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Lst>
  <p:sldSz cy="6858000" cx="9144000"/>
  <p:notesSz cx="6858000" cy="9144000"/>
  <p:embeddedFontLst>
    <p:embeddedFont>
      <p:font typeface="Roboto"/>
      <p:regular r:id="rId182"/>
      <p:bold r:id="rId183"/>
      <p:italic r:id="rId184"/>
      <p:boldItalic r:id="rId1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86" roundtripDataSignature="AMtx7mjKAN/XVBD/dz55vttAlbFNScxF7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ateo Figall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ED1627-924B-4930-AA3C-071C1F8F71B4}">
  <a:tblStyle styleId="{A9ED1627-924B-4930-AA3C-071C1F8F71B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186" Type="http://customschemas.google.com/relationships/presentationmetadata" Target="metadata"/><Relationship Id="rId185" Type="http://schemas.openxmlformats.org/officeDocument/2006/relationships/font" Target="fonts/Roboto-boldItalic.fntdata"/><Relationship Id="rId49" Type="http://schemas.openxmlformats.org/officeDocument/2006/relationships/slide" Target="slides/slide42.xml"/><Relationship Id="rId184" Type="http://schemas.openxmlformats.org/officeDocument/2006/relationships/font" Target="fonts/Roboto-italic.fntdata"/><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font" Target="fonts/Roboto-bold.fntdata"/><Relationship Id="rId32" Type="http://schemas.openxmlformats.org/officeDocument/2006/relationships/slide" Target="slides/slide25.xml"/><Relationship Id="rId182" Type="http://schemas.openxmlformats.org/officeDocument/2006/relationships/font" Target="fonts/Roboto-regular.fntdata"/><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2.xml"/><Relationship Id="rId4" Type="http://schemas.openxmlformats.org/officeDocument/2006/relationships/commentAuthors" Target="commentAuthor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4-29T02:41:31.686">
    <p:pos x="6000" y="0"/>
    <p:text>O pasar las diapositiva rápido y decir q lo cumple o tirar bomba de humo</p:text>
    <p:extLst>
      <p:ext uri="{C676402C-5697-4E1C-873F-D02D1690AC5C}">
        <p15:threadingInfo timeZoneBias="0"/>
      </p:ext>
      <p:ext uri="http://customooxmlschemas.google.com/">
        <go:slidesCustomData xmlns:go="http://customooxmlschemas.google.com/" commentPostId="AAAAYog85x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07" name="Google Shape;20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f957d897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26" name="Google Shape;326;g11f957d897c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120f6bd1166_1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542" name="Google Shape;1542;g120f6bd1166_1_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120f6bd1166_1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578" name="Google Shape;1578;g120f6bd1166_1_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607" name="Google Shape;1607;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619" name="Google Shape;1619;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120f6bd1166_1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97" name="Google Shape;1697;g120f6bd1166_1_2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736" name="Google Shape;1736;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750" name="Google Shape;1750;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120f6bd1166_1_4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761" name="Google Shape;1761;g120f6bd1166_1_4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120f6bd1166_1_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776" name="Google Shape;1776;g120f6bd1166_1_4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g120f6bd1166_1_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830" name="Google Shape;1830;g120f6bd1166_1_5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f957d897c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37" name="Google Shape;337;g11f957d897c_1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858" name="Google Shape;1858;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872" name="Google Shape;1872;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120f6bd1166_1_7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883" name="Google Shape;1883;g120f6bd1166_1_7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120f6bd1166_1_7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898" name="Google Shape;1898;g120f6bd1166_1_7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913" name="Google Shape;1913;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922" name="Google Shape;192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g120f6bd1166_1_8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935" name="Google Shape;1935;g120f6bd1166_1_8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947" name="Google Shape;1947;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958" name="Google Shape;1958;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g120f6bd1166_1_9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037" name="Google Shape;2037;g120f6bd1166_1_9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1f957d897c_1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55" name="Google Shape;355;g11f957d897c_1_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074" name="Google Shape;2074;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120f6bd1166_1_1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127" name="Google Shape;2127;g120f6bd1166_1_1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153" name="Google Shape;2153;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154" name="Google Shape;2154;p6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165" name="Google Shape;2165;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p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2176" name="Google Shape;2176;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77" name="Google Shape;2177;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186" name="Google Shape;2186;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198" name="Google Shape;2198;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g120f6bd116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209" name="Google Shape;2209;g120f6bd1166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220" name="Google Shape;2220;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221" name="Google Shape;2221;p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232" name="Google Shape;2232;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1ab1e6b424_6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68" name="Google Shape;368;g11ab1e6b424_6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246" name="Google Shape;2246;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g11ab1e6b2e4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258" name="Google Shape;2258;g11ab1e6b2e4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g11ab1e6b2e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270" name="Google Shape;2270;g11ab1e6b2e4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g11ab1e6b2e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281" name="Google Shape;2281;g11ab1e6b2e4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292" name="Google Shape;2292;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303" name="Google Shape;2303;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1" name="Shape 2311"/>
        <p:cNvGrpSpPr/>
        <p:nvPr/>
      </p:nvGrpSpPr>
      <p:grpSpPr>
        <a:xfrm>
          <a:off x="0" y="0"/>
          <a:ext cx="0" cy="0"/>
          <a:chOff x="0" y="0"/>
          <a:chExt cx="0" cy="0"/>
        </a:xfrm>
      </p:grpSpPr>
      <p:sp>
        <p:nvSpPr>
          <p:cNvPr id="2312" name="Google Shape;2312;g11aacba327b_0_1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13" name="Google Shape;2313;g11aacba327b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314" name="Google Shape;2314;g11aacba327b_0_11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g11aacba327b_0_13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362" name="Google Shape;2362;g11aacba327b_0_1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363" name="Google Shape;2363;g11aacba327b_0_132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11aacba327b_0_14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11aacba327b_0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374" name="Google Shape;2374;g11aacba327b_0_142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5" name="Shape 2395"/>
        <p:cNvGrpSpPr/>
        <p:nvPr/>
      </p:nvGrpSpPr>
      <p:grpSpPr>
        <a:xfrm>
          <a:off x="0" y="0"/>
          <a:ext cx="0" cy="0"/>
          <a:chOff x="0" y="0"/>
          <a:chExt cx="0" cy="0"/>
        </a:xfrm>
      </p:grpSpPr>
      <p:sp>
        <p:nvSpPr>
          <p:cNvPr id="2396" name="Google Shape;2396;g11aacba327b_0_15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97" name="Google Shape;2397;g11aacba327b_0_1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398" name="Google Shape;2398;g11aacba327b_0_154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ab1e6b424_6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82" name="Google Shape;382;g11ab1e6b424_6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g11aacba327b_0_16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17" name="Google Shape;2417;g11aacba327b_0_1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418" name="Google Shape;2418;g11aacba327b_0_165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g11aacba327b_0_18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29" name="Google Shape;2429;g11aacba327b_0_1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430" name="Google Shape;2430;g11aacba327b_0_185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g11aacba327b_0_18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41" name="Google Shape;2441;g11aacba327b_0_1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442" name="Google Shape;2442;g11aacba327b_0_186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1" name="Shape 2451"/>
        <p:cNvGrpSpPr/>
        <p:nvPr/>
      </p:nvGrpSpPr>
      <p:grpSpPr>
        <a:xfrm>
          <a:off x="0" y="0"/>
          <a:ext cx="0" cy="0"/>
          <a:chOff x="0" y="0"/>
          <a:chExt cx="0" cy="0"/>
        </a:xfrm>
      </p:grpSpPr>
      <p:sp>
        <p:nvSpPr>
          <p:cNvPr id="2452" name="Google Shape;2452;g11aacba327b_0_18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53" name="Google Shape;2453;g11aacba327b_0_1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454" name="Google Shape;2454;g11aacba327b_0_187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g11aacba327b_0_18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65" name="Google Shape;2465;g11aacba327b_0_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466" name="Google Shape;2466;g11aacba327b_0_187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11aacba327b_0_17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11aacba327b_0_1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478" name="Google Shape;2478;g11aacba327b_0_175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488" name="Google Shape;2488;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g11aacba327b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98" name="Google Shape;2498;g11aacba327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499" name="Google Shape;2499;g11aacba327b_0_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7" name="Shape 2507"/>
        <p:cNvGrpSpPr/>
        <p:nvPr/>
      </p:nvGrpSpPr>
      <p:grpSpPr>
        <a:xfrm>
          <a:off x="0" y="0"/>
          <a:ext cx="0" cy="0"/>
          <a:chOff x="0" y="0"/>
          <a:chExt cx="0" cy="0"/>
        </a:xfrm>
      </p:grpSpPr>
      <p:sp>
        <p:nvSpPr>
          <p:cNvPr id="2508" name="Google Shape;2508;g11aacba327b_0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09" name="Google Shape;2509;g11aacba327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510" name="Google Shape;2510;g11aacba327b_0_1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8" name="Shape 2518"/>
        <p:cNvGrpSpPr/>
        <p:nvPr/>
      </p:nvGrpSpPr>
      <p:grpSpPr>
        <a:xfrm>
          <a:off x="0" y="0"/>
          <a:ext cx="0" cy="0"/>
          <a:chOff x="0" y="0"/>
          <a:chExt cx="0" cy="0"/>
        </a:xfrm>
      </p:grpSpPr>
      <p:sp>
        <p:nvSpPr>
          <p:cNvPr id="2519" name="Google Shape;2519;g11aacba327b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520" name="Google Shape;2520;g11aacba327b_0_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f957d897c_1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396" name="Google Shape;396;g11f957d897c_1_2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1" name="Shape 2531"/>
        <p:cNvGrpSpPr/>
        <p:nvPr/>
      </p:nvGrpSpPr>
      <p:grpSpPr>
        <a:xfrm>
          <a:off x="0" y="0"/>
          <a:ext cx="0" cy="0"/>
          <a:chOff x="0" y="0"/>
          <a:chExt cx="0" cy="0"/>
        </a:xfrm>
      </p:grpSpPr>
      <p:sp>
        <p:nvSpPr>
          <p:cNvPr id="2532" name="Google Shape;2532;g11aacba327b_0_3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33" name="Google Shape;2533;g11aacba327b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534" name="Google Shape;2534;g11aacba327b_0_3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3" name="Shape 2543"/>
        <p:cNvGrpSpPr/>
        <p:nvPr/>
      </p:nvGrpSpPr>
      <p:grpSpPr>
        <a:xfrm>
          <a:off x="0" y="0"/>
          <a:ext cx="0" cy="0"/>
          <a:chOff x="0" y="0"/>
          <a:chExt cx="0" cy="0"/>
        </a:xfrm>
      </p:grpSpPr>
      <p:sp>
        <p:nvSpPr>
          <p:cNvPr id="2544" name="Google Shape;2544;g11aacba327b_0_4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45" name="Google Shape;2545;g11aacba327b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546" name="Google Shape;2546;g11aacba327b_0_4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5" name="Shape 2555"/>
        <p:cNvGrpSpPr/>
        <p:nvPr/>
      </p:nvGrpSpPr>
      <p:grpSpPr>
        <a:xfrm>
          <a:off x="0" y="0"/>
          <a:ext cx="0" cy="0"/>
          <a:chOff x="0" y="0"/>
          <a:chExt cx="0" cy="0"/>
        </a:xfrm>
      </p:grpSpPr>
      <p:sp>
        <p:nvSpPr>
          <p:cNvPr id="2556" name="Google Shape;2556;g11aacba327b_0_4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57" name="Google Shape;2557;g11aacba327b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558" name="Google Shape;2558;g11aacba327b_0_4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569" name="Google Shape;2569;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g120b395de86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580" name="Google Shape;2580;g120b395de86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g120b395de86_2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592" name="Google Shape;2592;g120b395de86_2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g120b395de86_2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604" name="Google Shape;2604;g120b395de86_2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g120b395de86_2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616" name="Google Shape;2616;g120b395de86_2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6" name="Shape 2626"/>
        <p:cNvGrpSpPr/>
        <p:nvPr/>
      </p:nvGrpSpPr>
      <p:grpSpPr>
        <a:xfrm>
          <a:off x="0" y="0"/>
          <a:ext cx="0" cy="0"/>
          <a:chOff x="0" y="0"/>
          <a:chExt cx="0" cy="0"/>
        </a:xfrm>
      </p:grpSpPr>
      <p:sp>
        <p:nvSpPr>
          <p:cNvPr id="2627" name="Google Shape;2627;g120b395de86_2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628" name="Google Shape;2628;g120b395de86_2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8" name="Shape 2638"/>
        <p:cNvGrpSpPr/>
        <p:nvPr/>
      </p:nvGrpSpPr>
      <p:grpSpPr>
        <a:xfrm>
          <a:off x="0" y="0"/>
          <a:ext cx="0" cy="0"/>
          <a:chOff x="0" y="0"/>
          <a:chExt cx="0" cy="0"/>
        </a:xfrm>
      </p:grpSpPr>
      <p:sp>
        <p:nvSpPr>
          <p:cNvPr id="2639" name="Google Shape;2639;g120b395de86_2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640" name="Google Shape;2640;g120b395de86_2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f957d897c_1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07" name="Google Shape;407;g11f957d897c_1_2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0" name="Shape 2650"/>
        <p:cNvGrpSpPr/>
        <p:nvPr/>
      </p:nvGrpSpPr>
      <p:grpSpPr>
        <a:xfrm>
          <a:off x="0" y="0"/>
          <a:ext cx="0" cy="0"/>
          <a:chOff x="0" y="0"/>
          <a:chExt cx="0" cy="0"/>
        </a:xfrm>
      </p:grpSpPr>
      <p:sp>
        <p:nvSpPr>
          <p:cNvPr id="2651" name="Google Shape;2651;g120b395de86_2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652" name="Google Shape;2652;g120b395de86_2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2" name="Shape 2662"/>
        <p:cNvGrpSpPr/>
        <p:nvPr/>
      </p:nvGrpSpPr>
      <p:grpSpPr>
        <a:xfrm>
          <a:off x="0" y="0"/>
          <a:ext cx="0" cy="0"/>
          <a:chOff x="0" y="0"/>
          <a:chExt cx="0" cy="0"/>
        </a:xfrm>
      </p:grpSpPr>
      <p:sp>
        <p:nvSpPr>
          <p:cNvPr id="2663" name="Google Shape;2663;g120b395de86_2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664" name="Google Shape;2664;g120b395de86_2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g120b395de86_2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676" name="Google Shape;2676;g120b395de86_2_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6" name="Shape 2686"/>
        <p:cNvGrpSpPr/>
        <p:nvPr/>
      </p:nvGrpSpPr>
      <p:grpSpPr>
        <a:xfrm>
          <a:off x="0" y="0"/>
          <a:ext cx="0" cy="0"/>
          <a:chOff x="0" y="0"/>
          <a:chExt cx="0" cy="0"/>
        </a:xfrm>
      </p:grpSpPr>
      <p:sp>
        <p:nvSpPr>
          <p:cNvPr id="2687" name="Google Shape;2687;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688" name="Google Shape;2688;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6" name="Shape 2696"/>
        <p:cNvGrpSpPr/>
        <p:nvPr/>
      </p:nvGrpSpPr>
      <p:grpSpPr>
        <a:xfrm>
          <a:off x="0" y="0"/>
          <a:ext cx="0" cy="0"/>
          <a:chOff x="0" y="0"/>
          <a:chExt cx="0" cy="0"/>
        </a:xfrm>
      </p:grpSpPr>
      <p:sp>
        <p:nvSpPr>
          <p:cNvPr id="2697" name="Google Shape;2697;g11aacba327b_0_6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98" name="Google Shape;2698;g11aacba327b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699" name="Google Shape;2699;g11aacba327b_0_69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8" name="Shape 2708"/>
        <p:cNvGrpSpPr/>
        <p:nvPr/>
      </p:nvGrpSpPr>
      <p:grpSpPr>
        <a:xfrm>
          <a:off x="0" y="0"/>
          <a:ext cx="0" cy="0"/>
          <a:chOff x="0" y="0"/>
          <a:chExt cx="0" cy="0"/>
        </a:xfrm>
      </p:grpSpPr>
      <p:sp>
        <p:nvSpPr>
          <p:cNvPr id="2709" name="Google Shape;2709;g11aacba327b_0_4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710" name="Google Shape;2710;g11aacba327b_0_4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9" name="Shape 2719"/>
        <p:cNvGrpSpPr/>
        <p:nvPr/>
      </p:nvGrpSpPr>
      <p:grpSpPr>
        <a:xfrm>
          <a:off x="0" y="0"/>
          <a:ext cx="0" cy="0"/>
          <a:chOff x="0" y="0"/>
          <a:chExt cx="0" cy="0"/>
        </a:xfrm>
      </p:grpSpPr>
      <p:sp>
        <p:nvSpPr>
          <p:cNvPr id="2720" name="Google Shape;2720;g11aacba327b_0_5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21" name="Google Shape;2721;g11aacba327b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722" name="Google Shape;2722;g11aacba327b_0_5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g11aacba327b_0_7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33" name="Google Shape;2733;g11aacba327b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734" name="Google Shape;2734;g11aacba327b_0_7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g11aacba327b_0_7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46" name="Google Shape;2746;g11aacba327b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747" name="Google Shape;2747;g11aacba327b_0_74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6" name="Shape 2756"/>
        <p:cNvGrpSpPr/>
        <p:nvPr/>
      </p:nvGrpSpPr>
      <p:grpSpPr>
        <a:xfrm>
          <a:off x="0" y="0"/>
          <a:ext cx="0" cy="0"/>
          <a:chOff x="0" y="0"/>
          <a:chExt cx="0" cy="0"/>
        </a:xfrm>
      </p:grpSpPr>
      <p:sp>
        <p:nvSpPr>
          <p:cNvPr id="2757" name="Google Shape;2757;g11aacba327b_0_9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58" name="Google Shape;2758;g11aacba327b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759" name="Google Shape;2759;g11aacba327b_0_95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419" name="Google Shape;41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g11aacba327b_0_10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70" name="Google Shape;2770;g11aacba327b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771" name="Google Shape;2771;g11aacba327b_0_105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g11aacba327b_0_1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82" name="Google Shape;2782;g11aacba327b_0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783" name="Google Shape;2783;g11aacba327b_0_11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2" name="Shape 2792"/>
        <p:cNvGrpSpPr/>
        <p:nvPr/>
      </p:nvGrpSpPr>
      <p:grpSpPr>
        <a:xfrm>
          <a:off x="0" y="0"/>
          <a:ext cx="0" cy="0"/>
          <a:chOff x="0" y="0"/>
          <a:chExt cx="0" cy="0"/>
        </a:xfrm>
      </p:grpSpPr>
      <p:sp>
        <p:nvSpPr>
          <p:cNvPr id="2793" name="Google Shape;2793;g11aacba327b_0_8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94" name="Google Shape;2794;g11aacba327b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795" name="Google Shape;2795;g11aacba327b_0_84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807" name="Google Shape;2807;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6" name="Shape 2816"/>
        <p:cNvGrpSpPr/>
        <p:nvPr/>
      </p:nvGrpSpPr>
      <p:grpSpPr>
        <a:xfrm>
          <a:off x="0" y="0"/>
          <a:ext cx="0" cy="0"/>
          <a:chOff x="0" y="0"/>
          <a:chExt cx="0" cy="0"/>
        </a:xfrm>
      </p:grpSpPr>
      <p:sp>
        <p:nvSpPr>
          <p:cNvPr id="2817" name="Google Shape;2817;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818" name="Google Shape;2818;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428" name="Google Shape;42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20f6bd1166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440" name="Google Shape;440;g120f6bd1166_1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16" name="Google Shape;21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452" name="Google Shape;45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463" name="Google Shape;46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475" name="Google Shape;47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488" name="Google Shape;488;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502" name="Google Shape;50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514" name="Google Shape;51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527" name="Google Shape;52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541" name="Google Shape;54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554" name="Google Shape;55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569" name="Google Shape;569;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f3c6a24ac7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27" name="Google Shape;227;gf3c6a24ac7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584" name="Google Shape;58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1f957d897c_1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93" name="Google Shape;593;g11f957d897c_1_3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1f957d897c_1_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06" name="Google Shape;606;g11f957d897c_1_4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621" name="Google Shape;62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20f6bd1166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632" name="Google Shape;632;g120f6bd1166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20f6bd1166_2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652" name="Google Shape;652;g120f6bd1166_2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1ab1e318e5_0_12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72" name="Google Shape;672;g11ab1e318e5_0_1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673" name="Google Shape;673;g11ab1e318e5_0_1224: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1ab1e318e5_0_12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85" name="Google Shape;685;g11ab1e318e5_0_1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686" name="Google Shape;686;g11ab1e318e5_0_123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20f6bd1166_2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99" name="Google Shape;699;g120f6bd1166_2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700" name="Google Shape;700;g120f6bd1166_2_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20f6bd1166_2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13" name="Google Shape;713;g120f6bd1166_2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714" name="Google Shape;714;g120f6bd1166_2_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38" name="Google Shape;23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1ab1e318e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28" name="Google Shape;728;g11ab1e318e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1ab1e318e5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41" name="Google Shape;741;g11ab1e318e5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1ab1e318e5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56" name="Google Shape;756;g11ab1e318e5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1ab1e318e5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70" name="Google Shape;770;g11ab1e318e5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1ab1e318e5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83" name="Google Shape;783;g11ab1e318e5_0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1ab1e318e5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96" name="Google Shape;796;g11ab1e318e5_0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1ab1e318e5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09" name="Google Shape;809;g11ab1e318e5_0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1ab1e318e5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24" name="Google Shape;824;g11ab1e318e5_0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1ab1e318e5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38" name="Google Shape;838;g11ab1e318e5_0_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1ab1e318e5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51" name="Google Shape;851;g11ab1e318e5_0_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74" name="Google Shape;27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864" name="Google Shape;864;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1ab1e318e5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73" name="Google Shape;873;g11ab1e318e5_0_2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ab1e6b424_6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86" name="Google Shape;886;g11ab1e6b424_6_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1ab1e318e5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04" name="Google Shape;904;g11ab1e318e5_0_2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922" name="Google Shape;92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1ab1e318e5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34" name="Google Shape;934;g11ab1e318e5_0_3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1ab1e318e5_0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52" name="Google Shape;952;g11ab1e318e5_0_3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1ab1e318e5_0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71" name="Google Shape;971;g11ab1e318e5_0_3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11ab1e318e5_0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96" name="Google Shape;996;g11ab1e318e5_0_3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1ab1e318e5_0_5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017" name="Google Shape;1017;g11ab1e318e5_0_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018" name="Google Shape;1018;g11ab1e318e5_0_5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84" name="Google Shape;28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029" name="Google Shape;102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030" name="Google Shape;1030;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1ab1e318e5_0_5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041" name="Google Shape;1041;g11ab1e318e5_0_5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11ab1e318e5_0_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066" name="Google Shape;1066;g11ab1e318e5_0_5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11ab1e6b424_6_2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077" name="Google Shape;1077;g11ab1e6b424_6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078" name="Google Shape;1078;g11ab1e6b424_6_2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1ab1e318e5_0_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089" name="Google Shape;1089;g11ab1e318e5_0_5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104" name="Google Shape;110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105" name="Google Shape;1105;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1ab1e318e5_0_7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114" name="Google Shape;1114;g11ab1e318e5_0_7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1ab1e318e5_0_7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130" name="Google Shape;1130;g11ab1e318e5_0_7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1ab1e318e5_0_8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142" name="Google Shape;1142;g11ab1e318e5_0_8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143" name="Google Shape;1143;g11ab1e318e5_0_83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1ab1e318e5_0_8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163" name="Google Shape;1163;g11ab1e318e5_0_8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164" name="Google Shape;1164;g11ab1e318e5_0_85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93" name="Google Shape;29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11ab1e318e5_0_8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177" name="Google Shape;1177;g11ab1e318e5_0_8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178" name="Google Shape;1178;g11ab1e318e5_0_87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1ab1e318e5_0_8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190" name="Google Shape;1190;g11ab1e318e5_0_8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191" name="Google Shape;1191;g11ab1e318e5_0_88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1ab1e318e5_0_9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03" name="Google Shape;1203;g11ab1e318e5_0_9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11ab1e318e5_0_10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13" name="Google Shape;1213;g11ab1e318e5_0_10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11ab1e318e5_0_10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26" name="Google Shape;1226;g11ab1e318e5_0_10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11ab1e318e5_0_1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38" name="Google Shape;1238;g11ab1e318e5_0_1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11ab1e318e5_0_1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50" name="Google Shape;1250;g11ab1e318e5_0_1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263" name="Google Shape;1263;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272" name="Google Shape;1272;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290" name="Google Shape;1290;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3c6a24ac7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304" name="Google Shape;304;gf3c6a24ac7_0_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301" name="Google Shape;130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315" name="Google Shape;1315;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328" name="Google Shape;1328;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344" name="Google Shape;1344;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355" name="Google Shape;135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120f6bd1166_1_1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366" name="Google Shape;1366;g120f6bd1166_1_12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120f6bd1166_1_1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377" name="Google Shape;1377;g120f6bd1166_1_1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120f6bd1166_1_1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388" name="Google Shape;1388;g120f6bd1166_1_12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399" name="Google Shape;1399;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20f6bd1166_1_1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410" name="Google Shape;1410;g120f6bd1166_1_12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315" name="Google Shape;31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427" name="Google Shape;1427;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441" name="Google Shape;1441;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456" name="Google Shape;145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467" name="Google Shape;1467;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120f6bd1166_1_1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478" name="Google Shape;1478;g120f6bd1166_1_13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120f6bd1166_1_1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489" name="Google Shape;1489;g120f6bd1166_1_13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120f6bd1166_1_1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500" name="Google Shape;1500;g120f6bd1166_1_13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511" name="Google Shape;1511;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520" name="Google Shape;1520;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120f6bd1166_1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531" name="Google Shape;1531;g120f6bd1166_1_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0" name="Shape 20"/>
        <p:cNvGrpSpPr/>
        <p:nvPr/>
      </p:nvGrpSpPr>
      <p:grpSpPr>
        <a:xfrm>
          <a:off x="0" y="0"/>
          <a:ext cx="0" cy="0"/>
          <a:chOff x="0" y="0"/>
          <a:chExt cx="0" cy="0"/>
        </a:xfrm>
      </p:grpSpPr>
      <p:cxnSp>
        <p:nvCxnSpPr>
          <p:cNvPr id="21" name="Google Shape;21;p105"/>
          <p:cNvCxnSpPr/>
          <p:nvPr/>
        </p:nvCxnSpPr>
        <p:spPr>
          <a:xfrm>
            <a:off x="228600" y="6400800"/>
            <a:ext cx="8686800" cy="0"/>
          </a:xfrm>
          <a:prstGeom prst="straightConnector1">
            <a:avLst/>
          </a:prstGeom>
          <a:noFill/>
          <a:ln cap="flat" cmpd="sng" w="38100">
            <a:solidFill>
              <a:schemeClr val="accent2"/>
            </a:solidFill>
            <a:prstDash val="solid"/>
            <a:round/>
            <a:headEnd len="sm" w="sm" type="none"/>
            <a:tailEnd len="sm" w="sm" type="none"/>
          </a:ln>
        </p:spPr>
      </p:cxnSp>
      <p:cxnSp>
        <p:nvCxnSpPr>
          <p:cNvPr id="22" name="Google Shape;22;p105"/>
          <p:cNvCxnSpPr/>
          <p:nvPr/>
        </p:nvCxnSpPr>
        <p:spPr>
          <a:xfrm>
            <a:off x="228600" y="990600"/>
            <a:ext cx="8686800" cy="0"/>
          </a:xfrm>
          <a:prstGeom prst="straightConnector1">
            <a:avLst/>
          </a:prstGeom>
          <a:noFill/>
          <a:ln cap="flat" cmpd="sng" w="38100">
            <a:solidFill>
              <a:schemeClr val="accent2"/>
            </a:solidFill>
            <a:prstDash val="solid"/>
            <a:round/>
            <a:headEnd len="sm" w="sm" type="none"/>
            <a:tailEnd len="sm" w="sm" type="none"/>
          </a:ln>
        </p:spPr>
      </p:cxnSp>
      <p:sp>
        <p:nvSpPr>
          <p:cNvPr id="23" name="Google Shape;23;p105"/>
          <p:cNvSpPr txBox="1"/>
          <p:nvPr/>
        </p:nvSpPr>
        <p:spPr>
          <a:xfrm>
            <a:off x="76200" y="76200"/>
            <a:ext cx="1447800" cy="822325"/>
          </a:xfrm>
          <a:prstGeom prst="rect">
            <a:avLst/>
          </a:prstGeom>
          <a:noFill/>
          <a:ln cap="flat" cmpd="sng" w="9525">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Team Logo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Here</a:t>
            </a:r>
            <a:endParaRPr b="0" i="0" sz="1400" u="none" cap="none" strike="noStrike">
              <a:solidFill>
                <a:srgbClr val="000000"/>
              </a:solidFill>
              <a:latin typeface="Arial"/>
              <a:ea typeface="Arial"/>
              <a:cs typeface="Arial"/>
              <a:sym typeface="Arial"/>
            </a:endParaRPr>
          </a:p>
        </p:txBody>
      </p:sp>
      <p:sp>
        <p:nvSpPr>
          <p:cNvPr id="24" name="Google Shape;24;p105"/>
          <p:cNvSpPr txBox="1"/>
          <p:nvPr>
            <p:ph type="ctrTitle"/>
          </p:nvPr>
        </p:nvSpPr>
        <p:spPr>
          <a:xfrm>
            <a:off x="685800" y="2130425"/>
            <a:ext cx="7772400" cy="14700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1" i="0" sz="32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9pPr>
          </a:lstStyle>
          <a:p/>
        </p:txBody>
      </p:sp>
      <p:sp>
        <p:nvSpPr>
          <p:cNvPr id="25" name="Google Shape;25;p105"/>
          <p:cNvSpPr txBox="1"/>
          <p:nvPr>
            <p:ph idx="1" type="subTitle"/>
          </p:nvPr>
        </p:nvSpPr>
        <p:spPr>
          <a:xfrm>
            <a:off x="1371600" y="4343400"/>
            <a:ext cx="6400800" cy="12954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 name="Google Shape;26;p105"/>
          <p:cNvSpPr txBox="1"/>
          <p:nvPr>
            <p:ph idx="11" type="ftr"/>
          </p:nvPr>
        </p:nvSpPr>
        <p:spPr>
          <a:xfrm>
            <a:off x="2743200" y="6477000"/>
            <a:ext cx="3657600" cy="244475"/>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7" name="Google Shape;27;p105"/>
          <p:cNvSpPr txBox="1"/>
          <p:nvPr>
            <p:ph idx="12" type="sldNum"/>
          </p:nvPr>
        </p:nvSpPr>
        <p:spPr>
          <a:xfrm>
            <a:off x="8001000" y="6477000"/>
            <a:ext cx="685800" cy="2476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105"/>
          <p:cNvSpPr/>
          <p:nvPr/>
        </p:nvSpPr>
        <p:spPr>
          <a:xfrm>
            <a:off x="8153400" y="304800"/>
            <a:ext cx="533400" cy="3048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9" name="Google Shape;29;p105"/>
          <p:cNvPicPr preferRelativeResize="0"/>
          <p:nvPr/>
        </p:nvPicPr>
        <p:blipFill rotWithShape="1">
          <a:blip r:embed="rId2">
            <a:alphaModFix/>
          </a:blip>
          <a:srcRect b="0" l="0" r="0" t="0"/>
          <a:stretch/>
        </p:blipFill>
        <p:spPr>
          <a:xfrm>
            <a:off x="7827715" y="131825"/>
            <a:ext cx="782888" cy="78257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1" name="Shape 81"/>
        <p:cNvGrpSpPr/>
        <p:nvPr/>
      </p:nvGrpSpPr>
      <p:grpSpPr>
        <a:xfrm>
          <a:off x="0" y="0"/>
          <a:ext cx="0" cy="0"/>
          <a:chOff x="0" y="0"/>
          <a:chExt cx="0" cy="0"/>
        </a:xfrm>
      </p:grpSpPr>
      <p:sp>
        <p:nvSpPr>
          <p:cNvPr id="82" name="Google Shape;82;p116"/>
          <p:cNvSpPr txBox="1"/>
          <p:nvPr>
            <p:ph type="title"/>
          </p:nvPr>
        </p:nvSpPr>
        <p:spPr>
          <a:xfrm>
            <a:off x="457200" y="273050"/>
            <a:ext cx="3008313" cy="116205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9pPr>
          </a:lstStyle>
          <a:p/>
        </p:txBody>
      </p:sp>
      <p:sp>
        <p:nvSpPr>
          <p:cNvPr id="83" name="Google Shape;83;p116"/>
          <p:cNvSpPr txBox="1"/>
          <p:nvPr>
            <p:ph idx="1" type="body"/>
          </p:nvPr>
        </p:nvSpPr>
        <p:spPr>
          <a:xfrm>
            <a:off x="3575050" y="273050"/>
            <a:ext cx="5111750" cy="5853113"/>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1"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4" name="Google Shape;84;p116"/>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2400"/>
              <a:buFont typeface="Arial"/>
              <a:buNone/>
              <a:defRPr b="1"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4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0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9pPr>
          </a:lstStyle>
          <a:p/>
        </p:txBody>
      </p:sp>
      <p:sp>
        <p:nvSpPr>
          <p:cNvPr id="85" name="Google Shape;85;p116"/>
          <p:cNvSpPr txBox="1"/>
          <p:nvPr>
            <p:ph idx="10" type="dt"/>
          </p:nvPr>
        </p:nvSpPr>
        <p:spPr>
          <a:xfrm>
            <a:off x="228600" y="6477000"/>
            <a:ext cx="2362200" cy="244475"/>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6" name="Google Shape;86;p116"/>
          <p:cNvSpPr txBox="1"/>
          <p:nvPr>
            <p:ph idx="11" type="ftr"/>
          </p:nvPr>
        </p:nvSpPr>
        <p:spPr>
          <a:xfrm>
            <a:off x="2743200" y="6477000"/>
            <a:ext cx="3657600" cy="244475"/>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7" name="Google Shape;87;p116"/>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8" name="Shape 88"/>
        <p:cNvGrpSpPr/>
        <p:nvPr/>
      </p:nvGrpSpPr>
      <p:grpSpPr>
        <a:xfrm>
          <a:off x="0" y="0"/>
          <a:ext cx="0" cy="0"/>
          <a:chOff x="0" y="0"/>
          <a:chExt cx="0" cy="0"/>
        </a:xfrm>
      </p:grpSpPr>
      <p:sp>
        <p:nvSpPr>
          <p:cNvPr id="89" name="Google Shape;89;p117"/>
          <p:cNvSpPr txBox="1"/>
          <p:nvPr>
            <p:ph type="title"/>
          </p:nvPr>
        </p:nvSpPr>
        <p:spPr>
          <a:xfrm>
            <a:off x="1792288" y="4800600"/>
            <a:ext cx="5486400" cy="566738"/>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SzPts val="1400"/>
              <a:buNone/>
              <a:defRPr b="1" i="0" sz="20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9pPr>
          </a:lstStyle>
          <a:p/>
        </p:txBody>
      </p:sp>
      <p:sp>
        <p:nvSpPr>
          <p:cNvPr id="90" name="Google Shape;90;p117"/>
          <p:cNvSpPr/>
          <p:nvPr>
            <p:ph idx="2" type="pic"/>
          </p:nvPr>
        </p:nvSpPr>
        <p:spPr>
          <a:xfrm>
            <a:off x="1792288" y="612775"/>
            <a:ext cx="5486400" cy="4114800"/>
          </a:xfrm>
          <a:prstGeom prst="rect">
            <a:avLst/>
          </a:prstGeom>
          <a:noFill/>
          <a:ln>
            <a:noFill/>
          </a:ln>
        </p:spPr>
      </p:sp>
      <p:sp>
        <p:nvSpPr>
          <p:cNvPr id="91" name="Google Shape;91;p117"/>
          <p:cNvSpPr txBox="1"/>
          <p:nvPr>
            <p:ph idx="1" type="body"/>
          </p:nvPr>
        </p:nvSpPr>
        <p:spPr>
          <a:xfrm>
            <a:off x="1792288" y="5367338"/>
            <a:ext cx="5486400" cy="804862"/>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2400"/>
              <a:buFont typeface="Arial"/>
              <a:buNone/>
              <a:defRPr b="1"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4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0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9pPr>
          </a:lstStyle>
          <a:p/>
        </p:txBody>
      </p:sp>
      <p:sp>
        <p:nvSpPr>
          <p:cNvPr id="92" name="Google Shape;92;p117"/>
          <p:cNvSpPr txBox="1"/>
          <p:nvPr>
            <p:ph idx="10" type="dt"/>
          </p:nvPr>
        </p:nvSpPr>
        <p:spPr>
          <a:xfrm>
            <a:off x="228600" y="6477000"/>
            <a:ext cx="2362200" cy="244475"/>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 name="Google Shape;93;p117"/>
          <p:cNvSpPr txBox="1"/>
          <p:nvPr>
            <p:ph idx="11" type="ftr"/>
          </p:nvPr>
        </p:nvSpPr>
        <p:spPr>
          <a:xfrm>
            <a:off x="2743200" y="6477000"/>
            <a:ext cx="3657600" cy="244475"/>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4" name="Google Shape;94;p117"/>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 name="Shape 95"/>
        <p:cNvGrpSpPr/>
        <p:nvPr/>
      </p:nvGrpSpPr>
      <p:grpSpPr>
        <a:xfrm>
          <a:off x="0" y="0"/>
          <a:ext cx="0" cy="0"/>
          <a:chOff x="0" y="0"/>
          <a:chExt cx="0" cy="0"/>
        </a:xfrm>
      </p:grpSpPr>
      <p:sp>
        <p:nvSpPr>
          <p:cNvPr id="96" name="Google Shape;96;p118"/>
          <p:cNvSpPr txBox="1"/>
          <p:nvPr>
            <p:ph type="title"/>
          </p:nvPr>
        </p:nvSpPr>
        <p:spPr>
          <a:xfrm>
            <a:off x="1600200" y="76200"/>
            <a:ext cx="5410200" cy="838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9pPr>
          </a:lstStyle>
          <a:p/>
        </p:txBody>
      </p:sp>
      <p:sp>
        <p:nvSpPr>
          <p:cNvPr id="97" name="Google Shape;97;p118"/>
          <p:cNvSpPr txBox="1"/>
          <p:nvPr>
            <p:ph idx="1" type="body"/>
          </p:nvPr>
        </p:nvSpPr>
        <p:spPr>
          <a:xfrm rot="5400000">
            <a:off x="1981200" y="-685800"/>
            <a:ext cx="5181600" cy="86868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8" name="Google Shape;98;p118"/>
          <p:cNvSpPr txBox="1"/>
          <p:nvPr>
            <p:ph idx="10" type="dt"/>
          </p:nvPr>
        </p:nvSpPr>
        <p:spPr>
          <a:xfrm>
            <a:off x="228600" y="6477000"/>
            <a:ext cx="2362200" cy="244475"/>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 name="Google Shape;99;p118"/>
          <p:cNvSpPr txBox="1"/>
          <p:nvPr>
            <p:ph idx="11" type="ftr"/>
          </p:nvPr>
        </p:nvSpPr>
        <p:spPr>
          <a:xfrm>
            <a:off x="2743200" y="6477000"/>
            <a:ext cx="3657600" cy="244475"/>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0" name="Google Shape;100;p118"/>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1" name="Shape 101"/>
        <p:cNvGrpSpPr/>
        <p:nvPr/>
      </p:nvGrpSpPr>
      <p:grpSpPr>
        <a:xfrm>
          <a:off x="0" y="0"/>
          <a:ext cx="0" cy="0"/>
          <a:chOff x="0" y="0"/>
          <a:chExt cx="0" cy="0"/>
        </a:xfrm>
      </p:grpSpPr>
      <p:sp>
        <p:nvSpPr>
          <p:cNvPr id="102" name="Google Shape;102;p119"/>
          <p:cNvSpPr txBox="1"/>
          <p:nvPr>
            <p:ph type="title"/>
          </p:nvPr>
        </p:nvSpPr>
        <p:spPr>
          <a:xfrm rot="5400000">
            <a:off x="4743450" y="2076450"/>
            <a:ext cx="6172200" cy="2171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9pPr>
          </a:lstStyle>
          <a:p/>
        </p:txBody>
      </p:sp>
      <p:sp>
        <p:nvSpPr>
          <p:cNvPr id="103" name="Google Shape;103;p119"/>
          <p:cNvSpPr txBox="1"/>
          <p:nvPr>
            <p:ph idx="1" type="body"/>
          </p:nvPr>
        </p:nvSpPr>
        <p:spPr>
          <a:xfrm rot="5400000">
            <a:off x="323850" y="-19050"/>
            <a:ext cx="6172200" cy="63627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4" name="Google Shape;104;p119"/>
          <p:cNvSpPr txBox="1"/>
          <p:nvPr>
            <p:ph idx="10" type="dt"/>
          </p:nvPr>
        </p:nvSpPr>
        <p:spPr>
          <a:xfrm>
            <a:off x="228600" y="6477000"/>
            <a:ext cx="2362200" cy="244475"/>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5" name="Google Shape;105;p119"/>
          <p:cNvSpPr txBox="1"/>
          <p:nvPr>
            <p:ph idx="11" type="ftr"/>
          </p:nvPr>
        </p:nvSpPr>
        <p:spPr>
          <a:xfrm>
            <a:off x="2743200" y="6477000"/>
            <a:ext cx="3657600" cy="244475"/>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6" name="Google Shape;106;p119"/>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7" name="Shape 107"/>
        <p:cNvGrpSpPr/>
        <p:nvPr/>
      </p:nvGrpSpPr>
      <p:grpSpPr>
        <a:xfrm>
          <a:off x="0" y="0"/>
          <a:ext cx="0" cy="0"/>
          <a:chOff x="0" y="0"/>
          <a:chExt cx="0" cy="0"/>
        </a:xfrm>
      </p:grpSpPr>
      <p:sp>
        <p:nvSpPr>
          <p:cNvPr id="108" name="Google Shape;108;p120"/>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9pPr>
          </a:lstStyle>
          <a:p/>
        </p:txBody>
      </p:sp>
      <p:sp>
        <p:nvSpPr>
          <p:cNvPr id="109" name="Google Shape;109;p120"/>
          <p:cNvSpPr txBox="1"/>
          <p:nvPr>
            <p:ph idx="1" type="body"/>
          </p:nvPr>
        </p:nvSpPr>
        <p:spPr>
          <a:xfrm>
            <a:off x="228600" y="1066800"/>
            <a:ext cx="4267200" cy="5181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 name="Google Shape;110;p120"/>
          <p:cNvSpPr txBox="1"/>
          <p:nvPr>
            <p:ph idx="2" type="body"/>
          </p:nvPr>
        </p:nvSpPr>
        <p:spPr>
          <a:xfrm>
            <a:off x="4648200" y="1066800"/>
            <a:ext cx="4267200" cy="5181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 name="Google Shape;111;p120"/>
          <p:cNvSpPr txBox="1"/>
          <p:nvPr>
            <p:ph idx="10" type="dt"/>
          </p:nvPr>
        </p:nvSpPr>
        <p:spPr>
          <a:xfrm>
            <a:off x="228600" y="6477000"/>
            <a:ext cx="2362200" cy="244475"/>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2" name="Google Shape;112;p120"/>
          <p:cNvSpPr txBox="1"/>
          <p:nvPr>
            <p:ph idx="11" type="ftr"/>
          </p:nvPr>
        </p:nvSpPr>
        <p:spPr>
          <a:xfrm>
            <a:off x="2743200" y="6477000"/>
            <a:ext cx="3657600" cy="244475"/>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3" name="Google Shape;113;p120"/>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5" name="Shape 125"/>
        <p:cNvGrpSpPr/>
        <p:nvPr/>
      </p:nvGrpSpPr>
      <p:grpSpPr>
        <a:xfrm>
          <a:off x="0" y="0"/>
          <a:ext cx="0" cy="0"/>
          <a:chOff x="0" y="0"/>
          <a:chExt cx="0" cy="0"/>
        </a:xfrm>
      </p:grpSpPr>
      <p:sp>
        <p:nvSpPr>
          <p:cNvPr id="126" name="Google Shape;126;p110"/>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27" name="Google Shape;127;p110"/>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8" name="Google Shape;128;p110"/>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9" name="Google Shape;129;p110"/>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0" name="Google Shape;130;p11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1" name="Shape 131"/>
        <p:cNvGrpSpPr/>
        <p:nvPr/>
      </p:nvGrpSpPr>
      <p:grpSpPr>
        <a:xfrm>
          <a:off x="0" y="0"/>
          <a:ext cx="0" cy="0"/>
          <a:chOff x="0" y="0"/>
          <a:chExt cx="0" cy="0"/>
        </a:xfrm>
      </p:grpSpPr>
      <p:cxnSp>
        <p:nvCxnSpPr>
          <p:cNvPr id="132" name="Google Shape;132;p121"/>
          <p:cNvCxnSpPr/>
          <p:nvPr/>
        </p:nvCxnSpPr>
        <p:spPr>
          <a:xfrm>
            <a:off x="228600" y="6400800"/>
            <a:ext cx="8686800" cy="0"/>
          </a:xfrm>
          <a:prstGeom prst="straightConnector1">
            <a:avLst/>
          </a:prstGeom>
          <a:noFill/>
          <a:ln cap="flat" cmpd="sng" w="38100">
            <a:solidFill>
              <a:schemeClr val="accent2"/>
            </a:solidFill>
            <a:prstDash val="solid"/>
            <a:round/>
            <a:headEnd len="sm" w="sm" type="none"/>
            <a:tailEnd len="sm" w="sm" type="none"/>
          </a:ln>
        </p:spPr>
      </p:cxnSp>
      <p:cxnSp>
        <p:nvCxnSpPr>
          <p:cNvPr id="133" name="Google Shape;133;p121"/>
          <p:cNvCxnSpPr/>
          <p:nvPr/>
        </p:nvCxnSpPr>
        <p:spPr>
          <a:xfrm>
            <a:off x="228600" y="990600"/>
            <a:ext cx="8686800" cy="0"/>
          </a:xfrm>
          <a:prstGeom prst="straightConnector1">
            <a:avLst/>
          </a:prstGeom>
          <a:noFill/>
          <a:ln cap="flat" cmpd="sng" w="38100">
            <a:solidFill>
              <a:schemeClr val="accent2"/>
            </a:solidFill>
            <a:prstDash val="solid"/>
            <a:round/>
            <a:headEnd len="sm" w="sm" type="none"/>
            <a:tailEnd len="sm" w="sm" type="none"/>
          </a:ln>
        </p:spPr>
      </p:cxnSp>
      <p:sp>
        <p:nvSpPr>
          <p:cNvPr id="134" name="Google Shape;134;p121"/>
          <p:cNvSpPr txBox="1"/>
          <p:nvPr/>
        </p:nvSpPr>
        <p:spPr>
          <a:xfrm>
            <a:off x="76200" y="76200"/>
            <a:ext cx="1447800" cy="822300"/>
          </a:xfrm>
          <a:prstGeom prst="rect">
            <a:avLst/>
          </a:prstGeom>
          <a:noFill/>
          <a:ln cap="flat" cmpd="sng" w="9525">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Team Logo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Here</a:t>
            </a:r>
            <a:endParaRPr b="0" i="0" sz="1400" u="none" cap="none" strike="noStrike">
              <a:solidFill>
                <a:srgbClr val="000000"/>
              </a:solidFill>
              <a:latin typeface="Arial"/>
              <a:ea typeface="Arial"/>
              <a:cs typeface="Arial"/>
              <a:sym typeface="Arial"/>
            </a:endParaRPr>
          </a:p>
        </p:txBody>
      </p:sp>
      <p:sp>
        <p:nvSpPr>
          <p:cNvPr id="135" name="Google Shape;135;p121"/>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accent2"/>
              </a:buClr>
              <a:buSzPts val="1400"/>
              <a:buFont typeface="Arial"/>
              <a:buNone/>
              <a:defRPr b="1" i="0" sz="32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36" name="Google Shape;136;p121"/>
          <p:cNvSpPr txBox="1"/>
          <p:nvPr>
            <p:ph idx="1" type="subTitle"/>
          </p:nvPr>
        </p:nvSpPr>
        <p:spPr>
          <a:xfrm>
            <a:off x="1371600" y="4343400"/>
            <a:ext cx="6400800" cy="12954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7" name="Google Shape;137;p121"/>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8" name="Google Shape;138;p121"/>
          <p:cNvSpPr txBox="1"/>
          <p:nvPr>
            <p:ph idx="12" type="sldNum"/>
          </p:nvPr>
        </p:nvSpPr>
        <p:spPr>
          <a:xfrm>
            <a:off x="8001000" y="6477000"/>
            <a:ext cx="685800" cy="2475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139" name="Shape 139"/>
        <p:cNvGrpSpPr/>
        <p:nvPr/>
      </p:nvGrpSpPr>
      <p:grpSpPr>
        <a:xfrm>
          <a:off x="0" y="0"/>
          <a:ext cx="0" cy="0"/>
          <a:chOff x="0" y="0"/>
          <a:chExt cx="0" cy="0"/>
        </a:xfrm>
      </p:grpSpPr>
      <p:sp>
        <p:nvSpPr>
          <p:cNvPr id="140" name="Google Shape;140;p122"/>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41" name="Google Shape;141;p122"/>
          <p:cNvSpPr txBox="1"/>
          <p:nvPr>
            <p:ph idx="1" type="body"/>
          </p:nvPr>
        </p:nvSpPr>
        <p:spPr>
          <a:xfrm>
            <a:off x="228600" y="1066800"/>
            <a:ext cx="8686800" cy="2514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2" name="Google Shape;142;p122"/>
          <p:cNvSpPr txBox="1"/>
          <p:nvPr>
            <p:ph idx="2" type="body"/>
          </p:nvPr>
        </p:nvSpPr>
        <p:spPr>
          <a:xfrm>
            <a:off x="228600" y="3733800"/>
            <a:ext cx="8686800" cy="2514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3" name="Google Shape;143;p122"/>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4" name="Google Shape;144;p122"/>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5" name="Google Shape;145;p12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over Text" type="objOverTx">
  <p:cSld name="OBJECT_OVER_TEXT">
    <p:spTree>
      <p:nvGrpSpPr>
        <p:cNvPr id="146" name="Shape 146"/>
        <p:cNvGrpSpPr/>
        <p:nvPr/>
      </p:nvGrpSpPr>
      <p:grpSpPr>
        <a:xfrm>
          <a:off x="0" y="0"/>
          <a:ext cx="0" cy="0"/>
          <a:chOff x="0" y="0"/>
          <a:chExt cx="0" cy="0"/>
        </a:xfrm>
      </p:grpSpPr>
      <p:sp>
        <p:nvSpPr>
          <p:cNvPr id="147" name="Google Shape;147;p123"/>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48" name="Google Shape;148;p123"/>
          <p:cNvSpPr txBox="1"/>
          <p:nvPr>
            <p:ph idx="1" type="body"/>
          </p:nvPr>
        </p:nvSpPr>
        <p:spPr>
          <a:xfrm>
            <a:off x="228600" y="1066800"/>
            <a:ext cx="8686800" cy="2514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9" name="Google Shape;149;p123"/>
          <p:cNvSpPr txBox="1"/>
          <p:nvPr>
            <p:ph idx="2" type="body"/>
          </p:nvPr>
        </p:nvSpPr>
        <p:spPr>
          <a:xfrm>
            <a:off x="228600" y="3733800"/>
            <a:ext cx="8686800" cy="2514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0" name="Google Shape;150;p123"/>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1" name="Google Shape;151;p123"/>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2" name="Google Shape;152;p12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3" name="Shape 153"/>
        <p:cNvGrpSpPr/>
        <p:nvPr/>
      </p:nvGrpSpPr>
      <p:grpSpPr>
        <a:xfrm>
          <a:off x="0" y="0"/>
          <a:ext cx="0" cy="0"/>
          <a:chOff x="0" y="0"/>
          <a:chExt cx="0" cy="0"/>
        </a:xfrm>
      </p:grpSpPr>
      <p:sp>
        <p:nvSpPr>
          <p:cNvPr id="154" name="Google Shape;154;p124"/>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55" name="Google Shape;155;p124"/>
          <p:cNvSpPr txBox="1"/>
          <p:nvPr>
            <p:ph idx="1" type="body"/>
          </p:nvPr>
        </p:nvSpPr>
        <p:spPr>
          <a:xfrm>
            <a:off x="228600" y="1066800"/>
            <a:ext cx="4267200" cy="51816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6" name="Google Shape;156;p124"/>
          <p:cNvSpPr txBox="1"/>
          <p:nvPr>
            <p:ph idx="2" type="body"/>
          </p:nvPr>
        </p:nvSpPr>
        <p:spPr>
          <a:xfrm>
            <a:off x="4648200" y="1066800"/>
            <a:ext cx="4267200" cy="51816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7" name="Google Shape;157;p124"/>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8" name="Google Shape;158;p124"/>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9" name="Google Shape;159;p12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106"/>
          <p:cNvSpPr txBox="1"/>
          <p:nvPr>
            <p:ph type="title"/>
          </p:nvPr>
        </p:nvSpPr>
        <p:spPr>
          <a:xfrm>
            <a:off x="1600200" y="76200"/>
            <a:ext cx="5410200" cy="838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9pPr>
          </a:lstStyle>
          <a:p/>
        </p:txBody>
      </p:sp>
      <p:sp>
        <p:nvSpPr>
          <p:cNvPr id="32" name="Google Shape;32;p106"/>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 name="Google Shape;33;p106"/>
          <p:cNvSpPr txBox="1"/>
          <p:nvPr>
            <p:ph idx="10" type="dt"/>
          </p:nvPr>
        </p:nvSpPr>
        <p:spPr>
          <a:xfrm>
            <a:off x="228600" y="6477000"/>
            <a:ext cx="2362200" cy="244475"/>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4" name="Google Shape;34;p106"/>
          <p:cNvSpPr txBox="1"/>
          <p:nvPr>
            <p:ph idx="11" type="ftr"/>
          </p:nvPr>
        </p:nvSpPr>
        <p:spPr>
          <a:xfrm>
            <a:off x="2743200" y="6477000"/>
            <a:ext cx="3657600" cy="244475"/>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5" name="Google Shape;35;p106"/>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0" name="Shape 160"/>
        <p:cNvGrpSpPr/>
        <p:nvPr/>
      </p:nvGrpSpPr>
      <p:grpSpPr>
        <a:xfrm>
          <a:off x="0" y="0"/>
          <a:ext cx="0" cy="0"/>
          <a:chOff x="0" y="0"/>
          <a:chExt cx="0" cy="0"/>
        </a:xfrm>
      </p:grpSpPr>
      <p:sp>
        <p:nvSpPr>
          <p:cNvPr id="161" name="Google Shape;161;p125"/>
          <p:cNvSpPr txBox="1"/>
          <p:nvPr>
            <p:ph type="title"/>
          </p:nvPr>
        </p:nvSpPr>
        <p:spPr>
          <a:xfrm>
            <a:off x="722312" y="4406900"/>
            <a:ext cx="7772400" cy="13620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40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62" name="Google Shape;162;p125"/>
          <p:cNvSpPr txBox="1"/>
          <p:nvPr>
            <p:ph idx="1" type="body"/>
          </p:nvPr>
        </p:nvSpPr>
        <p:spPr>
          <a:xfrm>
            <a:off x="722312" y="2906713"/>
            <a:ext cx="7772400" cy="15003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4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9pPr>
          </a:lstStyle>
          <a:p/>
        </p:txBody>
      </p:sp>
      <p:sp>
        <p:nvSpPr>
          <p:cNvPr id="163" name="Google Shape;163;p125"/>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64" name="Google Shape;164;p125"/>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65" name="Google Shape;165;p12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6" name="Shape 166"/>
        <p:cNvGrpSpPr/>
        <p:nvPr/>
      </p:nvGrpSpPr>
      <p:grpSpPr>
        <a:xfrm>
          <a:off x="0" y="0"/>
          <a:ext cx="0" cy="0"/>
          <a:chOff x="0" y="0"/>
          <a:chExt cx="0" cy="0"/>
        </a:xfrm>
      </p:grpSpPr>
      <p:sp>
        <p:nvSpPr>
          <p:cNvPr id="167" name="Google Shape;167;p126"/>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68" name="Google Shape;168;p126"/>
          <p:cNvSpPr txBox="1"/>
          <p:nvPr>
            <p:ph idx="1" type="body"/>
          </p:nvPr>
        </p:nvSpPr>
        <p:spPr>
          <a:xfrm>
            <a:off x="457200" y="1535112"/>
            <a:ext cx="4040100" cy="6399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0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9pPr>
          </a:lstStyle>
          <a:p/>
        </p:txBody>
      </p:sp>
      <p:sp>
        <p:nvSpPr>
          <p:cNvPr id="169" name="Google Shape;169;p126"/>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70" name="Google Shape;170;p126"/>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0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9pPr>
          </a:lstStyle>
          <a:p/>
        </p:txBody>
      </p:sp>
      <p:sp>
        <p:nvSpPr>
          <p:cNvPr id="171" name="Google Shape;171;p126"/>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72" name="Google Shape;172;p126"/>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73" name="Google Shape;173;p126"/>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74" name="Google Shape;174;p12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sp>
        <p:nvSpPr>
          <p:cNvPr id="176" name="Google Shape;176;p127"/>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77" name="Google Shape;177;p127"/>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78" name="Google Shape;178;p127"/>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79" name="Google Shape;179;p12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0" name="Shape 180"/>
        <p:cNvGrpSpPr/>
        <p:nvPr/>
      </p:nvGrpSpPr>
      <p:grpSpPr>
        <a:xfrm>
          <a:off x="0" y="0"/>
          <a:ext cx="0" cy="0"/>
          <a:chOff x="0" y="0"/>
          <a:chExt cx="0" cy="0"/>
        </a:xfrm>
      </p:grpSpPr>
      <p:sp>
        <p:nvSpPr>
          <p:cNvPr id="181" name="Google Shape;181;p128"/>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82" name="Google Shape;182;p128"/>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83" name="Google Shape;183;p12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84" name="Shape 184"/>
        <p:cNvGrpSpPr/>
        <p:nvPr/>
      </p:nvGrpSpPr>
      <p:grpSpPr>
        <a:xfrm>
          <a:off x="0" y="0"/>
          <a:ext cx="0" cy="0"/>
          <a:chOff x="0" y="0"/>
          <a:chExt cx="0" cy="0"/>
        </a:xfrm>
      </p:grpSpPr>
      <p:sp>
        <p:nvSpPr>
          <p:cNvPr id="185" name="Google Shape;185;p129"/>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0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86" name="Google Shape;186;p129"/>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1"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7" name="Google Shape;187;p129"/>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2400"/>
              <a:buFont typeface="Arial"/>
              <a:buNone/>
              <a:defRPr b="1"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4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0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9pPr>
          </a:lstStyle>
          <a:p/>
        </p:txBody>
      </p:sp>
      <p:sp>
        <p:nvSpPr>
          <p:cNvPr id="188" name="Google Shape;188;p129"/>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89" name="Google Shape;189;p129"/>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90" name="Google Shape;190;p12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1" name="Shape 191"/>
        <p:cNvGrpSpPr/>
        <p:nvPr/>
      </p:nvGrpSpPr>
      <p:grpSpPr>
        <a:xfrm>
          <a:off x="0" y="0"/>
          <a:ext cx="0" cy="0"/>
          <a:chOff x="0" y="0"/>
          <a:chExt cx="0" cy="0"/>
        </a:xfrm>
      </p:grpSpPr>
      <p:sp>
        <p:nvSpPr>
          <p:cNvPr id="192" name="Google Shape;192;p130"/>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0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93" name="Google Shape;193;p130"/>
          <p:cNvSpPr/>
          <p:nvPr>
            <p:ph idx="2" type="pic"/>
          </p:nvPr>
        </p:nvSpPr>
        <p:spPr>
          <a:xfrm>
            <a:off x="1792288" y="612775"/>
            <a:ext cx="5486400" cy="4114800"/>
          </a:xfrm>
          <a:prstGeom prst="rect">
            <a:avLst/>
          </a:prstGeom>
          <a:noFill/>
          <a:ln>
            <a:noFill/>
          </a:ln>
        </p:spPr>
      </p:sp>
      <p:sp>
        <p:nvSpPr>
          <p:cNvPr id="194" name="Google Shape;194;p130"/>
          <p:cNvSpPr txBox="1"/>
          <p:nvPr>
            <p:ph idx="1" type="body"/>
          </p:nvPr>
        </p:nvSpPr>
        <p:spPr>
          <a:xfrm>
            <a:off x="1792288" y="5367337"/>
            <a:ext cx="5486400" cy="8049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2400"/>
              <a:buFont typeface="Arial"/>
              <a:buNone/>
              <a:defRPr b="1"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4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0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9pPr>
          </a:lstStyle>
          <a:p/>
        </p:txBody>
      </p:sp>
      <p:sp>
        <p:nvSpPr>
          <p:cNvPr id="195" name="Google Shape;195;p130"/>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96" name="Google Shape;196;p130"/>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97" name="Google Shape;197;p13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98" name="Shape 198"/>
        <p:cNvGrpSpPr/>
        <p:nvPr/>
      </p:nvGrpSpPr>
      <p:grpSpPr>
        <a:xfrm>
          <a:off x="0" y="0"/>
          <a:ext cx="0" cy="0"/>
          <a:chOff x="0" y="0"/>
          <a:chExt cx="0" cy="0"/>
        </a:xfrm>
      </p:grpSpPr>
      <p:sp>
        <p:nvSpPr>
          <p:cNvPr id="199" name="Google Shape;199;p131"/>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200" name="Google Shape;200;p131"/>
          <p:cNvSpPr txBox="1"/>
          <p:nvPr>
            <p:ph idx="1" type="body"/>
          </p:nvPr>
        </p:nvSpPr>
        <p:spPr>
          <a:xfrm>
            <a:off x="228600" y="1066800"/>
            <a:ext cx="4267200" cy="5181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1" name="Google Shape;201;p131"/>
          <p:cNvSpPr txBox="1"/>
          <p:nvPr>
            <p:ph idx="2" type="body"/>
          </p:nvPr>
        </p:nvSpPr>
        <p:spPr>
          <a:xfrm>
            <a:off x="4648200" y="1066800"/>
            <a:ext cx="4267200" cy="5181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2" name="Google Shape;202;p131"/>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03" name="Google Shape;203;p131"/>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04" name="Google Shape;204;p13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36" name="Shape 36"/>
        <p:cNvGrpSpPr/>
        <p:nvPr/>
      </p:nvGrpSpPr>
      <p:grpSpPr>
        <a:xfrm>
          <a:off x="0" y="0"/>
          <a:ext cx="0" cy="0"/>
          <a:chOff x="0" y="0"/>
          <a:chExt cx="0" cy="0"/>
        </a:xfrm>
      </p:grpSpPr>
      <p:sp>
        <p:nvSpPr>
          <p:cNvPr id="37" name="Google Shape;37;p107"/>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9pPr>
          </a:lstStyle>
          <a:p/>
        </p:txBody>
      </p:sp>
      <p:sp>
        <p:nvSpPr>
          <p:cNvPr id="38" name="Google Shape;38;p107"/>
          <p:cNvSpPr txBox="1"/>
          <p:nvPr>
            <p:ph idx="1" type="body"/>
          </p:nvPr>
        </p:nvSpPr>
        <p:spPr>
          <a:xfrm>
            <a:off x="228600" y="1066800"/>
            <a:ext cx="8686800" cy="2514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9" name="Google Shape;39;p107"/>
          <p:cNvSpPr txBox="1"/>
          <p:nvPr>
            <p:ph idx="2" type="body"/>
          </p:nvPr>
        </p:nvSpPr>
        <p:spPr>
          <a:xfrm>
            <a:off x="228600" y="3733800"/>
            <a:ext cx="8686800" cy="2514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 name="Google Shape;40;p107"/>
          <p:cNvSpPr txBox="1"/>
          <p:nvPr>
            <p:ph idx="10" type="dt"/>
          </p:nvPr>
        </p:nvSpPr>
        <p:spPr>
          <a:xfrm>
            <a:off x="228600" y="6477000"/>
            <a:ext cx="2362200" cy="244475"/>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1" name="Google Shape;41;p107"/>
          <p:cNvSpPr txBox="1"/>
          <p:nvPr>
            <p:ph idx="11" type="ftr"/>
          </p:nvPr>
        </p:nvSpPr>
        <p:spPr>
          <a:xfrm>
            <a:off x="2743200" y="6477000"/>
            <a:ext cx="3657600" cy="244475"/>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2" name="Google Shape;42;p107"/>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108"/>
          <p:cNvSpPr txBox="1"/>
          <p:nvPr>
            <p:ph type="title"/>
          </p:nvPr>
        </p:nvSpPr>
        <p:spPr>
          <a:xfrm>
            <a:off x="1600200" y="76200"/>
            <a:ext cx="5410200" cy="838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9pPr>
          </a:lstStyle>
          <a:p/>
        </p:txBody>
      </p:sp>
      <p:sp>
        <p:nvSpPr>
          <p:cNvPr id="45" name="Google Shape;45;p108"/>
          <p:cNvSpPr txBox="1"/>
          <p:nvPr>
            <p:ph idx="1" type="body"/>
          </p:nvPr>
        </p:nvSpPr>
        <p:spPr>
          <a:xfrm>
            <a:off x="228600" y="1066800"/>
            <a:ext cx="4267200" cy="51816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6" name="Google Shape;46;p108"/>
          <p:cNvSpPr txBox="1"/>
          <p:nvPr>
            <p:ph idx="2" type="body"/>
          </p:nvPr>
        </p:nvSpPr>
        <p:spPr>
          <a:xfrm>
            <a:off x="4648200" y="1066800"/>
            <a:ext cx="4267200" cy="51816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7" name="Google Shape;47;p108"/>
          <p:cNvSpPr txBox="1"/>
          <p:nvPr>
            <p:ph idx="10" type="dt"/>
          </p:nvPr>
        </p:nvSpPr>
        <p:spPr>
          <a:xfrm>
            <a:off x="228600" y="6477000"/>
            <a:ext cx="2362200" cy="244475"/>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8" name="Google Shape;48;p108"/>
          <p:cNvSpPr txBox="1"/>
          <p:nvPr>
            <p:ph idx="11" type="ftr"/>
          </p:nvPr>
        </p:nvSpPr>
        <p:spPr>
          <a:xfrm>
            <a:off x="2743200" y="6477000"/>
            <a:ext cx="3657600" cy="244475"/>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9" name="Google Shape;49;p108"/>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over Text" type="objOverTx">
  <p:cSld name="OBJECT_OVER_TEXT">
    <p:spTree>
      <p:nvGrpSpPr>
        <p:cNvPr id="50" name="Shape 50"/>
        <p:cNvGrpSpPr/>
        <p:nvPr/>
      </p:nvGrpSpPr>
      <p:grpSpPr>
        <a:xfrm>
          <a:off x="0" y="0"/>
          <a:ext cx="0" cy="0"/>
          <a:chOff x="0" y="0"/>
          <a:chExt cx="0" cy="0"/>
        </a:xfrm>
      </p:grpSpPr>
      <p:sp>
        <p:nvSpPr>
          <p:cNvPr id="51" name="Google Shape;51;p111"/>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9pPr>
          </a:lstStyle>
          <a:p/>
        </p:txBody>
      </p:sp>
      <p:sp>
        <p:nvSpPr>
          <p:cNvPr id="52" name="Google Shape;52;p111"/>
          <p:cNvSpPr txBox="1"/>
          <p:nvPr>
            <p:ph idx="1" type="body"/>
          </p:nvPr>
        </p:nvSpPr>
        <p:spPr>
          <a:xfrm>
            <a:off x="228600" y="1066800"/>
            <a:ext cx="8686800" cy="2514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 name="Google Shape;53;p111"/>
          <p:cNvSpPr txBox="1"/>
          <p:nvPr>
            <p:ph idx="2" type="body"/>
          </p:nvPr>
        </p:nvSpPr>
        <p:spPr>
          <a:xfrm>
            <a:off x="228600" y="3733800"/>
            <a:ext cx="8686800" cy="2514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 name="Google Shape;54;p111"/>
          <p:cNvSpPr txBox="1"/>
          <p:nvPr>
            <p:ph idx="10" type="dt"/>
          </p:nvPr>
        </p:nvSpPr>
        <p:spPr>
          <a:xfrm>
            <a:off x="228600" y="6477000"/>
            <a:ext cx="2362200" cy="244475"/>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5" name="Google Shape;55;p111"/>
          <p:cNvSpPr txBox="1"/>
          <p:nvPr>
            <p:ph idx="11" type="ftr"/>
          </p:nvPr>
        </p:nvSpPr>
        <p:spPr>
          <a:xfrm>
            <a:off x="2743200" y="6477000"/>
            <a:ext cx="3657600" cy="244475"/>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6" name="Google Shape;56;p111"/>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sp>
        <p:nvSpPr>
          <p:cNvPr id="58" name="Google Shape;58;p112"/>
          <p:cNvSpPr txBox="1"/>
          <p:nvPr>
            <p:ph type="title"/>
          </p:nvPr>
        </p:nvSpPr>
        <p:spPr>
          <a:xfrm>
            <a:off x="722313" y="4406900"/>
            <a:ext cx="7772400" cy="1362075"/>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1" i="0" sz="40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9pPr>
          </a:lstStyle>
          <a:p/>
        </p:txBody>
      </p:sp>
      <p:sp>
        <p:nvSpPr>
          <p:cNvPr id="59" name="Google Shape;59;p112"/>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4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9pPr>
          </a:lstStyle>
          <a:p/>
        </p:txBody>
      </p:sp>
      <p:sp>
        <p:nvSpPr>
          <p:cNvPr id="60" name="Google Shape;60;p112"/>
          <p:cNvSpPr txBox="1"/>
          <p:nvPr>
            <p:ph idx="10" type="dt"/>
          </p:nvPr>
        </p:nvSpPr>
        <p:spPr>
          <a:xfrm>
            <a:off x="228600" y="6477000"/>
            <a:ext cx="2362200" cy="244475"/>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112"/>
          <p:cNvSpPr txBox="1"/>
          <p:nvPr>
            <p:ph idx="11" type="ftr"/>
          </p:nvPr>
        </p:nvSpPr>
        <p:spPr>
          <a:xfrm>
            <a:off x="2743200" y="6477000"/>
            <a:ext cx="3657600" cy="244475"/>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2" name="Google Shape;62;p112"/>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id="64" name="Google Shape;64;p113"/>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9pPr>
          </a:lstStyle>
          <a:p/>
        </p:txBody>
      </p:sp>
      <p:sp>
        <p:nvSpPr>
          <p:cNvPr id="65" name="Google Shape;65;p113"/>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0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9pPr>
          </a:lstStyle>
          <a:p/>
        </p:txBody>
      </p:sp>
      <p:sp>
        <p:nvSpPr>
          <p:cNvPr id="66" name="Google Shape;66;p113"/>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67" name="Google Shape;67;p113"/>
          <p:cNvSpPr txBox="1"/>
          <p:nvPr>
            <p:ph idx="3" type="body"/>
          </p:nvPr>
        </p:nvSpPr>
        <p:spPr>
          <a:xfrm>
            <a:off x="4645025" y="1535113"/>
            <a:ext cx="4041775" cy="6397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0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9pPr>
          </a:lstStyle>
          <a:p/>
        </p:txBody>
      </p:sp>
      <p:sp>
        <p:nvSpPr>
          <p:cNvPr id="68" name="Google Shape;68;p113"/>
          <p:cNvSpPr txBox="1"/>
          <p:nvPr>
            <p:ph idx="4" type="body"/>
          </p:nvPr>
        </p:nvSpPr>
        <p:spPr>
          <a:xfrm>
            <a:off x="4645025" y="2174875"/>
            <a:ext cx="4041775" cy="3951288"/>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69" name="Google Shape;69;p113"/>
          <p:cNvSpPr txBox="1"/>
          <p:nvPr>
            <p:ph idx="10" type="dt"/>
          </p:nvPr>
        </p:nvSpPr>
        <p:spPr>
          <a:xfrm>
            <a:off x="228600" y="6477000"/>
            <a:ext cx="2362200" cy="244475"/>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 name="Google Shape;70;p113"/>
          <p:cNvSpPr txBox="1"/>
          <p:nvPr>
            <p:ph idx="11" type="ftr"/>
          </p:nvPr>
        </p:nvSpPr>
        <p:spPr>
          <a:xfrm>
            <a:off x="2743200" y="6477000"/>
            <a:ext cx="3657600" cy="244475"/>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1" name="Google Shape;71;p113"/>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14"/>
          <p:cNvSpPr txBox="1"/>
          <p:nvPr>
            <p:ph type="title"/>
          </p:nvPr>
        </p:nvSpPr>
        <p:spPr>
          <a:xfrm>
            <a:off x="1600200" y="76200"/>
            <a:ext cx="5410200" cy="8382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SzPts val="1400"/>
              <a:buNone/>
              <a:defRPr b="1" i="0" sz="2400" u="none" cap="none" strike="noStrike">
                <a:solidFill>
                  <a:schemeClr val="accent2"/>
                </a:solidFill>
                <a:latin typeface="Arial"/>
                <a:ea typeface="Arial"/>
                <a:cs typeface="Arial"/>
                <a:sym typeface="Arial"/>
              </a:defRPr>
            </a:lvl9pPr>
          </a:lstStyle>
          <a:p/>
        </p:txBody>
      </p:sp>
      <p:sp>
        <p:nvSpPr>
          <p:cNvPr id="74" name="Google Shape;74;p114"/>
          <p:cNvSpPr txBox="1"/>
          <p:nvPr>
            <p:ph idx="10" type="dt"/>
          </p:nvPr>
        </p:nvSpPr>
        <p:spPr>
          <a:xfrm>
            <a:off x="228600" y="6477000"/>
            <a:ext cx="2362200" cy="244475"/>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114"/>
          <p:cNvSpPr txBox="1"/>
          <p:nvPr>
            <p:ph idx="11" type="ftr"/>
          </p:nvPr>
        </p:nvSpPr>
        <p:spPr>
          <a:xfrm>
            <a:off x="2743200" y="6477000"/>
            <a:ext cx="3657600" cy="244475"/>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Google Shape;76;p114"/>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 name="Shape 77"/>
        <p:cNvGrpSpPr/>
        <p:nvPr/>
      </p:nvGrpSpPr>
      <p:grpSpPr>
        <a:xfrm>
          <a:off x="0" y="0"/>
          <a:ext cx="0" cy="0"/>
          <a:chOff x="0" y="0"/>
          <a:chExt cx="0" cy="0"/>
        </a:xfrm>
      </p:grpSpPr>
      <p:sp>
        <p:nvSpPr>
          <p:cNvPr id="78" name="Google Shape;78;p115"/>
          <p:cNvSpPr txBox="1"/>
          <p:nvPr>
            <p:ph idx="10" type="dt"/>
          </p:nvPr>
        </p:nvSpPr>
        <p:spPr>
          <a:xfrm>
            <a:off x="228600" y="6477000"/>
            <a:ext cx="2362200" cy="244475"/>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9" name="Google Shape;79;p115"/>
          <p:cNvSpPr txBox="1"/>
          <p:nvPr>
            <p:ph idx="11" type="ftr"/>
          </p:nvPr>
        </p:nvSpPr>
        <p:spPr>
          <a:xfrm>
            <a:off x="2743200" y="6477000"/>
            <a:ext cx="3657600" cy="244475"/>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0" name="Google Shape;80;p115"/>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image" Target="../media/image1.png"/><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3.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4"/>
          <p:cNvSpPr txBox="1"/>
          <p:nvPr>
            <p:ph type="title"/>
          </p:nvPr>
        </p:nvSpPr>
        <p:spPr>
          <a:xfrm>
            <a:off x="1600200" y="76200"/>
            <a:ext cx="5410200" cy="838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1" i="0" sz="2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2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1" name="Google Shape;11;p104"/>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04"/>
          <p:cNvSpPr txBox="1"/>
          <p:nvPr>
            <p:ph idx="10" type="dt"/>
          </p:nvPr>
        </p:nvSpPr>
        <p:spPr>
          <a:xfrm>
            <a:off x="228600" y="6477000"/>
            <a:ext cx="2362200" cy="244475"/>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04"/>
          <p:cNvSpPr txBox="1"/>
          <p:nvPr>
            <p:ph idx="11" type="ftr"/>
          </p:nvPr>
        </p:nvSpPr>
        <p:spPr>
          <a:xfrm>
            <a:off x="2743200" y="6477000"/>
            <a:ext cx="3657600" cy="244475"/>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04"/>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5" name="Google Shape;15;p104"/>
          <p:cNvCxnSpPr/>
          <p:nvPr/>
        </p:nvCxnSpPr>
        <p:spPr>
          <a:xfrm>
            <a:off x="228600" y="6400800"/>
            <a:ext cx="8686800" cy="0"/>
          </a:xfrm>
          <a:prstGeom prst="straightConnector1">
            <a:avLst/>
          </a:prstGeom>
          <a:noFill/>
          <a:ln cap="flat" cmpd="sng" w="38100">
            <a:solidFill>
              <a:schemeClr val="accent2"/>
            </a:solidFill>
            <a:prstDash val="solid"/>
            <a:round/>
            <a:headEnd len="sm" w="sm" type="none"/>
            <a:tailEnd len="sm" w="sm" type="none"/>
          </a:ln>
        </p:spPr>
      </p:cxnSp>
      <p:cxnSp>
        <p:nvCxnSpPr>
          <p:cNvPr id="16" name="Google Shape;16;p104"/>
          <p:cNvCxnSpPr/>
          <p:nvPr/>
        </p:nvCxnSpPr>
        <p:spPr>
          <a:xfrm>
            <a:off x="228600" y="990600"/>
            <a:ext cx="8686800" cy="0"/>
          </a:xfrm>
          <a:prstGeom prst="straightConnector1">
            <a:avLst/>
          </a:prstGeom>
          <a:noFill/>
          <a:ln cap="flat" cmpd="sng" w="38100">
            <a:solidFill>
              <a:schemeClr val="accent2"/>
            </a:solidFill>
            <a:prstDash val="solid"/>
            <a:round/>
            <a:headEnd len="sm" w="sm" type="none"/>
            <a:tailEnd len="sm" w="sm" type="none"/>
          </a:ln>
        </p:spPr>
      </p:cxnSp>
      <p:sp>
        <p:nvSpPr>
          <p:cNvPr id="17" name="Google Shape;17;p104"/>
          <p:cNvSpPr txBox="1"/>
          <p:nvPr/>
        </p:nvSpPr>
        <p:spPr>
          <a:xfrm>
            <a:off x="76200" y="76200"/>
            <a:ext cx="1447800" cy="822325"/>
          </a:xfrm>
          <a:prstGeom prst="rect">
            <a:avLst/>
          </a:prstGeom>
          <a:noFill/>
          <a:ln cap="flat" cmpd="sng" w="9525">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Team Logo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Here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(If You Want)</a:t>
            </a:r>
            <a:endParaRPr b="0" i="0" sz="1400" u="none" cap="none" strike="noStrike">
              <a:solidFill>
                <a:srgbClr val="000000"/>
              </a:solidFill>
              <a:latin typeface="Arial"/>
              <a:ea typeface="Arial"/>
              <a:cs typeface="Arial"/>
              <a:sym typeface="Arial"/>
            </a:endParaRPr>
          </a:p>
        </p:txBody>
      </p:sp>
      <p:sp>
        <p:nvSpPr>
          <p:cNvPr id="18" name="Google Shape;18;p104"/>
          <p:cNvSpPr/>
          <p:nvPr/>
        </p:nvSpPr>
        <p:spPr>
          <a:xfrm>
            <a:off x="8153400" y="304800"/>
            <a:ext cx="533400" cy="3048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9" name="Google Shape;19;p104"/>
          <p:cNvPicPr preferRelativeResize="0"/>
          <p:nvPr/>
        </p:nvPicPr>
        <p:blipFill rotWithShape="1">
          <a:blip r:embed="rId1">
            <a:alphaModFix/>
          </a:blip>
          <a:srcRect b="0" l="0" r="0" t="0"/>
          <a:stretch/>
        </p:blipFill>
        <p:spPr>
          <a:xfrm>
            <a:off x="7827715" y="131825"/>
            <a:ext cx="782888" cy="78257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 name="Shape 114"/>
        <p:cNvGrpSpPr/>
        <p:nvPr/>
      </p:nvGrpSpPr>
      <p:grpSpPr>
        <a:xfrm>
          <a:off x="0" y="0"/>
          <a:ext cx="0" cy="0"/>
          <a:chOff x="0" y="0"/>
          <a:chExt cx="0" cy="0"/>
        </a:xfrm>
      </p:grpSpPr>
      <p:sp>
        <p:nvSpPr>
          <p:cNvPr id="115" name="Google Shape;115;p109"/>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16" name="Google Shape;116;p109"/>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109"/>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8" name="Google Shape;118;p109"/>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9" name="Google Shape;119;p10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20" name="Google Shape;120;p109"/>
          <p:cNvCxnSpPr/>
          <p:nvPr/>
        </p:nvCxnSpPr>
        <p:spPr>
          <a:xfrm>
            <a:off x="228600" y="6400800"/>
            <a:ext cx="8686800" cy="0"/>
          </a:xfrm>
          <a:prstGeom prst="straightConnector1">
            <a:avLst/>
          </a:prstGeom>
          <a:noFill/>
          <a:ln cap="flat" cmpd="sng" w="38100">
            <a:solidFill>
              <a:schemeClr val="accent2"/>
            </a:solidFill>
            <a:prstDash val="solid"/>
            <a:round/>
            <a:headEnd len="sm" w="sm" type="none"/>
            <a:tailEnd len="sm" w="sm" type="none"/>
          </a:ln>
        </p:spPr>
      </p:cxnSp>
      <p:cxnSp>
        <p:nvCxnSpPr>
          <p:cNvPr id="121" name="Google Shape;121;p109"/>
          <p:cNvCxnSpPr/>
          <p:nvPr/>
        </p:nvCxnSpPr>
        <p:spPr>
          <a:xfrm>
            <a:off x="228600" y="990600"/>
            <a:ext cx="8686800" cy="0"/>
          </a:xfrm>
          <a:prstGeom prst="straightConnector1">
            <a:avLst/>
          </a:prstGeom>
          <a:noFill/>
          <a:ln cap="flat" cmpd="sng" w="38100">
            <a:solidFill>
              <a:schemeClr val="accent2"/>
            </a:solidFill>
            <a:prstDash val="solid"/>
            <a:round/>
            <a:headEnd len="sm" w="sm" type="none"/>
            <a:tailEnd len="sm" w="sm" type="none"/>
          </a:ln>
        </p:spPr>
      </p:cxnSp>
      <p:sp>
        <p:nvSpPr>
          <p:cNvPr id="122" name="Google Shape;122;p109"/>
          <p:cNvSpPr txBox="1"/>
          <p:nvPr/>
        </p:nvSpPr>
        <p:spPr>
          <a:xfrm>
            <a:off x="76200" y="76200"/>
            <a:ext cx="1447800" cy="822300"/>
          </a:xfrm>
          <a:prstGeom prst="rect">
            <a:avLst/>
          </a:prstGeom>
          <a:noFill/>
          <a:ln cap="flat" cmpd="sng" w="9525">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Team Logo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Here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(If You Want)</a:t>
            </a:r>
            <a:endParaRPr b="0" i="0" sz="1400" u="none" cap="none" strike="noStrike">
              <a:solidFill>
                <a:srgbClr val="000000"/>
              </a:solidFill>
              <a:latin typeface="Arial"/>
              <a:ea typeface="Arial"/>
              <a:cs typeface="Arial"/>
              <a:sym typeface="Arial"/>
            </a:endParaRPr>
          </a:p>
        </p:txBody>
      </p:sp>
      <p:sp>
        <p:nvSpPr>
          <p:cNvPr id="123" name="Google Shape;123;p109"/>
          <p:cNvSpPr/>
          <p:nvPr/>
        </p:nvSpPr>
        <p:spPr>
          <a:xfrm>
            <a:off x="8153400" y="304800"/>
            <a:ext cx="533400" cy="3048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24" name="Google Shape;124;p109"/>
          <p:cNvPicPr preferRelativeResize="0"/>
          <p:nvPr/>
        </p:nvPicPr>
        <p:blipFill rotWithShape="1">
          <a:blip r:embed="rId1">
            <a:alphaModFix/>
          </a:blip>
          <a:srcRect b="0" l="0" r="0" t="0"/>
          <a:stretch/>
        </p:blipFill>
        <p:spPr>
          <a:xfrm>
            <a:off x="7827715" y="131825"/>
            <a:ext cx="782888" cy="78257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jpg"/><Relationship Id="rId4" Type="http://schemas.openxmlformats.org/officeDocument/2006/relationships/image" Target="../media/image13.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2.jpg"/><Relationship Id="rId4" Type="http://schemas.openxmlformats.org/officeDocument/2006/relationships/image" Target="../media/image7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2.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2.jpg"/></Relationships>
</file>

<file path=ppt/slides/_rels/slide103.xml.rels><?xml version="1.0" encoding="UTF-8" standalone="yes"?><Relationships xmlns="http://schemas.openxmlformats.org/package/2006/relationships"><Relationship Id="rId11" Type="http://schemas.openxmlformats.org/officeDocument/2006/relationships/image" Target="../media/image82.png"/><Relationship Id="rId10" Type="http://schemas.openxmlformats.org/officeDocument/2006/relationships/image" Target="../media/image85.png"/><Relationship Id="rId13" Type="http://schemas.openxmlformats.org/officeDocument/2006/relationships/image" Target="../media/image88.png"/><Relationship Id="rId12"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80.png"/><Relationship Id="rId4" Type="http://schemas.openxmlformats.org/officeDocument/2006/relationships/image" Target="../media/image2.jpg"/><Relationship Id="rId9" Type="http://schemas.openxmlformats.org/officeDocument/2006/relationships/image" Target="../media/image83.png"/><Relationship Id="rId14" Type="http://schemas.openxmlformats.org/officeDocument/2006/relationships/image" Target="../media/image90.png"/><Relationship Id="rId5" Type="http://schemas.openxmlformats.org/officeDocument/2006/relationships/image" Target="../media/image81.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4.png"/></Relationships>
</file>

<file path=ppt/slides/_rels/slide104.xml.rels><?xml version="1.0" encoding="UTF-8" standalone="yes"?><Relationships xmlns="http://schemas.openxmlformats.org/package/2006/relationships"><Relationship Id="rId10"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6.jpg"/><Relationship Id="rId5" Type="http://schemas.openxmlformats.org/officeDocument/2006/relationships/image" Target="../media/image85.png"/><Relationship Id="rId6" Type="http://schemas.openxmlformats.org/officeDocument/2006/relationships/image" Target="../media/image82.png"/><Relationship Id="rId7" Type="http://schemas.openxmlformats.org/officeDocument/2006/relationships/image" Target="../media/image88.png"/><Relationship Id="rId8" Type="http://schemas.openxmlformats.org/officeDocument/2006/relationships/image" Target="../media/image8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2.jpg"/><Relationship Id="rId4" Type="http://schemas.openxmlformats.org/officeDocument/2006/relationships/image" Target="../media/image8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2.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2.jpg"/></Relationships>
</file>

<file path=ppt/slides/_rels/slide108.xml.rels><?xml version="1.0" encoding="UTF-8" standalone="yes"?><Relationships xmlns="http://schemas.openxmlformats.org/package/2006/relationships"><Relationship Id="rId11" Type="http://schemas.openxmlformats.org/officeDocument/2006/relationships/image" Target="../media/image87.png"/><Relationship Id="rId10" Type="http://schemas.openxmlformats.org/officeDocument/2006/relationships/image" Target="../media/image94.png"/><Relationship Id="rId12" Type="http://schemas.openxmlformats.org/officeDocument/2006/relationships/image" Target="../media/image86.jpg"/><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80.png"/><Relationship Id="rId4" Type="http://schemas.openxmlformats.org/officeDocument/2006/relationships/image" Target="../media/image90.png"/><Relationship Id="rId9" Type="http://schemas.openxmlformats.org/officeDocument/2006/relationships/image" Target="../media/image95.png"/><Relationship Id="rId5" Type="http://schemas.openxmlformats.org/officeDocument/2006/relationships/image" Target="../media/image82.png"/><Relationship Id="rId6" Type="http://schemas.openxmlformats.org/officeDocument/2006/relationships/image" Target="../media/image78.png"/><Relationship Id="rId7" Type="http://schemas.openxmlformats.org/officeDocument/2006/relationships/image" Target="../media/image91.png"/><Relationship Id="rId8" Type="http://schemas.openxmlformats.org/officeDocument/2006/relationships/image" Target="../media/image9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8.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86.jpg"/><Relationship Id="rId7" Type="http://schemas.openxmlformats.org/officeDocument/2006/relationships/image" Target="../media/image91.png"/><Relationship Id="rId8" Type="http://schemas.openxmlformats.org/officeDocument/2006/relationships/image" Target="../media/image8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2.jpg"/><Relationship Id="rId4" Type="http://schemas.openxmlformats.org/officeDocument/2006/relationships/image" Target="../media/image8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2.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2.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86.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2.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2.jpg"/><Relationship Id="rId4" Type="http://schemas.openxmlformats.org/officeDocument/2006/relationships/image" Target="../media/image98.png"/><Relationship Id="rId5" Type="http://schemas.openxmlformats.org/officeDocument/2006/relationships/image" Target="../media/image9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2.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2.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2.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3.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2.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2.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2.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2.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2.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2.jpg"/><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2.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2.jpg"/><Relationship Id="rId4" Type="http://schemas.openxmlformats.org/officeDocument/2006/relationships/image" Target="../media/image9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2.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2.jp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4.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2.jpg"/><Relationship Id="rId4" Type="http://schemas.openxmlformats.org/officeDocument/2006/relationships/image" Target="../media/image10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2.jpg"/><Relationship Id="rId4" Type="http://schemas.openxmlformats.org/officeDocument/2006/relationships/image" Target="../media/image10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2.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2.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2.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2.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00.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00.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00.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0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4.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00.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00.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00.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00.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00.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00.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2.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00.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00.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0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00.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2.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2.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comments" Target="../comments/comment1.xml"/><Relationship Id="rId4" Type="http://schemas.openxmlformats.org/officeDocument/2006/relationships/image" Target="../media/image2.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 Id="rId3" Type="http://schemas.openxmlformats.org/officeDocument/2006/relationships/image" Target="../media/image104.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 Id="rId3" Type="http://schemas.openxmlformats.org/officeDocument/2006/relationships/image" Target="../media/image104.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 Id="rId3" Type="http://schemas.openxmlformats.org/officeDocument/2006/relationships/image" Target="../media/image104.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7.xml"/><Relationship Id="rId3" Type="http://schemas.openxmlformats.org/officeDocument/2006/relationships/image" Target="../media/image104.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8.xml"/><Relationship Id="rId3" Type="http://schemas.openxmlformats.org/officeDocument/2006/relationships/image" Target="../media/image104.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 Id="rId3" Type="http://schemas.openxmlformats.org/officeDocument/2006/relationships/image" Target="../media/image10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3.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Relationship Id="rId3" Type="http://schemas.openxmlformats.org/officeDocument/2006/relationships/image" Target="../media/image104.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Relationship Id="rId3" Type="http://schemas.openxmlformats.org/officeDocument/2006/relationships/image" Target="../media/image104.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 Id="rId3" Type="http://schemas.openxmlformats.org/officeDocument/2006/relationships/image" Target="../media/image104.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2.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00.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100.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100.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100.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8.xml"/><Relationship Id="rId3" Type="http://schemas.openxmlformats.org/officeDocument/2006/relationships/image" Target="../media/image110.png"/><Relationship Id="rId4" Type="http://schemas.openxmlformats.org/officeDocument/2006/relationships/image" Target="../media/image100.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9.xml"/><Relationship Id="rId3" Type="http://schemas.openxmlformats.org/officeDocument/2006/relationships/image" Target="../media/image100.jpg"/><Relationship Id="rId4" Type="http://schemas.openxmlformats.org/officeDocument/2006/relationships/image" Target="../media/image10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0.xml"/><Relationship Id="rId3" Type="http://schemas.openxmlformats.org/officeDocument/2006/relationships/image" Target="../media/image100.jpg"/><Relationship Id="rId4" Type="http://schemas.openxmlformats.org/officeDocument/2006/relationships/image" Target="../media/image108.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1.xml"/><Relationship Id="rId3" Type="http://schemas.openxmlformats.org/officeDocument/2006/relationships/image" Target="../media/image109.png"/><Relationship Id="rId4" Type="http://schemas.openxmlformats.org/officeDocument/2006/relationships/image" Target="../media/image100.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2.xml"/><Relationship Id="rId3" Type="http://schemas.openxmlformats.org/officeDocument/2006/relationships/image" Target="../media/image100.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2.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jp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jp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jp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jp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13.jpg"/><Relationship Id="rId5" Type="http://schemas.openxmlformats.org/officeDocument/2006/relationships/image" Target="../media/image3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1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jp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jp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34.png"/><Relationship Id="rId5" Type="http://schemas.openxmlformats.org/officeDocument/2006/relationships/image" Target="../media/image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jp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jpg"/><Relationship Id="rId4" Type="http://schemas.openxmlformats.org/officeDocument/2006/relationships/image" Target="../media/image31.png"/><Relationship Id="rId5"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3.png"/><Relationship Id="rId4" Type="http://schemas.openxmlformats.org/officeDocument/2006/relationships/image" Target="../media/image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7.png"/><Relationship Id="rId4"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2.png"/><Relationship Id="rId4" Type="http://schemas.openxmlformats.org/officeDocument/2006/relationships/image" Target="../media/image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3.png"/><Relationship Id="rId4" Type="http://schemas.openxmlformats.org/officeDocument/2006/relationships/image" Target="../media/image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7.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5.png"/><Relationship Id="rId4" Type="http://schemas.openxmlformats.org/officeDocument/2006/relationships/image" Target="../media/image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8.png"/><Relationship Id="rId4" Type="http://schemas.openxmlformats.org/officeDocument/2006/relationships/image" Target="../media/image4.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6.png"/><Relationship Id="rId4" Type="http://schemas.openxmlformats.org/officeDocument/2006/relationships/image" Target="../media/image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jp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 Id="rId4" Type="http://schemas.openxmlformats.org/officeDocument/2006/relationships/image" Target="../media/image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1.png"/><Relationship Id="rId4" Type="http://schemas.openxmlformats.org/officeDocument/2006/relationships/image" Target="../media/image4.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0.png"/><Relationship Id="rId4" Type="http://schemas.openxmlformats.org/officeDocument/2006/relationships/image" Target="../media/image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6.png"/><Relationship Id="rId4" Type="http://schemas.openxmlformats.org/officeDocument/2006/relationships/image" Target="../media/image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jpg"/><Relationship Id="rId4" Type="http://schemas.openxmlformats.org/officeDocument/2006/relationships/image" Target="../media/image55.png"/><Relationship Id="rId5"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jpg"/><Relationship Id="rId4" Type="http://schemas.openxmlformats.org/officeDocument/2006/relationships/image" Target="../media/image36.png"/><Relationship Id="rId5"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jp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jpg"/><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jpg"/><Relationship Id="rId4" Type="http://schemas.openxmlformats.org/officeDocument/2006/relationships/image" Target="../media/image36.png"/><Relationship Id="rId5"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6.png"/><Relationship Id="rId4" Type="http://schemas.openxmlformats.org/officeDocument/2006/relationships/image" Target="../media/image53.png"/><Relationship Id="rId5" Type="http://schemas.openxmlformats.org/officeDocument/2006/relationships/image" Target="../media/image51.png"/><Relationship Id="rId6" Type="http://schemas.openxmlformats.org/officeDocument/2006/relationships/image" Target="../media/image4.jpg"/><Relationship Id="rId7"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jp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0.png"/><Relationship Id="rId4" Type="http://schemas.openxmlformats.org/officeDocument/2006/relationships/image" Target="../media/image54.png"/><Relationship Id="rId5" Type="http://schemas.openxmlformats.org/officeDocument/2006/relationships/image" Target="../media/image4.jpg"/><Relationship Id="rId6" Type="http://schemas.openxmlformats.org/officeDocument/2006/relationships/image" Target="../media/image58.png"/><Relationship Id="rId7" Type="http://schemas.openxmlformats.org/officeDocument/2006/relationships/image" Target="../media/image61.png"/><Relationship Id="rId8"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jpg"/><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9.png"/><Relationship Id="rId4" Type="http://schemas.openxmlformats.org/officeDocument/2006/relationships/image" Target="../media/image64.png"/><Relationship Id="rId5" Type="http://schemas.openxmlformats.org/officeDocument/2006/relationships/image" Target="../media/image62.png"/><Relationship Id="rId6" Type="http://schemas.openxmlformats.org/officeDocument/2006/relationships/image" Target="../media/image30.png"/><Relationship Id="rId7" Type="http://schemas.openxmlformats.org/officeDocument/2006/relationships/image" Target="../media/image4.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5.png"/><Relationship Id="rId4" Type="http://schemas.openxmlformats.org/officeDocument/2006/relationships/image" Target="../media/image63.png"/><Relationship Id="rId5"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6.png"/><Relationship Id="rId4" Type="http://schemas.openxmlformats.org/officeDocument/2006/relationships/image" Target="../media/image4.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0.png"/><Relationship Id="rId4" Type="http://schemas.openxmlformats.org/officeDocument/2006/relationships/image" Target="../media/image4.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jpg"/><Relationship Id="rId4" Type="http://schemas.openxmlformats.org/officeDocument/2006/relationships/image" Target="../media/image68.png"/><Relationship Id="rId5" Type="http://schemas.openxmlformats.org/officeDocument/2006/relationships/image" Target="../media/image6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jpg"/><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jpg"/><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jpg"/><Relationship Id="rId4" Type="http://schemas.openxmlformats.org/officeDocument/2006/relationships/image" Target="../media/image73.png"/><Relationship Id="rId5" Type="http://schemas.openxmlformats.org/officeDocument/2006/relationships/image" Target="../media/image69.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2.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2.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2.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2.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2.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2.jpg"/><Relationship Id="rId4" Type="http://schemas.openxmlformats.org/officeDocument/2006/relationships/image" Target="../media/image74.png"/><Relationship Id="rId5" Type="http://schemas.openxmlformats.org/officeDocument/2006/relationships/image" Target="../media/image7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2.jpg"/><Relationship Id="rId4" Type="http://schemas.openxmlformats.org/officeDocument/2006/relationships/image" Target="../media/image7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2.jpg"/><Relationship Id="rId4" Type="http://schemas.openxmlformats.org/officeDocument/2006/relationships/image" Target="../media/image7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2.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2.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2.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2.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2.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2.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2.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
          <p:cNvSpPr txBox="1"/>
          <p:nvPr>
            <p:ph idx="12" type="sldNum"/>
          </p:nvPr>
        </p:nvSpPr>
        <p:spPr>
          <a:xfrm>
            <a:off x="8001000" y="6477000"/>
            <a:ext cx="685800" cy="2476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0" name="Google Shape;210;p1"/>
          <p:cNvSpPr txBox="1"/>
          <p:nvPr>
            <p:ph type="ctrTitle"/>
          </p:nvPr>
        </p:nvSpPr>
        <p:spPr>
          <a:xfrm>
            <a:off x="685800" y="2130425"/>
            <a:ext cx="7772400" cy="16795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a:t>
            </a:r>
            <a:r>
              <a:rPr b="1" i="0" lang="en-US" sz="3200" u="none" cap="none" strike="noStrike">
                <a:solidFill>
                  <a:schemeClr val="accent2"/>
                </a:solidFill>
                <a:latin typeface="Arial"/>
                <a:ea typeface="Arial"/>
                <a:cs typeface="Arial"/>
                <a:sym typeface="Arial"/>
              </a:rPr>
              <a:t> </a:t>
            </a:r>
            <a:br>
              <a:rPr b="1" i="0" lang="en-US" sz="3200" u="none" cap="none" strike="noStrike">
                <a:solidFill>
                  <a:schemeClr val="accent2"/>
                </a:solidFill>
                <a:latin typeface="Arial"/>
                <a:ea typeface="Arial"/>
                <a:cs typeface="Arial"/>
                <a:sym typeface="Arial"/>
              </a:rPr>
            </a:br>
            <a:r>
              <a:rPr b="1" i="0" lang="en-US" sz="3200" u="none" cap="none" strike="noStrike">
                <a:solidFill>
                  <a:schemeClr val="accent2"/>
                </a:solidFill>
                <a:latin typeface="Arial"/>
                <a:ea typeface="Arial"/>
                <a:cs typeface="Arial"/>
                <a:sym typeface="Arial"/>
              </a:rPr>
              <a:t>Critical Design Review (CDR)</a:t>
            </a:r>
            <a:br>
              <a:rPr b="1" i="0" lang="en-US" sz="3200" u="none" cap="none" strike="noStrike">
                <a:solidFill>
                  <a:schemeClr val="accent2"/>
                </a:solidFill>
                <a:latin typeface="Arial"/>
                <a:ea typeface="Arial"/>
                <a:cs typeface="Arial"/>
                <a:sym typeface="Arial"/>
              </a:rPr>
            </a:br>
            <a:r>
              <a:rPr b="1" i="0" lang="en-US" sz="3200" u="none" cap="none" strike="noStrike">
                <a:solidFill>
                  <a:schemeClr val="accent2"/>
                </a:solidFill>
                <a:latin typeface="Arial"/>
                <a:ea typeface="Arial"/>
                <a:cs typeface="Arial"/>
                <a:sym typeface="Arial"/>
              </a:rPr>
              <a:t>Outline</a:t>
            </a:r>
            <a:br>
              <a:rPr b="1" i="0" lang="en-US" sz="3200" u="none" cap="none" strike="noStrike">
                <a:solidFill>
                  <a:schemeClr val="accent2"/>
                </a:solidFill>
                <a:latin typeface="Arial"/>
                <a:ea typeface="Arial"/>
                <a:cs typeface="Arial"/>
                <a:sym typeface="Arial"/>
              </a:rPr>
            </a:br>
            <a:r>
              <a:rPr b="1" i="1" lang="en-US" sz="2800" u="none" cap="none" strike="noStrike">
                <a:solidFill>
                  <a:schemeClr val="accent2"/>
                </a:solidFill>
                <a:latin typeface="Arial"/>
                <a:ea typeface="Arial"/>
                <a:cs typeface="Arial"/>
                <a:sym typeface="Arial"/>
              </a:rPr>
              <a:t>Version 1.</a:t>
            </a:r>
            <a:r>
              <a:rPr i="1" lang="en-US" sz="2800"/>
              <a:t>1</a:t>
            </a:r>
            <a:endParaRPr b="1" i="1" sz="3200" u="none" cap="none" strike="noStrike">
              <a:solidFill>
                <a:schemeClr val="accent2"/>
              </a:solidFill>
              <a:latin typeface="Arial"/>
              <a:ea typeface="Arial"/>
              <a:cs typeface="Arial"/>
              <a:sym typeface="Arial"/>
            </a:endParaRPr>
          </a:p>
        </p:txBody>
      </p:sp>
      <p:pic>
        <p:nvPicPr>
          <p:cNvPr id="211" name="Google Shape;211;p1"/>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12" name="Google Shape;212;p1"/>
          <p:cNvSpPr txBox="1"/>
          <p:nvPr/>
        </p:nvSpPr>
        <p:spPr>
          <a:xfrm>
            <a:off x="1371600" y="4343400"/>
            <a:ext cx="6400800" cy="1295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2400">
                <a:solidFill>
                  <a:srgbClr val="000000"/>
                </a:solidFill>
              </a:rPr>
              <a:t>1064</a:t>
            </a:r>
            <a:endParaRPr b="1" sz="2400">
              <a:solidFill>
                <a:srgbClr val="000000"/>
              </a:solidFill>
            </a:endParaRPr>
          </a:p>
          <a:p>
            <a:pPr indent="0" lvl="0" marL="0" rtl="0" algn="ctr">
              <a:spcBef>
                <a:spcPts val="480"/>
              </a:spcBef>
              <a:spcAft>
                <a:spcPts val="0"/>
              </a:spcAft>
              <a:buNone/>
            </a:pPr>
            <a:r>
              <a:rPr b="1" lang="en-US" sz="2400">
                <a:solidFill>
                  <a:srgbClr val="000000"/>
                </a:solidFill>
              </a:rPr>
              <a:t>UCASAL</a:t>
            </a:r>
            <a:endParaRPr b="1" sz="2400">
              <a:solidFill>
                <a:srgbClr val="000000"/>
              </a:solidFill>
            </a:endParaRPr>
          </a:p>
        </p:txBody>
      </p:sp>
      <p:sp>
        <p:nvSpPr>
          <p:cNvPr id="213" name="Google Shape;213;p1"/>
          <p:cNvSpPr txBox="1"/>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1000">
                <a:solidFill>
                  <a:srgbClr val="000000"/>
                </a:solidFill>
              </a:rPr>
              <a:t>CanSat 2022 </a:t>
            </a:r>
            <a:r>
              <a:rPr lang="en-US" sz="1000"/>
              <a:t>C</a:t>
            </a:r>
            <a:r>
              <a:rPr lang="en-US" sz="1000">
                <a:solidFill>
                  <a:srgbClr val="000000"/>
                </a:solidFill>
              </a:rPr>
              <a:t>DR:  Team 1064 UCASAL</a:t>
            </a:r>
            <a:endParaRPr sz="10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11f957d897c_1_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29" name="Google Shape;329;g11f957d897c_1_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330" name="Google Shape;330;g11f957d897c_1_0"/>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System Concept of Operations (CONOPS)</a:t>
            </a:r>
            <a:endParaRPr/>
          </a:p>
          <a:p>
            <a:pPr indent="0" lvl="0" marL="0" rtl="0" algn="l">
              <a:spcBef>
                <a:spcPts val="0"/>
              </a:spcBef>
              <a:spcAft>
                <a:spcPts val="0"/>
              </a:spcAft>
              <a:buClr>
                <a:schemeClr val="dk1"/>
              </a:buClr>
              <a:buSzPts val="1400"/>
              <a:buFont typeface="Arial"/>
              <a:buNone/>
            </a:pPr>
            <a:r>
              <a:t/>
            </a:r>
            <a:endParaRPr/>
          </a:p>
        </p:txBody>
      </p:sp>
      <p:sp>
        <p:nvSpPr>
          <p:cNvPr id="331" name="Google Shape;331;g11f957d897c_1_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332" name="Google Shape;332;g11f957d897c_1_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33" name="Google Shape;333;g11f957d897c_1_0"/>
          <p:cNvPicPr preferRelativeResize="0"/>
          <p:nvPr/>
        </p:nvPicPr>
        <p:blipFill>
          <a:blip r:embed="rId3">
            <a:alphaModFix/>
          </a:blip>
          <a:stretch>
            <a:fillRect/>
          </a:stretch>
        </p:blipFill>
        <p:spPr>
          <a:xfrm>
            <a:off x="374904" y="1078992"/>
            <a:ext cx="8385048" cy="5239512"/>
          </a:xfrm>
          <a:prstGeom prst="rect">
            <a:avLst/>
          </a:prstGeom>
          <a:noFill/>
          <a:ln>
            <a:noFill/>
          </a:ln>
        </p:spPr>
      </p:pic>
      <p:pic>
        <p:nvPicPr>
          <p:cNvPr id="334" name="Google Shape;334;g11f957d897c_1_0"/>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g120f6bd1166_1_14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545" name="Google Shape;1545;g120f6bd1166_1_14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46" name="Google Shape;1546;g120f6bd1166_1_146"/>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EPS Overview (3 of 4)</a:t>
            </a:r>
            <a:endParaRPr/>
          </a:p>
        </p:txBody>
      </p:sp>
      <p:sp>
        <p:nvSpPr>
          <p:cNvPr id="1547" name="Google Shape;1547;g120f6bd1166_1_14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48" name="Google Shape;1548;g120f6bd1166_1_14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Juárez Enzo</a:t>
            </a:r>
            <a:endParaRPr b="0" i="0" sz="1400" u="none" cap="none" strike="noStrike">
              <a:solidFill>
                <a:srgbClr val="000000"/>
              </a:solidFill>
              <a:latin typeface="Arial"/>
              <a:ea typeface="Arial"/>
              <a:cs typeface="Arial"/>
              <a:sym typeface="Arial"/>
            </a:endParaRPr>
          </a:p>
        </p:txBody>
      </p:sp>
      <p:pic>
        <p:nvPicPr>
          <p:cNvPr id="1549" name="Google Shape;1549;g120f6bd1166_1_146"/>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1550" name="Google Shape;1550;g120f6bd1166_1_146"/>
          <p:cNvSpPr txBox="1"/>
          <p:nvPr/>
        </p:nvSpPr>
        <p:spPr>
          <a:xfrm>
            <a:off x="0" y="1014238"/>
            <a:ext cx="292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Container EPS Overview</a:t>
            </a:r>
            <a:endParaRPr b="1" sz="1800"/>
          </a:p>
        </p:txBody>
      </p:sp>
      <p:sp>
        <p:nvSpPr>
          <p:cNvPr id="1551" name="Google Shape;1551;g120f6bd1166_1_146"/>
          <p:cNvSpPr/>
          <p:nvPr/>
        </p:nvSpPr>
        <p:spPr>
          <a:xfrm>
            <a:off x="3570546" y="1603446"/>
            <a:ext cx="1472400" cy="4992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Servo SG90</a:t>
            </a:r>
            <a:endParaRPr b="1" sz="1500"/>
          </a:p>
        </p:txBody>
      </p:sp>
      <p:sp>
        <p:nvSpPr>
          <p:cNvPr id="1552" name="Google Shape;1552;g120f6bd1166_1_146"/>
          <p:cNvSpPr/>
          <p:nvPr/>
        </p:nvSpPr>
        <p:spPr>
          <a:xfrm>
            <a:off x="3570546" y="2340421"/>
            <a:ext cx="1472400" cy="4992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Servo SG90</a:t>
            </a:r>
            <a:endParaRPr b="1" sz="1500"/>
          </a:p>
        </p:txBody>
      </p:sp>
      <p:sp>
        <p:nvSpPr>
          <p:cNvPr id="1553" name="Google Shape;1553;g120f6bd1166_1_146"/>
          <p:cNvSpPr/>
          <p:nvPr/>
        </p:nvSpPr>
        <p:spPr>
          <a:xfrm>
            <a:off x="3570546" y="3099846"/>
            <a:ext cx="1472400" cy="7587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t>Adafruit Ultimate </a:t>
            </a:r>
            <a:endParaRPr b="1" sz="1500"/>
          </a:p>
          <a:p>
            <a:pPr indent="0" lvl="0" marL="0" rtl="0" algn="ctr">
              <a:spcBef>
                <a:spcPts val="0"/>
              </a:spcBef>
              <a:spcAft>
                <a:spcPts val="0"/>
              </a:spcAft>
              <a:buNone/>
            </a:pPr>
            <a:r>
              <a:rPr b="1" lang="en-US" sz="1500"/>
              <a:t>GPS</a:t>
            </a:r>
            <a:endParaRPr b="1" sz="1500"/>
          </a:p>
        </p:txBody>
      </p:sp>
      <p:sp>
        <p:nvSpPr>
          <p:cNvPr id="1554" name="Google Shape;1554;g120f6bd1166_1_146"/>
          <p:cNvSpPr/>
          <p:nvPr/>
        </p:nvSpPr>
        <p:spPr>
          <a:xfrm>
            <a:off x="3506984" y="4141186"/>
            <a:ext cx="1599600" cy="4992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10 DOF </a:t>
            </a:r>
            <a:endParaRPr b="1"/>
          </a:p>
          <a:p>
            <a:pPr indent="0" lvl="0" marL="0" rtl="0" algn="ctr">
              <a:spcBef>
                <a:spcPts val="0"/>
              </a:spcBef>
              <a:spcAft>
                <a:spcPts val="0"/>
              </a:spcAft>
              <a:buNone/>
            </a:pPr>
            <a:r>
              <a:rPr b="1" lang="en-US"/>
              <a:t>IMU SENSOR</a:t>
            </a:r>
            <a:endParaRPr b="1"/>
          </a:p>
        </p:txBody>
      </p:sp>
      <p:sp>
        <p:nvSpPr>
          <p:cNvPr id="1555" name="Google Shape;1555;g120f6bd1166_1_146"/>
          <p:cNvSpPr/>
          <p:nvPr/>
        </p:nvSpPr>
        <p:spPr>
          <a:xfrm>
            <a:off x="3570546" y="4967869"/>
            <a:ext cx="1472400" cy="4992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XBee</a:t>
            </a:r>
            <a:endParaRPr b="1" sz="1600"/>
          </a:p>
        </p:txBody>
      </p:sp>
      <p:sp>
        <p:nvSpPr>
          <p:cNvPr id="1556" name="Google Shape;1556;g120f6bd1166_1_146"/>
          <p:cNvSpPr/>
          <p:nvPr/>
        </p:nvSpPr>
        <p:spPr>
          <a:xfrm>
            <a:off x="5738929" y="1081763"/>
            <a:ext cx="1599600" cy="4992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5V Regulator</a:t>
            </a:r>
            <a:endParaRPr b="1"/>
          </a:p>
        </p:txBody>
      </p:sp>
      <p:sp>
        <p:nvSpPr>
          <p:cNvPr id="1557" name="Google Shape;1557;g120f6bd1166_1_146"/>
          <p:cNvSpPr/>
          <p:nvPr/>
        </p:nvSpPr>
        <p:spPr>
          <a:xfrm>
            <a:off x="7431039" y="1711092"/>
            <a:ext cx="1599600" cy="4992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12V Regulator</a:t>
            </a:r>
            <a:endParaRPr b="1"/>
          </a:p>
        </p:txBody>
      </p:sp>
      <p:sp>
        <p:nvSpPr>
          <p:cNvPr id="1558" name="Google Shape;1558;g120f6bd1166_1_146"/>
          <p:cNvSpPr/>
          <p:nvPr/>
        </p:nvSpPr>
        <p:spPr>
          <a:xfrm>
            <a:off x="4772039" y="5794566"/>
            <a:ext cx="2658900" cy="4992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Arduino Mega 2560 Mini</a:t>
            </a:r>
            <a:endParaRPr b="1"/>
          </a:p>
        </p:txBody>
      </p:sp>
      <p:pic>
        <p:nvPicPr>
          <p:cNvPr id="1559" name="Google Shape;1559;g120f6bd1166_1_146"/>
          <p:cNvPicPr preferRelativeResize="0"/>
          <p:nvPr/>
        </p:nvPicPr>
        <p:blipFill>
          <a:blip r:embed="rId4">
            <a:alphaModFix/>
          </a:blip>
          <a:stretch>
            <a:fillRect/>
          </a:stretch>
        </p:blipFill>
        <p:spPr>
          <a:xfrm>
            <a:off x="6364070" y="2399679"/>
            <a:ext cx="615961" cy="2189460"/>
          </a:xfrm>
          <a:prstGeom prst="rect">
            <a:avLst/>
          </a:prstGeom>
          <a:noFill/>
          <a:ln>
            <a:noFill/>
          </a:ln>
        </p:spPr>
      </p:pic>
      <p:pic>
        <p:nvPicPr>
          <p:cNvPr id="1560" name="Google Shape;1560;g120f6bd1166_1_146"/>
          <p:cNvPicPr preferRelativeResize="0"/>
          <p:nvPr/>
        </p:nvPicPr>
        <p:blipFill>
          <a:blip r:embed="rId4">
            <a:alphaModFix/>
          </a:blip>
          <a:stretch>
            <a:fillRect/>
          </a:stretch>
        </p:blipFill>
        <p:spPr>
          <a:xfrm rot="10800000">
            <a:off x="7092193" y="2399679"/>
            <a:ext cx="615961" cy="2189460"/>
          </a:xfrm>
          <a:prstGeom prst="rect">
            <a:avLst/>
          </a:prstGeom>
          <a:noFill/>
          <a:ln>
            <a:noFill/>
          </a:ln>
        </p:spPr>
      </p:pic>
      <p:sp>
        <p:nvSpPr>
          <p:cNvPr id="1561" name="Google Shape;1561;g120f6bd1166_1_146"/>
          <p:cNvSpPr txBox="1"/>
          <p:nvPr/>
        </p:nvSpPr>
        <p:spPr>
          <a:xfrm>
            <a:off x="5849938" y="4708487"/>
            <a:ext cx="2137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a:t>2 Batteries in </a:t>
            </a:r>
            <a:endParaRPr b="1"/>
          </a:p>
          <a:p>
            <a:pPr indent="0" lvl="0" marL="0" rtl="0" algn="l">
              <a:spcBef>
                <a:spcPts val="0"/>
              </a:spcBef>
              <a:spcAft>
                <a:spcPts val="0"/>
              </a:spcAft>
              <a:buNone/>
            </a:pPr>
            <a:r>
              <a:rPr b="1" lang="en-US"/>
              <a:t>Series Connection</a:t>
            </a:r>
            <a:endParaRPr b="1"/>
          </a:p>
        </p:txBody>
      </p:sp>
      <p:sp>
        <p:nvSpPr>
          <p:cNvPr id="1562" name="Google Shape;1562;g120f6bd1166_1_146"/>
          <p:cNvSpPr txBox="1"/>
          <p:nvPr/>
        </p:nvSpPr>
        <p:spPr>
          <a:xfrm>
            <a:off x="5830600" y="5217654"/>
            <a:ext cx="2137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a:t>3.7V each one</a:t>
            </a:r>
            <a:endParaRPr b="1"/>
          </a:p>
        </p:txBody>
      </p:sp>
      <p:cxnSp>
        <p:nvCxnSpPr>
          <p:cNvPr id="1563" name="Google Shape;1563;g120f6bd1166_1_146"/>
          <p:cNvCxnSpPr>
            <a:stCxn id="1559" idx="2"/>
            <a:endCxn id="1560" idx="0"/>
          </p:cNvCxnSpPr>
          <p:nvPr/>
        </p:nvCxnSpPr>
        <p:spPr>
          <a:xfrm flipH="1" rot="-5400000">
            <a:off x="7035800" y="4225389"/>
            <a:ext cx="600" cy="728100"/>
          </a:xfrm>
          <a:prstGeom prst="bentConnector3">
            <a:avLst>
              <a:gd fmla="val 39687500" name="adj1"/>
            </a:avLst>
          </a:prstGeom>
          <a:noFill/>
          <a:ln cap="flat" cmpd="sng" w="38100">
            <a:solidFill>
              <a:srgbClr val="000000"/>
            </a:solidFill>
            <a:prstDash val="solid"/>
            <a:round/>
            <a:headEnd len="med" w="med" type="none"/>
            <a:tailEnd len="med" w="med" type="none"/>
          </a:ln>
        </p:spPr>
      </p:cxnSp>
      <p:cxnSp>
        <p:nvCxnSpPr>
          <p:cNvPr id="1564" name="Google Shape;1564;g120f6bd1166_1_146"/>
          <p:cNvCxnSpPr>
            <a:stCxn id="1556" idx="1"/>
            <a:endCxn id="1551" idx="1"/>
          </p:cNvCxnSpPr>
          <p:nvPr/>
        </p:nvCxnSpPr>
        <p:spPr>
          <a:xfrm flipH="1">
            <a:off x="3570529" y="1331363"/>
            <a:ext cx="2168400" cy="521700"/>
          </a:xfrm>
          <a:prstGeom prst="bentConnector3">
            <a:avLst>
              <a:gd fmla="val 136808" name="adj1"/>
            </a:avLst>
          </a:prstGeom>
          <a:noFill/>
          <a:ln cap="flat" cmpd="sng" w="38100">
            <a:solidFill>
              <a:srgbClr val="000000"/>
            </a:solidFill>
            <a:prstDash val="solid"/>
            <a:round/>
            <a:headEnd len="med" w="med" type="none"/>
            <a:tailEnd len="med" w="med" type="triangle"/>
          </a:ln>
        </p:spPr>
      </p:cxnSp>
      <p:cxnSp>
        <p:nvCxnSpPr>
          <p:cNvPr id="1565" name="Google Shape;1565;g120f6bd1166_1_146"/>
          <p:cNvCxnSpPr>
            <a:stCxn id="1556" idx="1"/>
            <a:endCxn id="1552" idx="1"/>
          </p:cNvCxnSpPr>
          <p:nvPr/>
        </p:nvCxnSpPr>
        <p:spPr>
          <a:xfrm flipH="1">
            <a:off x="3570529" y="1331363"/>
            <a:ext cx="2168400" cy="1258800"/>
          </a:xfrm>
          <a:prstGeom prst="bentConnector3">
            <a:avLst>
              <a:gd fmla="val 136060" name="adj1"/>
            </a:avLst>
          </a:prstGeom>
          <a:noFill/>
          <a:ln cap="flat" cmpd="sng" w="38100">
            <a:solidFill>
              <a:srgbClr val="000000"/>
            </a:solidFill>
            <a:prstDash val="solid"/>
            <a:round/>
            <a:headEnd len="med" w="med" type="none"/>
            <a:tailEnd len="med" w="med" type="triangle"/>
          </a:ln>
        </p:spPr>
      </p:cxnSp>
      <p:cxnSp>
        <p:nvCxnSpPr>
          <p:cNvPr id="1566" name="Google Shape;1566;g120f6bd1166_1_146"/>
          <p:cNvCxnSpPr>
            <a:stCxn id="1556" idx="1"/>
            <a:endCxn id="1553" idx="1"/>
          </p:cNvCxnSpPr>
          <p:nvPr/>
        </p:nvCxnSpPr>
        <p:spPr>
          <a:xfrm flipH="1">
            <a:off x="3570529" y="1331363"/>
            <a:ext cx="2168400" cy="2147700"/>
          </a:xfrm>
          <a:prstGeom prst="bentConnector3">
            <a:avLst>
              <a:gd fmla="val 135313" name="adj1"/>
            </a:avLst>
          </a:prstGeom>
          <a:noFill/>
          <a:ln cap="flat" cmpd="sng" w="38100">
            <a:solidFill>
              <a:srgbClr val="000000"/>
            </a:solidFill>
            <a:prstDash val="solid"/>
            <a:round/>
            <a:headEnd len="med" w="med" type="none"/>
            <a:tailEnd len="med" w="med" type="triangle"/>
          </a:ln>
        </p:spPr>
      </p:cxnSp>
      <p:cxnSp>
        <p:nvCxnSpPr>
          <p:cNvPr id="1567" name="Google Shape;1567;g120f6bd1166_1_146"/>
          <p:cNvCxnSpPr>
            <a:stCxn id="1556" idx="1"/>
            <a:endCxn id="1554" idx="1"/>
          </p:cNvCxnSpPr>
          <p:nvPr/>
        </p:nvCxnSpPr>
        <p:spPr>
          <a:xfrm flipH="1">
            <a:off x="3506929" y="1331363"/>
            <a:ext cx="2232000" cy="3059400"/>
          </a:xfrm>
          <a:prstGeom prst="bentConnector3">
            <a:avLst>
              <a:gd fmla="val 132910" name="adj1"/>
            </a:avLst>
          </a:prstGeom>
          <a:noFill/>
          <a:ln cap="flat" cmpd="sng" w="38100">
            <a:solidFill>
              <a:srgbClr val="000000"/>
            </a:solidFill>
            <a:prstDash val="solid"/>
            <a:round/>
            <a:headEnd len="med" w="med" type="none"/>
            <a:tailEnd len="med" w="med" type="triangle"/>
          </a:ln>
        </p:spPr>
      </p:cxnSp>
      <p:cxnSp>
        <p:nvCxnSpPr>
          <p:cNvPr id="1568" name="Google Shape;1568;g120f6bd1166_1_146"/>
          <p:cNvCxnSpPr>
            <a:stCxn id="1556" idx="1"/>
            <a:endCxn id="1555" idx="1"/>
          </p:cNvCxnSpPr>
          <p:nvPr/>
        </p:nvCxnSpPr>
        <p:spPr>
          <a:xfrm flipH="1">
            <a:off x="3570529" y="1331363"/>
            <a:ext cx="2168400" cy="3886200"/>
          </a:xfrm>
          <a:prstGeom prst="bentConnector3">
            <a:avLst>
              <a:gd fmla="val 136808" name="adj1"/>
            </a:avLst>
          </a:prstGeom>
          <a:noFill/>
          <a:ln cap="flat" cmpd="sng" w="38100">
            <a:solidFill>
              <a:srgbClr val="000000"/>
            </a:solidFill>
            <a:prstDash val="solid"/>
            <a:round/>
            <a:headEnd len="med" w="med" type="none"/>
            <a:tailEnd len="med" w="med" type="triangle"/>
          </a:ln>
        </p:spPr>
      </p:cxnSp>
      <p:cxnSp>
        <p:nvCxnSpPr>
          <p:cNvPr id="1569" name="Google Shape;1569;g120f6bd1166_1_146"/>
          <p:cNvCxnSpPr>
            <a:stCxn id="1556" idx="1"/>
            <a:endCxn id="1558" idx="1"/>
          </p:cNvCxnSpPr>
          <p:nvPr/>
        </p:nvCxnSpPr>
        <p:spPr>
          <a:xfrm flipH="1">
            <a:off x="4772029" y="1331363"/>
            <a:ext cx="966900" cy="4712700"/>
          </a:xfrm>
          <a:prstGeom prst="bentConnector3">
            <a:avLst>
              <a:gd fmla="val 305133" name="adj1"/>
            </a:avLst>
          </a:prstGeom>
          <a:noFill/>
          <a:ln cap="flat" cmpd="sng" w="38100">
            <a:solidFill>
              <a:srgbClr val="000000"/>
            </a:solidFill>
            <a:prstDash val="solid"/>
            <a:round/>
            <a:headEnd len="med" w="med" type="none"/>
            <a:tailEnd len="med" w="med" type="triangle"/>
          </a:ln>
        </p:spPr>
      </p:cxnSp>
      <p:sp>
        <p:nvSpPr>
          <p:cNvPr id="1570" name="Google Shape;1570;g120f6bd1166_1_146"/>
          <p:cNvSpPr/>
          <p:nvPr/>
        </p:nvSpPr>
        <p:spPr>
          <a:xfrm>
            <a:off x="6085564" y="1773970"/>
            <a:ext cx="998700" cy="4326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Switch</a:t>
            </a:r>
            <a:endParaRPr b="1" sz="1500"/>
          </a:p>
        </p:txBody>
      </p:sp>
      <p:cxnSp>
        <p:nvCxnSpPr>
          <p:cNvPr id="1571" name="Google Shape;1571;g120f6bd1166_1_146"/>
          <p:cNvCxnSpPr>
            <a:stCxn id="1559" idx="0"/>
            <a:endCxn id="1570" idx="1"/>
          </p:cNvCxnSpPr>
          <p:nvPr/>
        </p:nvCxnSpPr>
        <p:spPr>
          <a:xfrm flipH="1" rot="5400000">
            <a:off x="6174050" y="1901679"/>
            <a:ext cx="409500" cy="586500"/>
          </a:xfrm>
          <a:prstGeom prst="bentConnector4">
            <a:avLst>
              <a:gd fmla="val 23579" name="adj1"/>
              <a:gd fmla="val 167327" name="adj2"/>
            </a:avLst>
          </a:prstGeom>
          <a:noFill/>
          <a:ln cap="flat" cmpd="sng" w="38100">
            <a:solidFill>
              <a:srgbClr val="000000"/>
            </a:solidFill>
            <a:prstDash val="solid"/>
            <a:round/>
            <a:headEnd len="med" w="med" type="none"/>
            <a:tailEnd len="med" w="med" type="triangle"/>
          </a:ln>
        </p:spPr>
      </p:cxnSp>
      <p:cxnSp>
        <p:nvCxnSpPr>
          <p:cNvPr id="1572" name="Google Shape;1572;g120f6bd1166_1_146"/>
          <p:cNvCxnSpPr>
            <a:stCxn id="1570" idx="0"/>
            <a:endCxn id="1556" idx="2"/>
          </p:cNvCxnSpPr>
          <p:nvPr/>
        </p:nvCxnSpPr>
        <p:spPr>
          <a:xfrm flipH="1" rot="5400000">
            <a:off x="6465364" y="1654420"/>
            <a:ext cx="192900" cy="46200"/>
          </a:xfrm>
          <a:prstGeom prst="bentConnector3">
            <a:avLst>
              <a:gd fmla="val 50028" name="adj1"/>
            </a:avLst>
          </a:prstGeom>
          <a:noFill/>
          <a:ln cap="flat" cmpd="sng" w="38100">
            <a:solidFill>
              <a:srgbClr val="000000"/>
            </a:solidFill>
            <a:prstDash val="solid"/>
            <a:round/>
            <a:headEnd len="med" w="med" type="none"/>
            <a:tailEnd len="med" w="med" type="triangle"/>
          </a:ln>
        </p:spPr>
      </p:cxnSp>
      <p:cxnSp>
        <p:nvCxnSpPr>
          <p:cNvPr id="1573" name="Google Shape;1573;g120f6bd1166_1_146"/>
          <p:cNvCxnSpPr>
            <a:stCxn id="1570" idx="3"/>
            <a:endCxn id="1557" idx="1"/>
          </p:cNvCxnSpPr>
          <p:nvPr/>
        </p:nvCxnSpPr>
        <p:spPr>
          <a:xfrm flipH="1" rot="10800000">
            <a:off x="7084264" y="1960570"/>
            <a:ext cx="346800" cy="29700"/>
          </a:xfrm>
          <a:prstGeom prst="bentConnector3">
            <a:avLst>
              <a:gd fmla="val 49996" name="adj1"/>
            </a:avLst>
          </a:prstGeom>
          <a:noFill/>
          <a:ln cap="flat" cmpd="sng" w="38100">
            <a:solidFill>
              <a:srgbClr val="000000"/>
            </a:solidFill>
            <a:prstDash val="solid"/>
            <a:round/>
            <a:headEnd len="med" w="med" type="none"/>
            <a:tailEnd len="med" w="med" type="triangle"/>
          </a:ln>
        </p:spPr>
      </p:cxnSp>
      <p:sp>
        <p:nvSpPr>
          <p:cNvPr id="1574" name="Google Shape;1574;g120f6bd1166_1_146"/>
          <p:cNvSpPr/>
          <p:nvPr/>
        </p:nvSpPr>
        <p:spPr>
          <a:xfrm>
            <a:off x="7607696" y="5275532"/>
            <a:ext cx="1472400" cy="4992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Buzzer</a:t>
            </a:r>
            <a:endParaRPr b="1" sz="1600"/>
          </a:p>
        </p:txBody>
      </p:sp>
      <p:cxnSp>
        <p:nvCxnSpPr>
          <p:cNvPr id="1575" name="Google Shape;1575;g120f6bd1166_1_146"/>
          <p:cNvCxnSpPr>
            <a:endCxn id="1574" idx="2"/>
          </p:cNvCxnSpPr>
          <p:nvPr/>
        </p:nvCxnSpPr>
        <p:spPr>
          <a:xfrm flipH="1" rot="10800000">
            <a:off x="7430996" y="5774732"/>
            <a:ext cx="912900" cy="269400"/>
          </a:xfrm>
          <a:prstGeom prst="bentConnector2">
            <a:avLst/>
          </a:prstGeom>
          <a:noFill/>
          <a:ln cap="flat" cmpd="sng" w="38100">
            <a:solidFill>
              <a:srgbClr val="000000"/>
            </a:solidFill>
            <a:prstDash val="solid"/>
            <a:round/>
            <a:headEnd len="med" w="med" type="none"/>
            <a:tailEnd len="med" w="med" type="triangle"/>
          </a:ln>
        </p:spPr>
      </p:cxn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g120f6bd1166_1_15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581" name="Google Shape;1581;g120f6bd1166_1_15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82" name="Google Shape;1582;g120f6bd1166_1_156"/>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EPS Overview (4 o</a:t>
            </a:r>
            <a:r>
              <a:rPr lang="en-US"/>
              <a:t>f 4</a:t>
            </a:r>
            <a:r>
              <a:rPr b="1" i="0" lang="en-US" sz="2400" u="none" cap="none" strike="noStrike">
                <a:solidFill>
                  <a:schemeClr val="accent2"/>
                </a:solidFill>
                <a:latin typeface="Arial"/>
                <a:ea typeface="Arial"/>
                <a:cs typeface="Arial"/>
                <a:sym typeface="Arial"/>
              </a:rPr>
              <a:t>)</a:t>
            </a:r>
            <a:endParaRPr/>
          </a:p>
        </p:txBody>
      </p:sp>
      <p:sp>
        <p:nvSpPr>
          <p:cNvPr id="1583" name="Google Shape;1583;g120f6bd1166_1_15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84" name="Google Shape;1584;g120f6bd1166_1_15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Juárez Enzo</a:t>
            </a:r>
            <a:endParaRPr b="0" i="0" sz="1400" u="none" cap="none" strike="noStrike">
              <a:solidFill>
                <a:srgbClr val="000000"/>
              </a:solidFill>
              <a:latin typeface="Arial"/>
              <a:ea typeface="Arial"/>
              <a:cs typeface="Arial"/>
              <a:sym typeface="Arial"/>
            </a:endParaRPr>
          </a:p>
        </p:txBody>
      </p:sp>
      <p:pic>
        <p:nvPicPr>
          <p:cNvPr id="1585" name="Google Shape;1585;g120f6bd1166_1_156"/>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1586" name="Google Shape;1586;g120f6bd1166_1_156"/>
          <p:cNvSpPr/>
          <p:nvPr/>
        </p:nvSpPr>
        <p:spPr>
          <a:xfrm>
            <a:off x="228600" y="1605075"/>
            <a:ext cx="2516100" cy="3981325"/>
          </a:xfrm>
          <a:prstGeom prst="flowChartMagneticDisk">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This component are in the container</a:t>
            </a:r>
            <a:endParaRPr b="1"/>
          </a:p>
        </p:txBody>
      </p:sp>
      <p:sp>
        <p:nvSpPr>
          <p:cNvPr id="1587" name="Google Shape;1587;g120f6bd1166_1_156"/>
          <p:cNvSpPr txBox="1"/>
          <p:nvPr/>
        </p:nvSpPr>
        <p:spPr>
          <a:xfrm>
            <a:off x="94950" y="1018838"/>
            <a:ext cx="292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Payload EPS Overview</a:t>
            </a:r>
            <a:endParaRPr b="1" sz="1800"/>
          </a:p>
        </p:txBody>
      </p:sp>
      <p:sp>
        <p:nvSpPr>
          <p:cNvPr id="1588" name="Google Shape;1588;g120f6bd1166_1_156"/>
          <p:cNvSpPr/>
          <p:nvPr/>
        </p:nvSpPr>
        <p:spPr>
          <a:xfrm>
            <a:off x="844650" y="3025225"/>
            <a:ext cx="1426800" cy="4617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12V Regulator</a:t>
            </a:r>
            <a:endParaRPr b="1"/>
          </a:p>
        </p:txBody>
      </p:sp>
      <p:sp>
        <p:nvSpPr>
          <p:cNvPr id="1589" name="Google Shape;1589;g120f6bd1166_1_156"/>
          <p:cNvSpPr/>
          <p:nvPr/>
        </p:nvSpPr>
        <p:spPr>
          <a:xfrm>
            <a:off x="4254000" y="1889700"/>
            <a:ext cx="1313400" cy="4617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STorm 32</a:t>
            </a:r>
            <a:endParaRPr b="1"/>
          </a:p>
          <a:p>
            <a:pPr indent="0" lvl="0" marL="0" rtl="0" algn="l">
              <a:spcBef>
                <a:spcPts val="0"/>
              </a:spcBef>
              <a:spcAft>
                <a:spcPts val="0"/>
              </a:spcAft>
              <a:buNone/>
            </a:pPr>
            <a:r>
              <a:rPr b="1" lang="en-US"/>
              <a:t>Controller</a:t>
            </a:r>
            <a:endParaRPr b="1"/>
          </a:p>
        </p:txBody>
      </p:sp>
      <p:sp>
        <p:nvSpPr>
          <p:cNvPr id="1590" name="Google Shape;1590;g120f6bd1166_1_156"/>
          <p:cNvSpPr/>
          <p:nvPr/>
        </p:nvSpPr>
        <p:spPr>
          <a:xfrm>
            <a:off x="6134825" y="2704800"/>
            <a:ext cx="1582500" cy="4617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Motor 2208 80T</a:t>
            </a:r>
            <a:endParaRPr b="1"/>
          </a:p>
        </p:txBody>
      </p:sp>
      <p:sp>
        <p:nvSpPr>
          <p:cNvPr id="1591" name="Google Shape;1591;g120f6bd1166_1_156"/>
          <p:cNvSpPr/>
          <p:nvPr/>
        </p:nvSpPr>
        <p:spPr>
          <a:xfrm>
            <a:off x="6134825" y="3414288"/>
            <a:ext cx="1582500" cy="4617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Motor 2208 80T</a:t>
            </a:r>
            <a:endParaRPr b="1"/>
          </a:p>
        </p:txBody>
      </p:sp>
      <p:sp>
        <p:nvSpPr>
          <p:cNvPr id="1592" name="Google Shape;1592;g120f6bd1166_1_156"/>
          <p:cNvSpPr/>
          <p:nvPr/>
        </p:nvSpPr>
        <p:spPr>
          <a:xfrm>
            <a:off x="6134825" y="4208650"/>
            <a:ext cx="1669800" cy="4617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Motor 2804 100T</a:t>
            </a:r>
            <a:endParaRPr b="1"/>
          </a:p>
        </p:txBody>
      </p:sp>
      <p:sp>
        <p:nvSpPr>
          <p:cNvPr id="1593" name="Google Shape;1593;g120f6bd1166_1_156"/>
          <p:cNvSpPr/>
          <p:nvPr/>
        </p:nvSpPr>
        <p:spPr>
          <a:xfrm>
            <a:off x="300750" y="4375663"/>
            <a:ext cx="2371800" cy="4617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Arduino Mega 2560 Mini</a:t>
            </a:r>
            <a:endParaRPr b="1"/>
          </a:p>
        </p:txBody>
      </p:sp>
      <p:sp>
        <p:nvSpPr>
          <p:cNvPr id="1594" name="Google Shape;1594;g120f6bd1166_1_156"/>
          <p:cNvSpPr/>
          <p:nvPr/>
        </p:nvSpPr>
        <p:spPr>
          <a:xfrm>
            <a:off x="6134825" y="5124700"/>
            <a:ext cx="1669800" cy="4617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Mini Spy Camera</a:t>
            </a:r>
            <a:endParaRPr b="1"/>
          </a:p>
        </p:txBody>
      </p:sp>
      <p:cxnSp>
        <p:nvCxnSpPr>
          <p:cNvPr id="1595" name="Google Shape;1595;g120f6bd1166_1_156"/>
          <p:cNvCxnSpPr>
            <a:stCxn id="1589" idx="2"/>
            <a:endCxn id="1590" idx="1"/>
          </p:cNvCxnSpPr>
          <p:nvPr/>
        </p:nvCxnSpPr>
        <p:spPr>
          <a:xfrm flipH="1" rot="-5400000">
            <a:off x="5230500" y="2031600"/>
            <a:ext cx="584400" cy="1224000"/>
          </a:xfrm>
          <a:prstGeom prst="bentConnector2">
            <a:avLst/>
          </a:prstGeom>
          <a:noFill/>
          <a:ln cap="flat" cmpd="sng" w="38100">
            <a:solidFill>
              <a:srgbClr val="000000"/>
            </a:solidFill>
            <a:prstDash val="solid"/>
            <a:round/>
            <a:headEnd len="med" w="med" type="none"/>
            <a:tailEnd len="med" w="med" type="triangle"/>
          </a:ln>
        </p:spPr>
      </p:cxnSp>
      <p:cxnSp>
        <p:nvCxnSpPr>
          <p:cNvPr id="1596" name="Google Shape;1596;g120f6bd1166_1_156"/>
          <p:cNvCxnSpPr>
            <a:stCxn id="1589" idx="2"/>
            <a:endCxn id="1591" idx="1"/>
          </p:cNvCxnSpPr>
          <p:nvPr/>
        </p:nvCxnSpPr>
        <p:spPr>
          <a:xfrm flipH="1" rot="-5400000">
            <a:off x="4875900" y="2386200"/>
            <a:ext cx="1293600" cy="1224000"/>
          </a:xfrm>
          <a:prstGeom prst="bentConnector2">
            <a:avLst/>
          </a:prstGeom>
          <a:noFill/>
          <a:ln cap="flat" cmpd="sng" w="38100">
            <a:solidFill>
              <a:srgbClr val="000000"/>
            </a:solidFill>
            <a:prstDash val="solid"/>
            <a:round/>
            <a:headEnd len="med" w="med" type="none"/>
            <a:tailEnd len="med" w="med" type="triangle"/>
          </a:ln>
        </p:spPr>
      </p:cxnSp>
      <p:cxnSp>
        <p:nvCxnSpPr>
          <p:cNvPr id="1597" name="Google Shape;1597;g120f6bd1166_1_156"/>
          <p:cNvCxnSpPr>
            <a:stCxn id="1589" idx="2"/>
            <a:endCxn id="1592" idx="1"/>
          </p:cNvCxnSpPr>
          <p:nvPr/>
        </p:nvCxnSpPr>
        <p:spPr>
          <a:xfrm flipH="1" rot="-5400000">
            <a:off x="4478700" y="2783400"/>
            <a:ext cx="2088000" cy="1224000"/>
          </a:xfrm>
          <a:prstGeom prst="bentConnector2">
            <a:avLst/>
          </a:prstGeom>
          <a:noFill/>
          <a:ln cap="flat" cmpd="sng" w="38100">
            <a:solidFill>
              <a:srgbClr val="000000"/>
            </a:solidFill>
            <a:prstDash val="solid"/>
            <a:round/>
            <a:headEnd len="med" w="med" type="none"/>
            <a:tailEnd len="med" w="med" type="triangle"/>
          </a:ln>
        </p:spPr>
      </p:cxnSp>
      <p:cxnSp>
        <p:nvCxnSpPr>
          <p:cNvPr id="1598" name="Google Shape;1598;g120f6bd1166_1_156"/>
          <p:cNvCxnSpPr>
            <a:stCxn id="1593" idx="3"/>
            <a:endCxn id="1594" idx="1"/>
          </p:cNvCxnSpPr>
          <p:nvPr/>
        </p:nvCxnSpPr>
        <p:spPr>
          <a:xfrm>
            <a:off x="2672550" y="4606513"/>
            <a:ext cx="3462300" cy="749100"/>
          </a:xfrm>
          <a:prstGeom prst="bentConnector3">
            <a:avLst>
              <a:gd fmla="val 50000" name="adj1"/>
            </a:avLst>
          </a:prstGeom>
          <a:noFill/>
          <a:ln cap="flat" cmpd="sng" w="38100">
            <a:solidFill>
              <a:srgbClr val="000000"/>
            </a:solidFill>
            <a:prstDash val="solid"/>
            <a:round/>
            <a:headEnd len="med" w="med" type="none"/>
            <a:tailEnd len="med" w="med" type="triangle"/>
          </a:ln>
        </p:spPr>
      </p:cxnSp>
      <p:cxnSp>
        <p:nvCxnSpPr>
          <p:cNvPr id="1599" name="Google Shape;1599;g120f6bd1166_1_156"/>
          <p:cNvCxnSpPr>
            <a:stCxn id="1588" idx="0"/>
            <a:endCxn id="1589" idx="1"/>
          </p:cNvCxnSpPr>
          <p:nvPr/>
        </p:nvCxnSpPr>
        <p:spPr>
          <a:xfrm rot="-5400000">
            <a:off x="2453700" y="1224775"/>
            <a:ext cx="904800" cy="2696100"/>
          </a:xfrm>
          <a:prstGeom prst="bentConnector2">
            <a:avLst/>
          </a:prstGeom>
          <a:noFill/>
          <a:ln cap="flat" cmpd="sng" w="38100">
            <a:solidFill>
              <a:srgbClr val="000000"/>
            </a:solidFill>
            <a:prstDash val="solid"/>
            <a:round/>
            <a:headEnd len="med" w="med" type="none"/>
            <a:tailEnd len="med" w="med" type="triangle"/>
          </a:ln>
        </p:spPr>
      </p:cxnSp>
      <p:sp>
        <p:nvSpPr>
          <p:cNvPr id="1600" name="Google Shape;1600;g120f6bd1166_1_156"/>
          <p:cNvSpPr/>
          <p:nvPr/>
        </p:nvSpPr>
        <p:spPr>
          <a:xfrm>
            <a:off x="2915850" y="1203350"/>
            <a:ext cx="1099200" cy="765300"/>
          </a:xfrm>
          <a:prstGeom prst="wedgeRoundRectCallout">
            <a:avLst>
              <a:gd fmla="val -20833" name="adj1"/>
              <a:gd fmla="val 62500" name="adj2"/>
              <a:gd fmla="val 0" name="adj3"/>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10 meter cable</a:t>
            </a:r>
            <a:endParaRPr b="1"/>
          </a:p>
        </p:txBody>
      </p:sp>
      <p:sp>
        <p:nvSpPr>
          <p:cNvPr id="1601" name="Google Shape;1601;g120f6bd1166_1_156"/>
          <p:cNvSpPr/>
          <p:nvPr/>
        </p:nvSpPr>
        <p:spPr>
          <a:xfrm>
            <a:off x="787950" y="4893925"/>
            <a:ext cx="1426800" cy="4617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5V Regulator</a:t>
            </a:r>
            <a:endParaRPr b="1"/>
          </a:p>
        </p:txBody>
      </p:sp>
      <p:cxnSp>
        <p:nvCxnSpPr>
          <p:cNvPr id="1602" name="Google Shape;1602;g120f6bd1166_1_156"/>
          <p:cNvCxnSpPr>
            <a:stCxn id="1601" idx="3"/>
            <a:endCxn id="1594" idx="2"/>
          </p:cNvCxnSpPr>
          <p:nvPr/>
        </p:nvCxnSpPr>
        <p:spPr>
          <a:xfrm>
            <a:off x="2214750" y="5124775"/>
            <a:ext cx="4755000" cy="461700"/>
          </a:xfrm>
          <a:prstGeom prst="bentConnector4">
            <a:avLst>
              <a:gd fmla="val 41221" name="adj1"/>
              <a:gd fmla="val 171729" name="adj2"/>
            </a:avLst>
          </a:prstGeom>
          <a:noFill/>
          <a:ln cap="flat" cmpd="sng" w="38100">
            <a:solidFill>
              <a:srgbClr val="000000"/>
            </a:solidFill>
            <a:prstDash val="solid"/>
            <a:round/>
            <a:headEnd len="med" w="med" type="none"/>
            <a:tailEnd len="med" w="med" type="triangle"/>
          </a:ln>
        </p:spPr>
      </p:cxnSp>
      <p:sp>
        <p:nvSpPr>
          <p:cNvPr id="1603" name="Google Shape;1603;g120f6bd1166_1_156"/>
          <p:cNvSpPr/>
          <p:nvPr/>
        </p:nvSpPr>
        <p:spPr>
          <a:xfrm>
            <a:off x="3278100" y="3692350"/>
            <a:ext cx="1099200" cy="765300"/>
          </a:xfrm>
          <a:prstGeom prst="wedgeRoundRectCallout">
            <a:avLst>
              <a:gd fmla="val -20833" name="adj1"/>
              <a:gd fmla="val 62500" name="adj2"/>
              <a:gd fmla="val 0" name="adj3"/>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10 meter cable</a:t>
            </a:r>
            <a:endParaRPr b="1"/>
          </a:p>
        </p:txBody>
      </p:sp>
      <p:sp>
        <p:nvSpPr>
          <p:cNvPr id="1604" name="Google Shape;1604;g120f6bd1166_1_156"/>
          <p:cNvSpPr/>
          <p:nvPr/>
        </p:nvSpPr>
        <p:spPr>
          <a:xfrm>
            <a:off x="2915850" y="5214375"/>
            <a:ext cx="1099200" cy="710100"/>
          </a:xfrm>
          <a:prstGeom prst="wedgeRoundRectCallout">
            <a:avLst>
              <a:gd fmla="val -20833" name="adj1"/>
              <a:gd fmla="val 62500" name="adj2"/>
              <a:gd fmla="val 0" name="adj3"/>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10 meter cable</a:t>
            </a:r>
            <a:endParaRPr b="1"/>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56"/>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EPS Changes Since PDR</a:t>
            </a:r>
            <a:endParaRPr/>
          </a:p>
        </p:txBody>
      </p:sp>
      <p:sp>
        <p:nvSpPr>
          <p:cNvPr id="1610" name="Google Shape;1610;p56"/>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1257300" marR="0" rtl="0" algn="l">
              <a:lnSpc>
                <a:spcPct val="100000"/>
              </a:lnSpc>
              <a:spcBef>
                <a:spcPts val="0"/>
              </a:spcBef>
              <a:spcAft>
                <a:spcPts val="0"/>
              </a:spcAft>
              <a:buClr>
                <a:schemeClr val="dk1"/>
              </a:buClr>
              <a:buSzPts val="2400"/>
              <a:buFont typeface="Arial"/>
              <a:buChar char="•"/>
            </a:pPr>
            <a:r>
              <a:rPr lang="en-US"/>
              <a:t>We haven’t changes to this section since the submission of the PDR.</a:t>
            </a:r>
            <a:endParaRPr/>
          </a:p>
        </p:txBody>
      </p:sp>
      <p:sp>
        <p:nvSpPr>
          <p:cNvPr id="1611" name="Google Shape;1611;p56"/>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612" name="Google Shape;1612;p56"/>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13" name="Google Shape;1613;p5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14" name="Google Shape;1614;p5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15" name="Google Shape;1615;p5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Juárez Enzo</a:t>
            </a:r>
            <a:endParaRPr b="0" i="0" sz="1400" u="none" cap="none" strike="noStrike">
              <a:solidFill>
                <a:srgbClr val="000000"/>
              </a:solidFill>
              <a:latin typeface="Arial"/>
              <a:ea typeface="Arial"/>
              <a:cs typeface="Arial"/>
              <a:sym typeface="Arial"/>
            </a:endParaRPr>
          </a:p>
        </p:txBody>
      </p:sp>
      <p:pic>
        <p:nvPicPr>
          <p:cNvPr id="1616" name="Google Shape;1616;p56"/>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pic>
        <p:nvPicPr>
          <p:cNvPr id="1621" name="Google Shape;1621;p57"/>
          <p:cNvPicPr preferRelativeResize="0"/>
          <p:nvPr/>
        </p:nvPicPr>
        <p:blipFill>
          <a:blip r:embed="rId3">
            <a:alphaModFix/>
          </a:blip>
          <a:stretch>
            <a:fillRect/>
          </a:stretch>
        </p:blipFill>
        <p:spPr>
          <a:xfrm>
            <a:off x="5092775" y="6045991"/>
            <a:ext cx="419100" cy="300175"/>
          </a:xfrm>
          <a:prstGeom prst="rect">
            <a:avLst/>
          </a:prstGeom>
          <a:noFill/>
          <a:ln>
            <a:noFill/>
          </a:ln>
        </p:spPr>
      </p:pic>
      <p:sp>
        <p:nvSpPr>
          <p:cNvPr id="1622" name="Google Shape;1622;p57"/>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1623" name="Google Shape;1623;p57"/>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24" name="Google Shape;1624;p57"/>
          <p:cNvSpPr txBox="1"/>
          <p:nvPr>
            <p:ph type="title"/>
          </p:nvPr>
        </p:nvSpPr>
        <p:spPr>
          <a:xfrm>
            <a:off x="1600200" y="76200"/>
            <a:ext cx="64008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 </a:t>
            </a:r>
            <a:r>
              <a:rPr b="1" i="0" lang="en-US" sz="2400" u="none" cap="none" strike="noStrike">
                <a:solidFill>
                  <a:schemeClr val="accent2"/>
                </a:solidFill>
                <a:latin typeface="Arial"/>
                <a:ea typeface="Arial"/>
                <a:cs typeface="Arial"/>
                <a:sym typeface="Arial"/>
              </a:rPr>
              <a:t>Electrical Block Diagram (1 of 2)</a:t>
            </a:r>
            <a:endParaRPr/>
          </a:p>
        </p:txBody>
      </p:sp>
      <p:sp>
        <p:nvSpPr>
          <p:cNvPr id="1625" name="Google Shape;1625;p57"/>
          <p:cNvSpPr txBox="1"/>
          <p:nvPr/>
        </p:nvSpPr>
        <p:spPr>
          <a:xfrm>
            <a:off x="228600" y="6477000"/>
            <a:ext cx="22860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Juárez Enzo</a:t>
            </a:r>
            <a:endParaRPr b="0" i="0" sz="1400" u="none" cap="none" strike="noStrike">
              <a:solidFill>
                <a:srgbClr val="000000"/>
              </a:solidFill>
              <a:latin typeface="Arial"/>
              <a:ea typeface="Arial"/>
              <a:cs typeface="Arial"/>
              <a:sym typeface="Arial"/>
            </a:endParaRPr>
          </a:p>
        </p:txBody>
      </p:sp>
      <p:sp>
        <p:nvSpPr>
          <p:cNvPr id="1626" name="Google Shape;1626;p5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627" name="Google Shape;1627;p57"/>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pic>
        <p:nvPicPr>
          <p:cNvPr id="1628" name="Google Shape;1628;p57"/>
          <p:cNvPicPr preferRelativeResize="0"/>
          <p:nvPr/>
        </p:nvPicPr>
        <p:blipFill>
          <a:blip r:embed="rId5">
            <a:alphaModFix/>
          </a:blip>
          <a:stretch>
            <a:fillRect/>
          </a:stretch>
        </p:blipFill>
        <p:spPr>
          <a:xfrm>
            <a:off x="3336224" y="5698154"/>
            <a:ext cx="637725" cy="631146"/>
          </a:xfrm>
          <a:prstGeom prst="rect">
            <a:avLst/>
          </a:prstGeom>
          <a:noFill/>
          <a:ln>
            <a:noFill/>
          </a:ln>
        </p:spPr>
      </p:pic>
      <p:pic>
        <p:nvPicPr>
          <p:cNvPr id="1629" name="Google Shape;1629;p57"/>
          <p:cNvPicPr preferRelativeResize="0"/>
          <p:nvPr/>
        </p:nvPicPr>
        <p:blipFill>
          <a:blip r:embed="rId3">
            <a:alphaModFix/>
          </a:blip>
          <a:stretch>
            <a:fillRect/>
          </a:stretch>
        </p:blipFill>
        <p:spPr>
          <a:xfrm>
            <a:off x="6736100" y="5544416"/>
            <a:ext cx="419100" cy="300175"/>
          </a:xfrm>
          <a:prstGeom prst="rect">
            <a:avLst/>
          </a:prstGeom>
          <a:noFill/>
          <a:ln>
            <a:noFill/>
          </a:ln>
        </p:spPr>
      </p:pic>
      <p:pic>
        <p:nvPicPr>
          <p:cNvPr id="1630" name="Google Shape;1630;p57"/>
          <p:cNvPicPr preferRelativeResize="0"/>
          <p:nvPr/>
        </p:nvPicPr>
        <p:blipFill>
          <a:blip r:embed="rId6">
            <a:alphaModFix/>
          </a:blip>
          <a:stretch>
            <a:fillRect/>
          </a:stretch>
        </p:blipFill>
        <p:spPr>
          <a:xfrm>
            <a:off x="6740125" y="1174124"/>
            <a:ext cx="1107500" cy="758700"/>
          </a:xfrm>
          <a:prstGeom prst="rect">
            <a:avLst/>
          </a:prstGeom>
          <a:noFill/>
          <a:ln>
            <a:noFill/>
          </a:ln>
        </p:spPr>
      </p:pic>
      <p:pic>
        <p:nvPicPr>
          <p:cNvPr id="1631" name="Google Shape;1631;p57"/>
          <p:cNvPicPr preferRelativeResize="0"/>
          <p:nvPr/>
        </p:nvPicPr>
        <p:blipFill>
          <a:blip r:embed="rId3">
            <a:alphaModFix/>
          </a:blip>
          <a:stretch>
            <a:fillRect/>
          </a:stretch>
        </p:blipFill>
        <p:spPr>
          <a:xfrm>
            <a:off x="8267700" y="2442029"/>
            <a:ext cx="419100" cy="300175"/>
          </a:xfrm>
          <a:prstGeom prst="rect">
            <a:avLst/>
          </a:prstGeom>
          <a:noFill/>
          <a:ln>
            <a:noFill/>
          </a:ln>
        </p:spPr>
      </p:pic>
      <p:pic>
        <p:nvPicPr>
          <p:cNvPr id="1632" name="Google Shape;1632;p57"/>
          <p:cNvPicPr preferRelativeResize="0"/>
          <p:nvPr/>
        </p:nvPicPr>
        <p:blipFill>
          <a:blip r:embed="rId3">
            <a:alphaModFix/>
          </a:blip>
          <a:stretch>
            <a:fillRect/>
          </a:stretch>
        </p:blipFill>
        <p:spPr>
          <a:xfrm>
            <a:off x="5348500" y="4352503"/>
            <a:ext cx="419100" cy="300175"/>
          </a:xfrm>
          <a:prstGeom prst="rect">
            <a:avLst/>
          </a:prstGeom>
          <a:noFill/>
          <a:ln>
            <a:noFill/>
          </a:ln>
        </p:spPr>
      </p:pic>
      <p:pic>
        <p:nvPicPr>
          <p:cNvPr id="1633" name="Google Shape;1633;p57"/>
          <p:cNvPicPr preferRelativeResize="0"/>
          <p:nvPr/>
        </p:nvPicPr>
        <p:blipFill>
          <a:blip r:embed="rId3">
            <a:alphaModFix/>
          </a:blip>
          <a:stretch>
            <a:fillRect/>
          </a:stretch>
        </p:blipFill>
        <p:spPr>
          <a:xfrm>
            <a:off x="5414975" y="2461866"/>
            <a:ext cx="419100" cy="300175"/>
          </a:xfrm>
          <a:prstGeom prst="rect">
            <a:avLst/>
          </a:prstGeom>
          <a:noFill/>
          <a:ln>
            <a:noFill/>
          </a:ln>
        </p:spPr>
      </p:pic>
      <p:pic>
        <p:nvPicPr>
          <p:cNvPr id="1634" name="Google Shape;1634;p57"/>
          <p:cNvPicPr preferRelativeResize="0"/>
          <p:nvPr/>
        </p:nvPicPr>
        <p:blipFill>
          <a:blip r:embed="rId3">
            <a:alphaModFix/>
          </a:blip>
          <a:stretch>
            <a:fillRect/>
          </a:stretch>
        </p:blipFill>
        <p:spPr>
          <a:xfrm>
            <a:off x="2132800" y="6046004"/>
            <a:ext cx="419100" cy="300175"/>
          </a:xfrm>
          <a:prstGeom prst="rect">
            <a:avLst/>
          </a:prstGeom>
          <a:noFill/>
          <a:ln>
            <a:noFill/>
          </a:ln>
        </p:spPr>
      </p:pic>
      <p:pic>
        <p:nvPicPr>
          <p:cNvPr id="1635" name="Google Shape;1635;p57"/>
          <p:cNvPicPr preferRelativeResize="0"/>
          <p:nvPr/>
        </p:nvPicPr>
        <p:blipFill>
          <a:blip r:embed="rId3">
            <a:alphaModFix/>
          </a:blip>
          <a:stretch>
            <a:fillRect/>
          </a:stretch>
        </p:blipFill>
        <p:spPr>
          <a:xfrm>
            <a:off x="2196525" y="4643253"/>
            <a:ext cx="419100" cy="300175"/>
          </a:xfrm>
          <a:prstGeom prst="rect">
            <a:avLst/>
          </a:prstGeom>
          <a:noFill/>
          <a:ln>
            <a:noFill/>
          </a:ln>
        </p:spPr>
      </p:pic>
      <p:pic>
        <p:nvPicPr>
          <p:cNvPr id="1636" name="Google Shape;1636;p57"/>
          <p:cNvPicPr preferRelativeResize="0"/>
          <p:nvPr/>
        </p:nvPicPr>
        <p:blipFill>
          <a:blip r:embed="rId3">
            <a:alphaModFix/>
          </a:blip>
          <a:stretch>
            <a:fillRect/>
          </a:stretch>
        </p:blipFill>
        <p:spPr>
          <a:xfrm>
            <a:off x="2743200" y="3991426"/>
            <a:ext cx="419100" cy="257175"/>
          </a:xfrm>
          <a:prstGeom prst="rect">
            <a:avLst/>
          </a:prstGeom>
          <a:noFill/>
          <a:ln>
            <a:noFill/>
          </a:ln>
        </p:spPr>
      </p:pic>
      <p:pic>
        <p:nvPicPr>
          <p:cNvPr id="1637" name="Google Shape;1637;p57"/>
          <p:cNvPicPr preferRelativeResize="0"/>
          <p:nvPr/>
        </p:nvPicPr>
        <p:blipFill>
          <a:blip r:embed="rId3">
            <a:alphaModFix/>
          </a:blip>
          <a:stretch>
            <a:fillRect/>
          </a:stretch>
        </p:blipFill>
        <p:spPr>
          <a:xfrm>
            <a:off x="2448775" y="3102101"/>
            <a:ext cx="419100" cy="257175"/>
          </a:xfrm>
          <a:prstGeom prst="rect">
            <a:avLst/>
          </a:prstGeom>
          <a:noFill/>
          <a:ln>
            <a:noFill/>
          </a:ln>
        </p:spPr>
      </p:pic>
      <p:pic>
        <p:nvPicPr>
          <p:cNvPr id="1638" name="Google Shape;1638;p57"/>
          <p:cNvPicPr preferRelativeResize="0"/>
          <p:nvPr/>
        </p:nvPicPr>
        <p:blipFill>
          <a:blip r:embed="rId3">
            <a:alphaModFix/>
          </a:blip>
          <a:stretch>
            <a:fillRect/>
          </a:stretch>
        </p:blipFill>
        <p:spPr>
          <a:xfrm>
            <a:off x="2448775" y="2297751"/>
            <a:ext cx="419100" cy="257175"/>
          </a:xfrm>
          <a:prstGeom prst="rect">
            <a:avLst/>
          </a:prstGeom>
          <a:noFill/>
          <a:ln>
            <a:noFill/>
          </a:ln>
        </p:spPr>
      </p:pic>
      <p:sp>
        <p:nvSpPr>
          <p:cNvPr id="1639" name="Google Shape;1639;p57"/>
          <p:cNvSpPr/>
          <p:nvPr/>
        </p:nvSpPr>
        <p:spPr>
          <a:xfrm>
            <a:off x="1395471" y="1798546"/>
            <a:ext cx="1472400" cy="4992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Servo SG90</a:t>
            </a:r>
            <a:endParaRPr b="1" sz="1500"/>
          </a:p>
        </p:txBody>
      </p:sp>
      <p:sp>
        <p:nvSpPr>
          <p:cNvPr id="1640" name="Google Shape;1640;p57"/>
          <p:cNvSpPr/>
          <p:nvPr/>
        </p:nvSpPr>
        <p:spPr>
          <a:xfrm>
            <a:off x="1395471" y="2603221"/>
            <a:ext cx="1472400" cy="4992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Servo SG90</a:t>
            </a:r>
            <a:endParaRPr b="1" sz="1500"/>
          </a:p>
        </p:txBody>
      </p:sp>
      <p:sp>
        <p:nvSpPr>
          <p:cNvPr id="1641" name="Google Shape;1641;p57"/>
          <p:cNvSpPr/>
          <p:nvPr/>
        </p:nvSpPr>
        <p:spPr>
          <a:xfrm>
            <a:off x="1331875" y="3430725"/>
            <a:ext cx="1837200" cy="5466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t>Adafruit Ultimate </a:t>
            </a:r>
            <a:endParaRPr b="1" sz="1500"/>
          </a:p>
          <a:p>
            <a:pPr indent="0" lvl="0" marL="0" rtl="0" algn="ctr">
              <a:spcBef>
                <a:spcPts val="0"/>
              </a:spcBef>
              <a:spcAft>
                <a:spcPts val="0"/>
              </a:spcAft>
              <a:buNone/>
            </a:pPr>
            <a:r>
              <a:rPr b="1" lang="en-US" sz="1500"/>
              <a:t>GPS</a:t>
            </a:r>
            <a:endParaRPr b="1" sz="1500"/>
          </a:p>
        </p:txBody>
      </p:sp>
      <p:sp>
        <p:nvSpPr>
          <p:cNvPr id="1642" name="Google Shape;1642;p57"/>
          <p:cNvSpPr/>
          <p:nvPr/>
        </p:nvSpPr>
        <p:spPr>
          <a:xfrm>
            <a:off x="1016059" y="4123886"/>
            <a:ext cx="1599600" cy="4992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10 DOF </a:t>
            </a:r>
            <a:endParaRPr b="1"/>
          </a:p>
          <a:p>
            <a:pPr indent="0" lvl="0" marL="0" rtl="0" algn="ctr">
              <a:spcBef>
                <a:spcPts val="0"/>
              </a:spcBef>
              <a:spcAft>
                <a:spcPts val="0"/>
              </a:spcAft>
              <a:buNone/>
            </a:pPr>
            <a:r>
              <a:rPr b="1" lang="en-US"/>
              <a:t>IMU SENSOR</a:t>
            </a:r>
            <a:endParaRPr b="1"/>
          </a:p>
        </p:txBody>
      </p:sp>
      <p:sp>
        <p:nvSpPr>
          <p:cNvPr id="1643" name="Google Shape;1643;p57"/>
          <p:cNvSpPr/>
          <p:nvPr/>
        </p:nvSpPr>
        <p:spPr>
          <a:xfrm>
            <a:off x="1079650" y="5656477"/>
            <a:ext cx="1472400" cy="3897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XBee</a:t>
            </a:r>
            <a:endParaRPr b="1" sz="1600"/>
          </a:p>
        </p:txBody>
      </p:sp>
      <p:sp>
        <p:nvSpPr>
          <p:cNvPr id="1644" name="Google Shape;1644;p57"/>
          <p:cNvSpPr/>
          <p:nvPr/>
        </p:nvSpPr>
        <p:spPr>
          <a:xfrm>
            <a:off x="4234479" y="1942938"/>
            <a:ext cx="1599600" cy="4992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AMS1117</a:t>
            </a:r>
            <a:endParaRPr b="1"/>
          </a:p>
        </p:txBody>
      </p:sp>
      <p:sp>
        <p:nvSpPr>
          <p:cNvPr id="1645" name="Google Shape;1645;p57"/>
          <p:cNvSpPr/>
          <p:nvPr/>
        </p:nvSpPr>
        <p:spPr>
          <a:xfrm>
            <a:off x="7087189" y="1942942"/>
            <a:ext cx="1599600" cy="4992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Step UP XY-016</a:t>
            </a:r>
            <a:endParaRPr b="1"/>
          </a:p>
        </p:txBody>
      </p:sp>
      <p:sp>
        <p:nvSpPr>
          <p:cNvPr id="1646" name="Google Shape;1646;p57"/>
          <p:cNvSpPr/>
          <p:nvPr/>
        </p:nvSpPr>
        <p:spPr>
          <a:xfrm>
            <a:off x="4893698" y="5006525"/>
            <a:ext cx="2286000" cy="4992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Arduino Mega 2560 Mini</a:t>
            </a:r>
            <a:endParaRPr b="1"/>
          </a:p>
        </p:txBody>
      </p:sp>
      <p:sp>
        <p:nvSpPr>
          <p:cNvPr id="1647" name="Google Shape;1647;p57"/>
          <p:cNvSpPr/>
          <p:nvPr/>
        </p:nvSpPr>
        <p:spPr>
          <a:xfrm>
            <a:off x="5892689" y="2860820"/>
            <a:ext cx="998700" cy="4326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Switch</a:t>
            </a:r>
            <a:endParaRPr b="1" sz="1500"/>
          </a:p>
        </p:txBody>
      </p:sp>
      <p:sp>
        <p:nvSpPr>
          <p:cNvPr id="1648" name="Google Shape;1648;p57"/>
          <p:cNvSpPr/>
          <p:nvPr/>
        </p:nvSpPr>
        <p:spPr>
          <a:xfrm>
            <a:off x="4293109" y="3840086"/>
            <a:ext cx="1599600" cy="4992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2 x Samsung 18650 30Q</a:t>
            </a:r>
            <a:endParaRPr b="1"/>
          </a:p>
        </p:txBody>
      </p:sp>
      <p:pic>
        <p:nvPicPr>
          <p:cNvPr id="1649" name="Google Shape;1649;p57"/>
          <p:cNvPicPr preferRelativeResize="0"/>
          <p:nvPr/>
        </p:nvPicPr>
        <p:blipFill>
          <a:blip r:embed="rId7">
            <a:alphaModFix/>
          </a:blip>
          <a:stretch>
            <a:fillRect/>
          </a:stretch>
        </p:blipFill>
        <p:spPr>
          <a:xfrm>
            <a:off x="6004738" y="3690501"/>
            <a:ext cx="192063" cy="1056524"/>
          </a:xfrm>
          <a:prstGeom prst="rect">
            <a:avLst/>
          </a:prstGeom>
          <a:noFill/>
          <a:ln>
            <a:noFill/>
          </a:ln>
        </p:spPr>
      </p:pic>
      <p:pic>
        <p:nvPicPr>
          <p:cNvPr id="1650" name="Google Shape;1650;p57"/>
          <p:cNvPicPr preferRelativeResize="0"/>
          <p:nvPr/>
        </p:nvPicPr>
        <p:blipFill>
          <a:blip r:embed="rId7">
            <a:alphaModFix/>
          </a:blip>
          <a:stretch>
            <a:fillRect/>
          </a:stretch>
        </p:blipFill>
        <p:spPr>
          <a:xfrm rot="10800000">
            <a:off x="6249762" y="3676650"/>
            <a:ext cx="192063" cy="1056524"/>
          </a:xfrm>
          <a:prstGeom prst="rect">
            <a:avLst/>
          </a:prstGeom>
          <a:noFill/>
          <a:ln>
            <a:noFill/>
          </a:ln>
        </p:spPr>
      </p:pic>
      <p:cxnSp>
        <p:nvCxnSpPr>
          <p:cNvPr id="1651" name="Google Shape;1651;p57"/>
          <p:cNvCxnSpPr>
            <a:stCxn id="1648" idx="0"/>
            <a:endCxn id="1647" idx="2"/>
          </p:cNvCxnSpPr>
          <p:nvPr/>
        </p:nvCxnSpPr>
        <p:spPr>
          <a:xfrm rot="-5400000">
            <a:off x="5469109" y="2917286"/>
            <a:ext cx="546600" cy="1299000"/>
          </a:xfrm>
          <a:prstGeom prst="bentConnector3">
            <a:avLst>
              <a:gd fmla="val 50006" name="adj1"/>
            </a:avLst>
          </a:prstGeom>
          <a:noFill/>
          <a:ln cap="flat" cmpd="sng" w="38100">
            <a:solidFill>
              <a:srgbClr val="FF0000"/>
            </a:solidFill>
            <a:prstDash val="solid"/>
            <a:round/>
            <a:headEnd len="med" w="med" type="none"/>
            <a:tailEnd len="med" w="med" type="none"/>
          </a:ln>
        </p:spPr>
      </p:cxnSp>
      <p:cxnSp>
        <p:nvCxnSpPr>
          <p:cNvPr id="1652" name="Google Shape;1652;p57"/>
          <p:cNvCxnSpPr>
            <a:endCxn id="1644" idx="2"/>
          </p:cNvCxnSpPr>
          <p:nvPr/>
        </p:nvCxnSpPr>
        <p:spPr>
          <a:xfrm rot="10800000">
            <a:off x="5034279" y="2442138"/>
            <a:ext cx="858300" cy="635100"/>
          </a:xfrm>
          <a:prstGeom prst="bentConnector2">
            <a:avLst/>
          </a:prstGeom>
          <a:noFill/>
          <a:ln cap="flat" cmpd="sng" w="38100">
            <a:solidFill>
              <a:srgbClr val="FF0000"/>
            </a:solidFill>
            <a:prstDash val="solid"/>
            <a:round/>
            <a:headEnd len="med" w="med" type="none"/>
            <a:tailEnd len="med" w="med" type="none"/>
          </a:ln>
        </p:spPr>
      </p:cxnSp>
      <p:cxnSp>
        <p:nvCxnSpPr>
          <p:cNvPr id="1653" name="Google Shape;1653;p57"/>
          <p:cNvCxnSpPr>
            <a:stCxn id="1647" idx="3"/>
            <a:endCxn id="1645" idx="2"/>
          </p:cNvCxnSpPr>
          <p:nvPr/>
        </p:nvCxnSpPr>
        <p:spPr>
          <a:xfrm flipH="1" rot="10800000">
            <a:off x="6891389" y="2442020"/>
            <a:ext cx="995700" cy="635100"/>
          </a:xfrm>
          <a:prstGeom prst="bentConnector2">
            <a:avLst/>
          </a:prstGeom>
          <a:noFill/>
          <a:ln cap="flat" cmpd="sng" w="38100">
            <a:solidFill>
              <a:srgbClr val="FF0000"/>
            </a:solidFill>
            <a:prstDash val="solid"/>
            <a:round/>
            <a:headEnd len="med" w="med" type="none"/>
            <a:tailEnd len="med" w="med" type="none"/>
          </a:ln>
        </p:spPr>
      </p:cxnSp>
      <p:cxnSp>
        <p:nvCxnSpPr>
          <p:cNvPr id="1654" name="Google Shape;1654;p57"/>
          <p:cNvCxnSpPr>
            <a:stCxn id="1644" idx="0"/>
            <a:endCxn id="1639" idx="1"/>
          </p:cNvCxnSpPr>
          <p:nvPr/>
        </p:nvCxnSpPr>
        <p:spPr>
          <a:xfrm rot="5400000">
            <a:off x="3162279" y="176238"/>
            <a:ext cx="105300" cy="3638700"/>
          </a:xfrm>
          <a:prstGeom prst="bentConnector4">
            <a:avLst>
              <a:gd fmla="val -363264" name="adj1"/>
              <a:gd fmla="val 117412" name="adj2"/>
            </a:avLst>
          </a:prstGeom>
          <a:noFill/>
          <a:ln cap="flat" cmpd="sng" w="38100">
            <a:solidFill>
              <a:srgbClr val="FF0000"/>
            </a:solidFill>
            <a:prstDash val="solid"/>
            <a:round/>
            <a:headEnd len="med" w="med" type="none"/>
            <a:tailEnd len="med" w="med" type="none"/>
          </a:ln>
        </p:spPr>
      </p:cxnSp>
      <p:cxnSp>
        <p:nvCxnSpPr>
          <p:cNvPr id="1655" name="Google Shape;1655;p57"/>
          <p:cNvCxnSpPr>
            <a:stCxn id="1644" idx="0"/>
            <a:endCxn id="1640" idx="1"/>
          </p:cNvCxnSpPr>
          <p:nvPr/>
        </p:nvCxnSpPr>
        <p:spPr>
          <a:xfrm rot="5400000">
            <a:off x="2759979" y="578538"/>
            <a:ext cx="909900" cy="3638700"/>
          </a:xfrm>
          <a:prstGeom prst="bentConnector4">
            <a:avLst>
              <a:gd fmla="val -44259" name="adj1"/>
              <a:gd fmla="val 117412" name="adj2"/>
            </a:avLst>
          </a:prstGeom>
          <a:noFill/>
          <a:ln cap="flat" cmpd="sng" w="38100">
            <a:solidFill>
              <a:srgbClr val="FF0000"/>
            </a:solidFill>
            <a:prstDash val="solid"/>
            <a:round/>
            <a:headEnd len="med" w="med" type="none"/>
            <a:tailEnd len="med" w="med" type="none"/>
          </a:ln>
        </p:spPr>
      </p:cxnSp>
      <p:cxnSp>
        <p:nvCxnSpPr>
          <p:cNvPr id="1656" name="Google Shape;1656;p57"/>
          <p:cNvCxnSpPr>
            <a:stCxn id="1644" idx="0"/>
            <a:endCxn id="1641" idx="1"/>
          </p:cNvCxnSpPr>
          <p:nvPr/>
        </p:nvCxnSpPr>
        <p:spPr>
          <a:xfrm rot="5400000">
            <a:off x="2302629" y="972288"/>
            <a:ext cx="1761000" cy="3702300"/>
          </a:xfrm>
          <a:prstGeom prst="bentConnector4">
            <a:avLst>
              <a:gd fmla="val -22868" name="adj1"/>
              <a:gd fmla="val 115395" name="adj2"/>
            </a:avLst>
          </a:prstGeom>
          <a:noFill/>
          <a:ln cap="flat" cmpd="sng" w="38100">
            <a:solidFill>
              <a:srgbClr val="FF0000"/>
            </a:solidFill>
            <a:prstDash val="solid"/>
            <a:round/>
            <a:headEnd len="med" w="med" type="none"/>
            <a:tailEnd len="med" w="med" type="none"/>
          </a:ln>
        </p:spPr>
      </p:cxnSp>
      <p:cxnSp>
        <p:nvCxnSpPr>
          <p:cNvPr id="1657" name="Google Shape;1657;p57"/>
          <p:cNvCxnSpPr>
            <a:stCxn id="1644" idx="0"/>
            <a:endCxn id="1642" idx="1"/>
          </p:cNvCxnSpPr>
          <p:nvPr/>
        </p:nvCxnSpPr>
        <p:spPr>
          <a:xfrm rot="5400000">
            <a:off x="1809879" y="1149138"/>
            <a:ext cx="2430600" cy="4018200"/>
          </a:xfrm>
          <a:prstGeom prst="bentConnector4">
            <a:avLst>
              <a:gd fmla="val -16568" name="adj1"/>
              <a:gd fmla="val 105927" name="adj2"/>
            </a:avLst>
          </a:prstGeom>
          <a:noFill/>
          <a:ln cap="flat" cmpd="sng" w="38100">
            <a:solidFill>
              <a:srgbClr val="FF0000"/>
            </a:solidFill>
            <a:prstDash val="solid"/>
            <a:round/>
            <a:headEnd len="med" w="med" type="none"/>
            <a:tailEnd len="med" w="med" type="none"/>
          </a:ln>
        </p:spPr>
      </p:cxnSp>
      <p:cxnSp>
        <p:nvCxnSpPr>
          <p:cNvPr id="1658" name="Google Shape;1658;p57"/>
          <p:cNvCxnSpPr>
            <a:stCxn id="1644" idx="1"/>
            <a:endCxn id="1646" idx="0"/>
          </p:cNvCxnSpPr>
          <p:nvPr/>
        </p:nvCxnSpPr>
        <p:spPr>
          <a:xfrm>
            <a:off x="4234479" y="2192538"/>
            <a:ext cx="1802100" cy="2814000"/>
          </a:xfrm>
          <a:prstGeom prst="bentConnector4">
            <a:avLst>
              <a:gd fmla="val -9160" name="adj1"/>
              <a:gd fmla="val 95505" name="adj2"/>
            </a:avLst>
          </a:prstGeom>
          <a:noFill/>
          <a:ln cap="flat" cmpd="sng" w="38100">
            <a:solidFill>
              <a:srgbClr val="FF0000"/>
            </a:solidFill>
            <a:prstDash val="solid"/>
            <a:round/>
            <a:headEnd len="med" w="med" type="none"/>
            <a:tailEnd len="med" w="med" type="none"/>
          </a:ln>
        </p:spPr>
      </p:cxnSp>
      <p:pic>
        <p:nvPicPr>
          <p:cNvPr id="1659" name="Google Shape;1659;p57"/>
          <p:cNvPicPr preferRelativeResize="0"/>
          <p:nvPr/>
        </p:nvPicPr>
        <p:blipFill>
          <a:blip r:embed="rId8">
            <a:alphaModFix/>
          </a:blip>
          <a:stretch>
            <a:fillRect/>
          </a:stretch>
        </p:blipFill>
        <p:spPr>
          <a:xfrm>
            <a:off x="2934275" y="1657725"/>
            <a:ext cx="967425" cy="758700"/>
          </a:xfrm>
          <a:prstGeom prst="rect">
            <a:avLst/>
          </a:prstGeom>
          <a:noFill/>
          <a:ln>
            <a:noFill/>
          </a:ln>
        </p:spPr>
      </p:pic>
      <p:pic>
        <p:nvPicPr>
          <p:cNvPr id="1660" name="Google Shape;1660;p57"/>
          <p:cNvPicPr preferRelativeResize="0"/>
          <p:nvPr/>
        </p:nvPicPr>
        <p:blipFill>
          <a:blip r:embed="rId8">
            <a:alphaModFix/>
          </a:blip>
          <a:stretch>
            <a:fillRect/>
          </a:stretch>
        </p:blipFill>
        <p:spPr>
          <a:xfrm>
            <a:off x="2948399" y="2461874"/>
            <a:ext cx="967431" cy="758700"/>
          </a:xfrm>
          <a:prstGeom prst="rect">
            <a:avLst/>
          </a:prstGeom>
          <a:noFill/>
          <a:ln>
            <a:noFill/>
          </a:ln>
        </p:spPr>
      </p:pic>
      <p:pic>
        <p:nvPicPr>
          <p:cNvPr id="1661" name="Google Shape;1661;p57"/>
          <p:cNvPicPr preferRelativeResize="0"/>
          <p:nvPr/>
        </p:nvPicPr>
        <p:blipFill>
          <a:blip r:embed="rId9">
            <a:alphaModFix/>
          </a:blip>
          <a:stretch>
            <a:fillRect/>
          </a:stretch>
        </p:blipFill>
        <p:spPr>
          <a:xfrm>
            <a:off x="3272938" y="3327599"/>
            <a:ext cx="685800" cy="892823"/>
          </a:xfrm>
          <a:prstGeom prst="rect">
            <a:avLst/>
          </a:prstGeom>
          <a:noFill/>
          <a:ln>
            <a:noFill/>
          </a:ln>
        </p:spPr>
      </p:pic>
      <p:pic>
        <p:nvPicPr>
          <p:cNvPr id="1662" name="Google Shape;1662;p57"/>
          <p:cNvPicPr preferRelativeResize="0"/>
          <p:nvPr/>
        </p:nvPicPr>
        <p:blipFill>
          <a:blip r:embed="rId10">
            <a:alphaModFix/>
          </a:blip>
          <a:stretch>
            <a:fillRect/>
          </a:stretch>
        </p:blipFill>
        <p:spPr>
          <a:xfrm>
            <a:off x="2851275" y="4327430"/>
            <a:ext cx="998700" cy="625424"/>
          </a:xfrm>
          <a:prstGeom prst="rect">
            <a:avLst/>
          </a:prstGeom>
          <a:noFill/>
          <a:ln>
            <a:noFill/>
          </a:ln>
        </p:spPr>
      </p:pic>
      <p:pic>
        <p:nvPicPr>
          <p:cNvPr id="1663" name="Google Shape;1663;p57"/>
          <p:cNvPicPr preferRelativeResize="0"/>
          <p:nvPr/>
        </p:nvPicPr>
        <p:blipFill>
          <a:blip r:embed="rId11">
            <a:alphaModFix/>
          </a:blip>
          <a:stretch>
            <a:fillRect/>
          </a:stretch>
        </p:blipFill>
        <p:spPr>
          <a:xfrm>
            <a:off x="73200" y="5633411"/>
            <a:ext cx="967425" cy="740226"/>
          </a:xfrm>
          <a:prstGeom prst="rect">
            <a:avLst/>
          </a:prstGeom>
          <a:noFill/>
          <a:ln>
            <a:noFill/>
          </a:ln>
        </p:spPr>
      </p:pic>
      <p:pic>
        <p:nvPicPr>
          <p:cNvPr id="1664" name="Google Shape;1664;p57"/>
          <p:cNvPicPr preferRelativeResize="0"/>
          <p:nvPr/>
        </p:nvPicPr>
        <p:blipFill>
          <a:blip r:embed="rId12">
            <a:alphaModFix/>
          </a:blip>
          <a:stretch>
            <a:fillRect/>
          </a:stretch>
        </p:blipFill>
        <p:spPr>
          <a:xfrm>
            <a:off x="5215150" y="1196955"/>
            <a:ext cx="685800" cy="713047"/>
          </a:xfrm>
          <a:prstGeom prst="rect">
            <a:avLst/>
          </a:prstGeom>
          <a:noFill/>
          <a:ln>
            <a:noFill/>
          </a:ln>
        </p:spPr>
      </p:pic>
      <p:pic>
        <p:nvPicPr>
          <p:cNvPr id="1665" name="Google Shape;1665;p57"/>
          <p:cNvPicPr preferRelativeResize="0"/>
          <p:nvPr/>
        </p:nvPicPr>
        <p:blipFill>
          <a:blip r:embed="rId13">
            <a:alphaModFix/>
          </a:blip>
          <a:stretch>
            <a:fillRect/>
          </a:stretch>
        </p:blipFill>
        <p:spPr>
          <a:xfrm>
            <a:off x="5767600" y="5620975"/>
            <a:ext cx="998700" cy="740774"/>
          </a:xfrm>
          <a:prstGeom prst="rect">
            <a:avLst/>
          </a:prstGeom>
          <a:noFill/>
          <a:ln>
            <a:noFill/>
          </a:ln>
        </p:spPr>
      </p:pic>
      <p:sp>
        <p:nvSpPr>
          <p:cNvPr id="1666" name="Google Shape;1666;p57"/>
          <p:cNvSpPr txBox="1"/>
          <p:nvPr/>
        </p:nvSpPr>
        <p:spPr>
          <a:xfrm>
            <a:off x="4539575" y="3469525"/>
            <a:ext cx="55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7.4V</a:t>
            </a:r>
            <a:endParaRPr b="1"/>
          </a:p>
        </p:txBody>
      </p:sp>
      <p:sp>
        <p:nvSpPr>
          <p:cNvPr id="1667" name="Google Shape;1667;p57"/>
          <p:cNvSpPr txBox="1"/>
          <p:nvPr/>
        </p:nvSpPr>
        <p:spPr>
          <a:xfrm>
            <a:off x="4481075" y="2411863"/>
            <a:ext cx="55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7.4V</a:t>
            </a:r>
            <a:endParaRPr b="1"/>
          </a:p>
        </p:txBody>
      </p:sp>
      <p:sp>
        <p:nvSpPr>
          <p:cNvPr id="1668" name="Google Shape;1668;p57"/>
          <p:cNvSpPr txBox="1"/>
          <p:nvPr/>
        </p:nvSpPr>
        <p:spPr>
          <a:xfrm>
            <a:off x="7333225" y="2411875"/>
            <a:ext cx="55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7.4V</a:t>
            </a:r>
            <a:endParaRPr b="1"/>
          </a:p>
        </p:txBody>
      </p:sp>
      <p:sp>
        <p:nvSpPr>
          <p:cNvPr id="1669" name="Google Shape;1669;p57"/>
          <p:cNvSpPr txBox="1"/>
          <p:nvPr/>
        </p:nvSpPr>
        <p:spPr>
          <a:xfrm>
            <a:off x="962650" y="1705863"/>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5V</a:t>
            </a:r>
            <a:endParaRPr b="1"/>
          </a:p>
        </p:txBody>
      </p:sp>
      <p:sp>
        <p:nvSpPr>
          <p:cNvPr id="1670" name="Google Shape;1670;p57"/>
          <p:cNvSpPr txBox="1"/>
          <p:nvPr/>
        </p:nvSpPr>
        <p:spPr>
          <a:xfrm>
            <a:off x="1030150" y="2522513"/>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5V</a:t>
            </a:r>
            <a:endParaRPr b="1"/>
          </a:p>
        </p:txBody>
      </p:sp>
      <p:sp>
        <p:nvSpPr>
          <p:cNvPr id="1671" name="Google Shape;1671;p57"/>
          <p:cNvSpPr txBox="1"/>
          <p:nvPr/>
        </p:nvSpPr>
        <p:spPr>
          <a:xfrm>
            <a:off x="983600" y="3339175"/>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5V</a:t>
            </a:r>
            <a:endParaRPr b="1"/>
          </a:p>
        </p:txBody>
      </p:sp>
      <p:sp>
        <p:nvSpPr>
          <p:cNvPr id="1672" name="Google Shape;1672;p57"/>
          <p:cNvSpPr txBox="1"/>
          <p:nvPr/>
        </p:nvSpPr>
        <p:spPr>
          <a:xfrm>
            <a:off x="5642350" y="4577025"/>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5V</a:t>
            </a:r>
            <a:endParaRPr b="1"/>
          </a:p>
        </p:txBody>
      </p:sp>
      <p:sp>
        <p:nvSpPr>
          <p:cNvPr id="1673" name="Google Shape;1673;p57"/>
          <p:cNvSpPr txBox="1"/>
          <p:nvPr/>
        </p:nvSpPr>
        <p:spPr>
          <a:xfrm>
            <a:off x="2445326" y="5813625"/>
            <a:ext cx="55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3.3V</a:t>
            </a:r>
            <a:endParaRPr b="1"/>
          </a:p>
        </p:txBody>
      </p:sp>
      <p:cxnSp>
        <p:nvCxnSpPr>
          <p:cNvPr id="1674" name="Google Shape;1674;p57"/>
          <p:cNvCxnSpPr/>
          <p:nvPr/>
        </p:nvCxnSpPr>
        <p:spPr>
          <a:xfrm flipH="1" rot="10800000">
            <a:off x="7886989" y="1783342"/>
            <a:ext cx="1127400" cy="159600"/>
          </a:xfrm>
          <a:prstGeom prst="bentConnector3">
            <a:avLst>
              <a:gd fmla="val -673" name="adj1"/>
            </a:avLst>
          </a:prstGeom>
          <a:noFill/>
          <a:ln cap="flat" cmpd="sng" w="38100">
            <a:solidFill>
              <a:srgbClr val="FF0000"/>
            </a:solidFill>
            <a:prstDash val="solid"/>
            <a:round/>
            <a:headEnd len="med" w="med" type="none"/>
            <a:tailEnd len="med" w="med" type="triangle"/>
          </a:ln>
        </p:spPr>
      </p:cxnSp>
      <p:sp>
        <p:nvSpPr>
          <p:cNvPr id="1675" name="Google Shape;1675;p57"/>
          <p:cNvSpPr txBox="1"/>
          <p:nvPr/>
        </p:nvSpPr>
        <p:spPr>
          <a:xfrm>
            <a:off x="8686800" y="1848050"/>
            <a:ext cx="55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12V</a:t>
            </a:r>
            <a:endParaRPr b="1"/>
          </a:p>
        </p:txBody>
      </p:sp>
      <p:sp>
        <p:nvSpPr>
          <p:cNvPr id="1676" name="Google Shape;1676;p57"/>
          <p:cNvSpPr txBox="1"/>
          <p:nvPr/>
        </p:nvSpPr>
        <p:spPr>
          <a:xfrm>
            <a:off x="7879400" y="914388"/>
            <a:ext cx="147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Plugs into Payload Component</a:t>
            </a:r>
            <a:endParaRPr b="1"/>
          </a:p>
        </p:txBody>
      </p:sp>
      <p:sp>
        <p:nvSpPr>
          <p:cNvPr id="1677" name="Google Shape;1677;p57"/>
          <p:cNvSpPr txBox="1"/>
          <p:nvPr/>
        </p:nvSpPr>
        <p:spPr>
          <a:xfrm>
            <a:off x="112225" y="1029650"/>
            <a:ext cx="2147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t>VOLTAGE DIAGRAM</a:t>
            </a:r>
            <a:endParaRPr b="1" sz="1500"/>
          </a:p>
        </p:txBody>
      </p:sp>
      <p:pic>
        <p:nvPicPr>
          <p:cNvPr id="1678" name="Google Shape;1678;p57"/>
          <p:cNvPicPr preferRelativeResize="0"/>
          <p:nvPr/>
        </p:nvPicPr>
        <p:blipFill>
          <a:blip r:embed="rId3">
            <a:alphaModFix/>
          </a:blip>
          <a:stretch>
            <a:fillRect/>
          </a:stretch>
        </p:blipFill>
        <p:spPr>
          <a:xfrm>
            <a:off x="6654513" y="4178779"/>
            <a:ext cx="419100" cy="300175"/>
          </a:xfrm>
          <a:prstGeom prst="rect">
            <a:avLst/>
          </a:prstGeom>
          <a:noFill/>
          <a:ln>
            <a:noFill/>
          </a:ln>
        </p:spPr>
      </p:pic>
      <p:graphicFrame>
        <p:nvGraphicFramePr>
          <p:cNvPr id="1679" name="Google Shape;1679;p57"/>
          <p:cNvGraphicFramePr/>
          <p:nvPr/>
        </p:nvGraphicFramePr>
        <p:xfrm>
          <a:off x="6591225" y="3752025"/>
          <a:ext cx="3000000" cy="3000000"/>
        </p:xfrm>
        <a:graphic>
          <a:graphicData uri="http://schemas.openxmlformats.org/drawingml/2006/table">
            <a:tbl>
              <a:tblPr>
                <a:noFill/>
                <a:tableStyleId>{A9ED1627-924B-4930-AA3C-071C1F8F71B4}</a:tableStyleId>
              </a:tblPr>
              <a:tblGrid>
                <a:gridCol w="2561625"/>
              </a:tblGrid>
              <a:tr h="99925">
                <a:tc>
                  <a:txBody>
                    <a:bodyPr/>
                    <a:lstStyle/>
                    <a:p>
                      <a:pPr indent="0" lvl="0" marL="0" rtl="0" algn="ctr">
                        <a:spcBef>
                          <a:spcPts val="0"/>
                        </a:spcBef>
                        <a:spcAft>
                          <a:spcPts val="0"/>
                        </a:spcAft>
                        <a:buNone/>
                      </a:pPr>
                      <a:r>
                        <a:rPr b="1" lang="en-US"/>
                        <a:t>Reference</a:t>
                      </a:r>
                      <a:endParaRPr b="1"/>
                    </a:p>
                  </a:txBody>
                  <a:tcPr marT="91425" marB="91425" marR="91425" marL="91425"/>
                </a:tc>
              </a:tr>
              <a:tr h="297600">
                <a:tc>
                  <a:txBody>
                    <a:bodyPr/>
                    <a:lstStyle/>
                    <a:p>
                      <a:pPr indent="0" lvl="0" marL="0" rtl="0" algn="l">
                        <a:spcBef>
                          <a:spcPts val="0"/>
                        </a:spcBef>
                        <a:spcAft>
                          <a:spcPts val="0"/>
                        </a:spcAft>
                        <a:buNone/>
                      </a:pPr>
                      <a:r>
                        <a:rPr lang="en-US"/>
                        <a:t>         </a:t>
                      </a:r>
                      <a:r>
                        <a:rPr b="1" lang="en-US"/>
                        <a:t> Common Ground ( - )</a:t>
                      </a:r>
                      <a:endParaRPr b="1"/>
                    </a:p>
                  </a:txBody>
                  <a:tcPr marT="91425" marB="91425" marR="91425" marL="91425"/>
                </a:tc>
              </a:tr>
              <a:tr h="297600">
                <a:tc>
                  <a:txBody>
                    <a:bodyPr/>
                    <a:lstStyle/>
                    <a:p>
                      <a:pPr indent="0" lvl="0" marL="0" rtl="0" algn="l">
                        <a:spcBef>
                          <a:spcPts val="0"/>
                        </a:spcBef>
                        <a:spcAft>
                          <a:spcPts val="0"/>
                        </a:spcAft>
                        <a:buNone/>
                      </a:pPr>
                      <a:r>
                        <a:rPr lang="en-US"/>
                        <a:t>          </a:t>
                      </a:r>
                      <a:r>
                        <a:rPr b="1" lang="en-US"/>
                        <a:t> Positive Sign ( + )</a:t>
                      </a:r>
                      <a:endParaRPr b="1"/>
                    </a:p>
                  </a:txBody>
                  <a:tcPr marT="91425" marB="91425" marR="91425" marL="91425"/>
                </a:tc>
              </a:tr>
            </a:tbl>
          </a:graphicData>
        </a:graphic>
      </p:graphicFrame>
      <p:cxnSp>
        <p:nvCxnSpPr>
          <p:cNvPr id="1680" name="Google Shape;1680;p57"/>
          <p:cNvCxnSpPr/>
          <p:nvPr/>
        </p:nvCxnSpPr>
        <p:spPr>
          <a:xfrm flipH="1" rot="10800000">
            <a:off x="6669525" y="4734038"/>
            <a:ext cx="528900" cy="600"/>
          </a:xfrm>
          <a:prstGeom prst="straightConnector1">
            <a:avLst/>
          </a:prstGeom>
          <a:noFill/>
          <a:ln cap="flat" cmpd="sng" w="38100">
            <a:solidFill>
              <a:srgbClr val="FF0000"/>
            </a:solidFill>
            <a:prstDash val="solid"/>
            <a:round/>
            <a:headEnd len="med" w="med" type="none"/>
            <a:tailEnd len="med" w="med" type="none"/>
          </a:ln>
        </p:spPr>
      </p:cxnSp>
      <p:cxnSp>
        <p:nvCxnSpPr>
          <p:cNvPr id="1681" name="Google Shape;1681;p57"/>
          <p:cNvCxnSpPr/>
          <p:nvPr/>
        </p:nvCxnSpPr>
        <p:spPr>
          <a:xfrm>
            <a:off x="7179698" y="5256125"/>
            <a:ext cx="1575300" cy="175200"/>
          </a:xfrm>
          <a:prstGeom prst="bentConnector3">
            <a:avLst>
              <a:gd fmla="val 50000" name="adj1"/>
            </a:avLst>
          </a:prstGeom>
          <a:noFill/>
          <a:ln cap="flat" cmpd="sng" w="38100">
            <a:solidFill>
              <a:srgbClr val="FF0000"/>
            </a:solidFill>
            <a:prstDash val="solid"/>
            <a:round/>
            <a:headEnd len="med" w="med" type="none"/>
            <a:tailEnd len="med" w="med" type="triangle"/>
          </a:ln>
        </p:spPr>
      </p:cxnSp>
      <p:sp>
        <p:nvSpPr>
          <p:cNvPr id="1682" name="Google Shape;1682;p57"/>
          <p:cNvSpPr txBox="1"/>
          <p:nvPr/>
        </p:nvSpPr>
        <p:spPr>
          <a:xfrm>
            <a:off x="7415725" y="5530563"/>
            <a:ext cx="147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Plugs into Payload Component</a:t>
            </a:r>
            <a:endParaRPr b="1"/>
          </a:p>
        </p:txBody>
      </p:sp>
      <p:sp>
        <p:nvSpPr>
          <p:cNvPr id="1683" name="Google Shape;1683;p57"/>
          <p:cNvSpPr txBox="1"/>
          <p:nvPr/>
        </p:nvSpPr>
        <p:spPr>
          <a:xfrm>
            <a:off x="8469013" y="5500775"/>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5V</a:t>
            </a:r>
            <a:endParaRPr b="1"/>
          </a:p>
        </p:txBody>
      </p:sp>
      <p:cxnSp>
        <p:nvCxnSpPr>
          <p:cNvPr id="1684" name="Google Shape;1684;p57"/>
          <p:cNvCxnSpPr>
            <a:stCxn id="1646" idx="1"/>
            <a:endCxn id="1643" idx="3"/>
          </p:cNvCxnSpPr>
          <p:nvPr/>
        </p:nvCxnSpPr>
        <p:spPr>
          <a:xfrm flipH="1">
            <a:off x="2552198" y="5256125"/>
            <a:ext cx="2341500" cy="595200"/>
          </a:xfrm>
          <a:prstGeom prst="bentConnector3">
            <a:avLst>
              <a:gd fmla="val 71209" name="adj1"/>
            </a:avLst>
          </a:prstGeom>
          <a:noFill/>
          <a:ln cap="flat" cmpd="sng" w="38100">
            <a:solidFill>
              <a:srgbClr val="FF0000"/>
            </a:solidFill>
            <a:prstDash val="solid"/>
            <a:round/>
            <a:headEnd len="med" w="med" type="none"/>
            <a:tailEnd len="med" w="med" type="none"/>
          </a:ln>
        </p:spPr>
      </p:cxnSp>
      <p:sp>
        <p:nvSpPr>
          <p:cNvPr id="1685" name="Google Shape;1685;p57"/>
          <p:cNvSpPr txBox="1"/>
          <p:nvPr/>
        </p:nvSpPr>
        <p:spPr>
          <a:xfrm>
            <a:off x="1297025" y="1913100"/>
            <a:ext cx="73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1686" name="Google Shape;1686;p57"/>
          <p:cNvCxnSpPr>
            <a:stCxn id="1687" idx="0"/>
            <a:endCxn id="1646" idx="1"/>
          </p:cNvCxnSpPr>
          <p:nvPr/>
        </p:nvCxnSpPr>
        <p:spPr>
          <a:xfrm rot="-5400000">
            <a:off x="4629425" y="5381502"/>
            <a:ext cx="389700" cy="138900"/>
          </a:xfrm>
          <a:prstGeom prst="bentConnector2">
            <a:avLst/>
          </a:prstGeom>
          <a:noFill/>
          <a:ln cap="flat" cmpd="sng" w="38100">
            <a:solidFill>
              <a:srgbClr val="FF0000"/>
            </a:solidFill>
            <a:prstDash val="solid"/>
            <a:round/>
            <a:headEnd len="med" w="med" type="none"/>
            <a:tailEnd len="med" w="med" type="none"/>
          </a:ln>
        </p:spPr>
      </p:cxnSp>
      <p:sp>
        <p:nvSpPr>
          <p:cNvPr id="1688" name="Google Shape;1688;p57"/>
          <p:cNvSpPr txBox="1"/>
          <p:nvPr/>
        </p:nvSpPr>
        <p:spPr>
          <a:xfrm>
            <a:off x="4362450" y="5278200"/>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5V</a:t>
            </a:r>
            <a:endParaRPr b="1"/>
          </a:p>
        </p:txBody>
      </p:sp>
      <p:pic>
        <p:nvPicPr>
          <p:cNvPr id="1689" name="Google Shape;1689;p57"/>
          <p:cNvPicPr preferRelativeResize="0"/>
          <p:nvPr/>
        </p:nvPicPr>
        <p:blipFill>
          <a:blip r:embed="rId3">
            <a:alphaModFix/>
          </a:blip>
          <a:stretch>
            <a:fillRect/>
          </a:stretch>
        </p:blipFill>
        <p:spPr>
          <a:xfrm>
            <a:off x="2682800" y="5430177"/>
            <a:ext cx="419100" cy="300175"/>
          </a:xfrm>
          <a:prstGeom prst="rect">
            <a:avLst/>
          </a:prstGeom>
          <a:noFill/>
          <a:ln>
            <a:noFill/>
          </a:ln>
        </p:spPr>
      </p:pic>
      <p:sp>
        <p:nvSpPr>
          <p:cNvPr id="1690" name="Google Shape;1690;p57"/>
          <p:cNvSpPr/>
          <p:nvPr/>
        </p:nvSpPr>
        <p:spPr>
          <a:xfrm>
            <a:off x="1415563" y="4987488"/>
            <a:ext cx="1669800" cy="4617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Mini Spy Camera</a:t>
            </a:r>
            <a:endParaRPr b="1"/>
          </a:p>
        </p:txBody>
      </p:sp>
      <p:cxnSp>
        <p:nvCxnSpPr>
          <p:cNvPr id="1691" name="Google Shape;1691;p57"/>
          <p:cNvCxnSpPr>
            <a:stCxn id="1642" idx="1"/>
            <a:endCxn id="1690" idx="1"/>
          </p:cNvCxnSpPr>
          <p:nvPr/>
        </p:nvCxnSpPr>
        <p:spPr>
          <a:xfrm>
            <a:off x="1016059" y="4373486"/>
            <a:ext cx="399600" cy="844800"/>
          </a:xfrm>
          <a:prstGeom prst="bentConnector3">
            <a:avLst>
              <a:gd fmla="val -59591" name="adj1"/>
            </a:avLst>
          </a:prstGeom>
          <a:noFill/>
          <a:ln cap="flat" cmpd="sng" w="38100">
            <a:solidFill>
              <a:srgbClr val="FF0000"/>
            </a:solidFill>
            <a:prstDash val="solid"/>
            <a:round/>
            <a:headEnd len="med" w="med" type="none"/>
            <a:tailEnd len="med" w="med" type="none"/>
          </a:ln>
        </p:spPr>
      </p:cxnSp>
      <p:sp>
        <p:nvSpPr>
          <p:cNvPr id="1692" name="Google Shape;1692;p57"/>
          <p:cNvSpPr txBox="1"/>
          <p:nvPr/>
        </p:nvSpPr>
        <p:spPr>
          <a:xfrm>
            <a:off x="700500" y="3999825"/>
            <a:ext cx="4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5V</a:t>
            </a:r>
            <a:endParaRPr b="1"/>
          </a:p>
        </p:txBody>
      </p:sp>
      <p:sp>
        <p:nvSpPr>
          <p:cNvPr id="1693" name="Google Shape;1693;p57"/>
          <p:cNvSpPr txBox="1"/>
          <p:nvPr/>
        </p:nvSpPr>
        <p:spPr>
          <a:xfrm>
            <a:off x="957325" y="4828150"/>
            <a:ext cx="4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5V</a:t>
            </a:r>
            <a:endParaRPr b="1"/>
          </a:p>
        </p:txBody>
      </p:sp>
      <p:pic>
        <p:nvPicPr>
          <p:cNvPr id="1694" name="Google Shape;1694;p57"/>
          <p:cNvPicPr preferRelativeResize="0"/>
          <p:nvPr/>
        </p:nvPicPr>
        <p:blipFill>
          <a:blip r:embed="rId14">
            <a:alphaModFix/>
          </a:blip>
          <a:stretch>
            <a:fillRect/>
          </a:stretch>
        </p:blipFill>
        <p:spPr>
          <a:xfrm>
            <a:off x="10700" y="4766275"/>
            <a:ext cx="685800" cy="523958"/>
          </a:xfrm>
          <a:prstGeom prst="rect">
            <a:avLst/>
          </a:prstGeom>
          <a:noFill/>
          <a:ln>
            <a:noFill/>
          </a:ln>
        </p:spPr>
      </p:pic>
      <p:sp>
        <p:nvSpPr>
          <p:cNvPr id="1687" name="Google Shape;1687;p57"/>
          <p:cNvSpPr/>
          <p:nvPr/>
        </p:nvSpPr>
        <p:spPr>
          <a:xfrm>
            <a:off x="4018625" y="5645802"/>
            <a:ext cx="1472400" cy="4002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Buzzer</a:t>
            </a:r>
            <a:endParaRPr b="1" sz="16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g120f6bd1166_1_28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700" name="Google Shape;1700;g120f6bd1166_1_28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1701" name="Google Shape;1701;g120f6bd1166_1_280"/>
          <p:cNvSpPr txBox="1"/>
          <p:nvPr>
            <p:ph type="title"/>
          </p:nvPr>
        </p:nvSpPr>
        <p:spPr>
          <a:xfrm>
            <a:off x="1600200" y="76200"/>
            <a:ext cx="63279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sz="2350"/>
              <a:t>Container Electrical Block Diagram (2 of 2)</a:t>
            </a:r>
            <a:endParaRPr/>
          </a:p>
        </p:txBody>
      </p:sp>
      <p:sp>
        <p:nvSpPr>
          <p:cNvPr id="1702" name="Google Shape;1702;g120f6bd1166_1_28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 Juárez Enzo</a:t>
            </a:r>
            <a:endParaRPr b="0" i="0" sz="1400" u="none" cap="none" strike="noStrike">
              <a:solidFill>
                <a:srgbClr val="000000"/>
              </a:solidFill>
              <a:latin typeface="Arial"/>
              <a:ea typeface="Arial"/>
              <a:cs typeface="Arial"/>
              <a:sym typeface="Arial"/>
            </a:endParaRPr>
          </a:p>
        </p:txBody>
      </p:sp>
      <p:sp>
        <p:nvSpPr>
          <p:cNvPr id="1703" name="Google Shape;1703;g120f6bd1166_1_28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04" name="Google Shape;1704;g120f6bd1166_1_280"/>
          <p:cNvSpPr/>
          <p:nvPr/>
        </p:nvSpPr>
        <p:spPr>
          <a:xfrm>
            <a:off x="1395471" y="1798546"/>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Servo SG90</a:t>
            </a:r>
            <a:endParaRPr b="1" sz="1500"/>
          </a:p>
        </p:txBody>
      </p:sp>
      <p:sp>
        <p:nvSpPr>
          <p:cNvPr id="1705" name="Google Shape;1705;g120f6bd1166_1_280"/>
          <p:cNvSpPr/>
          <p:nvPr/>
        </p:nvSpPr>
        <p:spPr>
          <a:xfrm>
            <a:off x="1395471" y="2651521"/>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Servo SG90</a:t>
            </a:r>
            <a:endParaRPr b="1" sz="1500"/>
          </a:p>
        </p:txBody>
      </p:sp>
      <p:sp>
        <p:nvSpPr>
          <p:cNvPr id="1706" name="Google Shape;1706;g120f6bd1166_1_280"/>
          <p:cNvSpPr/>
          <p:nvPr/>
        </p:nvSpPr>
        <p:spPr>
          <a:xfrm>
            <a:off x="1395471" y="3504496"/>
            <a:ext cx="1472400" cy="758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t>Adafruit Ultimate </a:t>
            </a:r>
            <a:endParaRPr b="1" sz="1500"/>
          </a:p>
          <a:p>
            <a:pPr indent="0" lvl="0" marL="0" rtl="0" algn="ctr">
              <a:spcBef>
                <a:spcPts val="0"/>
              </a:spcBef>
              <a:spcAft>
                <a:spcPts val="0"/>
              </a:spcAft>
              <a:buNone/>
            </a:pPr>
            <a:r>
              <a:rPr b="1" lang="en-US" sz="1500"/>
              <a:t>GPS</a:t>
            </a:r>
            <a:endParaRPr b="1" sz="1500"/>
          </a:p>
        </p:txBody>
      </p:sp>
      <p:sp>
        <p:nvSpPr>
          <p:cNvPr id="1707" name="Google Shape;1707;g120f6bd1166_1_280"/>
          <p:cNvSpPr/>
          <p:nvPr/>
        </p:nvSpPr>
        <p:spPr>
          <a:xfrm>
            <a:off x="1331884" y="4616986"/>
            <a:ext cx="15996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10 DOF </a:t>
            </a:r>
            <a:endParaRPr b="1"/>
          </a:p>
          <a:p>
            <a:pPr indent="0" lvl="0" marL="0" rtl="0" algn="ctr">
              <a:spcBef>
                <a:spcPts val="0"/>
              </a:spcBef>
              <a:spcAft>
                <a:spcPts val="0"/>
              </a:spcAft>
              <a:buNone/>
            </a:pPr>
            <a:r>
              <a:rPr b="1" lang="en-US"/>
              <a:t>IMU SENSOR</a:t>
            </a:r>
            <a:endParaRPr b="1"/>
          </a:p>
        </p:txBody>
      </p:sp>
      <p:sp>
        <p:nvSpPr>
          <p:cNvPr id="1708" name="Google Shape;1708;g120f6bd1166_1_280"/>
          <p:cNvSpPr/>
          <p:nvPr/>
        </p:nvSpPr>
        <p:spPr>
          <a:xfrm>
            <a:off x="1395471" y="5444907"/>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XBee </a:t>
            </a:r>
            <a:endParaRPr b="1" sz="1600"/>
          </a:p>
        </p:txBody>
      </p:sp>
      <p:sp>
        <p:nvSpPr>
          <p:cNvPr id="1709" name="Google Shape;1709;g120f6bd1166_1_280"/>
          <p:cNvSpPr/>
          <p:nvPr/>
        </p:nvSpPr>
        <p:spPr>
          <a:xfrm>
            <a:off x="4569448" y="1798550"/>
            <a:ext cx="22860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Arduino Mega 2560 Mini</a:t>
            </a:r>
            <a:endParaRPr b="1"/>
          </a:p>
        </p:txBody>
      </p:sp>
      <p:pic>
        <p:nvPicPr>
          <p:cNvPr id="1710" name="Google Shape;1710;g120f6bd1166_1_280"/>
          <p:cNvPicPr preferRelativeResize="0"/>
          <p:nvPr/>
        </p:nvPicPr>
        <p:blipFill>
          <a:blip r:embed="rId3">
            <a:alphaModFix/>
          </a:blip>
          <a:stretch>
            <a:fillRect/>
          </a:stretch>
        </p:blipFill>
        <p:spPr>
          <a:xfrm>
            <a:off x="2934275" y="1657725"/>
            <a:ext cx="967425" cy="758700"/>
          </a:xfrm>
          <a:prstGeom prst="rect">
            <a:avLst/>
          </a:prstGeom>
          <a:noFill/>
          <a:ln>
            <a:noFill/>
          </a:ln>
        </p:spPr>
      </p:pic>
      <p:pic>
        <p:nvPicPr>
          <p:cNvPr id="1711" name="Google Shape;1711;g120f6bd1166_1_280"/>
          <p:cNvPicPr preferRelativeResize="0"/>
          <p:nvPr/>
        </p:nvPicPr>
        <p:blipFill>
          <a:blip r:embed="rId3">
            <a:alphaModFix/>
          </a:blip>
          <a:stretch>
            <a:fillRect/>
          </a:stretch>
        </p:blipFill>
        <p:spPr>
          <a:xfrm>
            <a:off x="2948399" y="2461874"/>
            <a:ext cx="967431" cy="758700"/>
          </a:xfrm>
          <a:prstGeom prst="rect">
            <a:avLst/>
          </a:prstGeom>
          <a:noFill/>
          <a:ln>
            <a:noFill/>
          </a:ln>
        </p:spPr>
      </p:pic>
      <p:pic>
        <p:nvPicPr>
          <p:cNvPr id="1712" name="Google Shape;1712;g120f6bd1166_1_280"/>
          <p:cNvPicPr preferRelativeResize="0"/>
          <p:nvPr/>
        </p:nvPicPr>
        <p:blipFill>
          <a:blip r:embed="rId4">
            <a:alphaModFix/>
          </a:blip>
          <a:stretch>
            <a:fillRect/>
          </a:stretch>
        </p:blipFill>
        <p:spPr>
          <a:xfrm>
            <a:off x="3089201" y="3437437"/>
            <a:ext cx="685800" cy="892823"/>
          </a:xfrm>
          <a:prstGeom prst="rect">
            <a:avLst/>
          </a:prstGeom>
          <a:noFill/>
          <a:ln>
            <a:noFill/>
          </a:ln>
        </p:spPr>
      </p:pic>
      <p:pic>
        <p:nvPicPr>
          <p:cNvPr id="1713" name="Google Shape;1713;g120f6bd1166_1_280"/>
          <p:cNvPicPr preferRelativeResize="0"/>
          <p:nvPr/>
        </p:nvPicPr>
        <p:blipFill>
          <a:blip r:embed="rId5">
            <a:alphaModFix/>
          </a:blip>
          <a:stretch>
            <a:fillRect/>
          </a:stretch>
        </p:blipFill>
        <p:spPr>
          <a:xfrm>
            <a:off x="2964563" y="4536067"/>
            <a:ext cx="998700" cy="625424"/>
          </a:xfrm>
          <a:prstGeom prst="rect">
            <a:avLst/>
          </a:prstGeom>
          <a:noFill/>
          <a:ln>
            <a:noFill/>
          </a:ln>
        </p:spPr>
      </p:pic>
      <p:pic>
        <p:nvPicPr>
          <p:cNvPr id="1714" name="Google Shape;1714;g120f6bd1166_1_280"/>
          <p:cNvPicPr preferRelativeResize="0"/>
          <p:nvPr/>
        </p:nvPicPr>
        <p:blipFill>
          <a:blip r:embed="rId6">
            <a:alphaModFix/>
          </a:blip>
          <a:stretch>
            <a:fillRect/>
          </a:stretch>
        </p:blipFill>
        <p:spPr>
          <a:xfrm>
            <a:off x="2948400" y="5449136"/>
            <a:ext cx="967425" cy="740226"/>
          </a:xfrm>
          <a:prstGeom prst="rect">
            <a:avLst/>
          </a:prstGeom>
          <a:noFill/>
          <a:ln>
            <a:noFill/>
          </a:ln>
        </p:spPr>
      </p:pic>
      <p:pic>
        <p:nvPicPr>
          <p:cNvPr id="1715" name="Google Shape;1715;g120f6bd1166_1_280"/>
          <p:cNvPicPr preferRelativeResize="0"/>
          <p:nvPr/>
        </p:nvPicPr>
        <p:blipFill>
          <a:blip r:embed="rId7">
            <a:alphaModFix/>
          </a:blip>
          <a:stretch>
            <a:fillRect/>
          </a:stretch>
        </p:blipFill>
        <p:spPr>
          <a:xfrm>
            <a:off x="6400800" y="1029650"/>
            <a:ext cx="998700" cy="740774"/>
          </a:xfrm>
          <a:prstGeom prst="rect">
            <a:avLst/>
          </a:prstGeom>
          <a:noFill/>
          <a:ln>
            <a:noFill/>
          </a:ln>
        </p:spPr>
      </p:pic>
      <p:sp>
        <p:nvSpPr>
          <p:cNvPr id="1716" name="Google Shape;1716;g120f6bd1166_1_280"/>
          <p:cNvSpPr txBox="1"/>
          <p:nvPr/>
        </p:nvSpPr>
        <p:spPr>
          <a:xfrm>
            <a:off x="112225" y="1029650"/>
            <a:ext cx="2561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t>INTERFACE DIAGRAM</a:t>
            </a:r>
            <a:endParaRPr b="1" sz="1500"/>
          </a:p>
        </p:txBody>
      </p:sp>
      <p:sp>
        <p:nvSpPr>
          <p:cNvPr id="1717" name="Google Shape;1717;g120f6bd1166_1_280"/>
          <p:cNvSpPr txBox="1"/>
          <p:nvPr/>
        </p:nvSpPr>
        <p:spPr>
          <a:xfrm>
            <a:off x="7607700" y="1815075"/>
            <a:ext cx="147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Plugs into Payload Component</a:t>
            </a:r>
            <a:endParaRPr b="1"/>
          </a:p>
        </p:txBody>
      </p:sp>
      <p:cxnSp>
        <p:nvCxnSpPr>
          <p:cNvPr id="1718" name="Google Shape;1718;g120f6bd1166_1_280"/>
          <p:cNvCxnSpPr>
            <a:endCxn id="1704" idx="1"/>
          </p:cNvCxnSpPr>
          <p:nvPr/>
        </p:nvCxnSpPr>
        <p:spPr>
          <a:xfrm flipH="1">
            <a:off x="1395471" y="1798546"/>
            <a:ext cx="4317000" cy="249600"/>
          </a:xfrm>
          <a:prstGeom prst="bentConnector5">
            <a:avLst>
              <a:gd fmla="val -246" name="adj1"/>
              <a:gd fmla="val -95403" name="adj2"/>
              <a:gd fmla="val 113172" name="adj3"/>
            </a:avLst>
          </a:prstGeom>
          <a:noFill/>
          <a:ln cap="flat" cmpd="sng" w="38100">
            <a:solidFill>
              <a:srgbClr val="00B050"/>
            </a:solidFill>
            <a:prstDash val="solid"/>
            <a:round/>
            <a:headEnd len="med" w="med" type="none"/>
            <a:tailEnd len="med" w="med" type="none"/>
          </a:ln>
        </p:spPr>
      </p:cxnSp>
      <p:cxnSp>
        <p:nvCxnSpPr>
          <p:cNvPr id="1719" name="Google Shape;1719;g120f6bd1166_1_280"/>
          <p:cNvCxnSpPr>
            <a:stCxn id="1709" idx="0"/>
            <a:endCxn id="1705" idx="1"/>
          </p:cNvCxnSpPr>
          <p:nvPr/>
        </p:nvCxnSpPr>
        <p:spPr>
          <a:xfrm rot="5400000">
            <a:off x="3002698" y="191300"/>
            <a:ext cx="1102500" cy="4317000"/>
          </a:xfrm>
          <a:prstGeom prst="bentConnector4">
            <a:avLst>
              <a:gd fmla="val -21599" name="adj1"/>
              <a:gd fmla="val 113546" name="adj2"/>
            </a:avLst>
          </a:prstGeom>
          <a:noFill/>
          <a:ln cap="flat" cmpd="sng" w="38100">
            <a:solidFill>
              <a:srgbClr val="00B050"/>
            </a:solidFill>
            <a:prstDash val="solid"/>
            <a:round/>
            <a:headEnd len="med" w="med" type="none"/>
            <a:tailEnd len="med" w="med" type="none"/>
          </a:ln>
        </p:spPr>
      </p:cxnSp>
      <p:cxnSp>
        <p:nvCxnSpPr>
          <p:cNvPr id="1720" name="Google Shape;1720;g120f6bd1166_1_280"/>
          <p:cNvCxnSpPr>
            <a:stCxn id="1709" idx="0"/>
            <a:endCxn id="1706" idx="1"/>
          </p:cNvCxnSpPr>
          <p:nvPr/>
        </p:nvCxnSpPr>
        <p:spPr>
          <a:xfrm rot="5400000">
            <a:off x="2511298" y="682700"/>
            <a:ext cx="2085300" cy="4317000"/>
          </a:xfrm>
          <a:prstGeom prst="bentConnector4">
            <a:avLst>
              <a:gd fmla="val -11419" name="adj1"/>
              <a:gd fmla="val 113546" name="adj2"/>
            </a:avLst>
          </a:prstGeom>
          <a:noFill/>
          <a:ln cap="flat" cmpd="sng" w="38100">
            <a:solidFill>
              <a:srgbClr val="00B050"/>
            </a:solidFill>
            <a:prstDash val="solid"/>
            <a:round/>
            <a:headEnd len="med" w="med" type="none"/>
            <a:tailEnd len="med" w="med" type="none"/>
          </a:ln>
        </p:spPr>
      </p:cxnSp>
      <p:cxnSp>
        <p:nvCxnSpPr>
          <p:cNvPr id="1721" name="Google Shape;1721;g120f6bd1166_1_280"/>
          <p:cNvCxnSpPr>
            <a:stCxn id="1709" idx="0"/>
            <a:endCxn id="1707" idx="1"/>
          </p:cNvCxnSpPr>
          <p:nvPr/>
        </p:nvCxnSpPr>
        <p:spPr>
          <a:xfrm rot="5400000">
            <a:off x="1988098" y="1142300"/>
            <a:ext cx="3068100" cy="4380600"/>
          </a:xfrm>
          <a:prstGeom prst="bentConnector4">
            <a:avLst>
              <a:gd fmla="val -7761" name="adj1"/>
              <a:gd fmla="val 111528" name="adj2"/>
            </a:avLst>
          </a:prstGeom>
          <a:noFill/>
          <a:ln cap="flat" cmpd="sng" w="38100">
            <a:solidFill>
              <a:srgbClr val="00B050"/>
            </a:solidFill>
            <a:prstDash val="solid"/>
            <a:round/>
            <a:headEnd len="med" w="med" type="none"/>
            <a:tailEnd len="med" w="med" type="none"/>
          </a:ln>
        </p:spPr>
      </p:cxnSp>
      <p:cxnSp>
        <p:nvCxnSpPr>
          <p:cNvPr id="1722" name="Google Shape;1722;g120f6bd1166_1_280"/>
          <p:cNvCxnSpPr>
            <a:stCxn id="1709" idx="0"/>
            <a:endCxn id="1708" idx="1"/>
          </p:cNvCxnSpPr>
          <p:nvPr/>
        </p:nvCxnSpPr>
        <p:spPr>
          <a:xfrm rot="5400000">
            <a:off x="1605898" y="1588100"/>
            <a:ext cx="3896100" cy="4317000"/>
          </a:xfrm>
          <a:prstGeom prst="bentConnector4">
            <a:avLst>
              <a:gd fmla="val -6112" name="adj1"/>
              <a:gd fmla="val 113171" name="adj2"/>
            </a:avLst>
          </a:prstGeom>
          <a:noFill/>
          <a:ln cap="flat" cmpd="sng" w="38100">
            <a:solidFill>
              <a:srgbClr val="00B050"/>
            </a:solidFill>
            <a:prstDash val="solid"/>
            <a:round/>
            <a:headEnd len="med" w="med" type="none"/>
            <a:tailEnd len="med" w="med" type="none"/>
          </a:ln>
        </p:spPr>
      </p:cxnSp>
      <p:cxnSp>
        <p:nvCxnSpPr>
          <p:cNvPr id="1723" name="Google Shape;1723;g120f6bd1166_1_280"/>
          <p:cNvCxnSpPr>
            <a:stCxn id="1709" idx="2"/>
          </p:cNvCxnSpPr>
          <p:nvPr/>
        </p:nvCxnSpPr>
        <p:spPr>
          <a:xfrm flipH="1" rot="-5400000">
            <a:off x="6956248" y="1053950"/>
            <a:ext cx="516900" cy="3004500"/>
          </a:xfrm>
          <a:prstGeom prst="bentConnector2">
            <a:avLst/>
          </a:prstGeom>
          <a:noFill/>
          <a:ln cap="flat" cmpd="sng" w="38100">
            <a:solidFill>
              <a:srgbClr val="00B050"/>
            </a:solidFill>
            <a:prstDash val="solid"/>
            <a:round/>
            <a:headEnd len="med" w="med" type="none"/>
            <a:tailEnd len="med" w="med" type="triangle"/>
          </a:ln>
        </p:spPr>
      </p:cxnSp>
      <p:graphicFrame>
        <p:nvGraphicFramePr>
          <p:cNvPr id="1724" name="Google Shape;1724;g120f6bd1166_1_280"/>
          <p:cNvGraphicFramePr/>
          <p:nvPr/>
        </p:nvGraphicFramePr>
        <p:xfrm>
          <a:off x="4258175" y="5145738"/>
          <a:ext cx="3000000" cy="3000000"/>
        </p:xfrm>
        <a:graphic>
          <a:graphicData uri="http://schemas.openxmlformats.org/drawingml/2006/table">
            <a:tbl>
              <a:tblPr>
                <a:noFill/>
                <a:tableStyleId>{A9ED1627-924B-4930-AA3C-071C1F8F71B4}</a:tableStyleId>
              </a:tblPr>
              <a:tblGrid>
                <a:gridCol w="4704250"/>
              </a:tblGrid>
              <a:tr h="381000">
                <a:tc>
                  <a:txBody>
                    <a:bodyPr/>
                    <a:lstStyle/>
                    <a:p>
                      <a:pPr indent="0" lvl="0" marL="0" rtl="0" algn="l">
                        <a:spcBef>
                          <a:spcPts val="0"/>
                        </a:spcBef>
                        <a:spcAft>
                          <a:spcPts val="0"/>
                        </a:spcAft>
                        <a:buNone/>
                      </a:pPr>
                      <a:r>
                        <a:rPr b="1" lang="en-US"/>
                        <a:t>Arduino Mega 2560 Mini is our microprocessor and control the state, the data and behaviour to all our components in the container and the camera in the Payload.</a:t>
                      </a:r>
                      <a:endParaRPr b="1"/>
                    </a:p>
                  </a:txBody>
                  <a:tcPr marT="91425" marB="91425" marR="91425" marL="91425">
                    <a:solidFill>
                      <a:srgbClr val="FFF2CC"/>
                    </a:solidFill>
                  </a:tcPr>
                </a:tc>
              </a:tr>
            </a:tbl>
          </a:graphicData>
        </a:graphic>
      </p:graphicFrame>
      <p:graphicFrame>
        <p:nvGraphicFramePr>
          <p:cNvPr id="1725" name="Google Shape;1725;g120f6bd1166_1_280"/>
          <p:cNvGraphicFramePr/>
          <p:nvPr/>
        </p:nvGraphicFramePr>
        <p:xfrm>
          <a:off x="6400800" y="3743650"/>
          <a:ext cx="3000000" cy="3000000"/>
        </p:xfrm>
        <a:graphic>
          <a:graphicData uri="http://schemas.openxmlformats.org/drawingml/2006/table">
            <a:tbl>
              <a:tblPr>
                <a:noFill/>
                <a:tableStyleId>{A9ED1627-924B-4930-AA3C-071C1F8F71B4}</a:tableStyleId>
              </a:tblPr>
              <a:tblGrid>
                <a:gridCol w="2561625"/>
              </a:tblGrid>
              <a:tr h="347575">
                <a:tc>
                  <a:txBody>
                    <a:bodyPr/>
                    <a:lstStyle/>
                    <a:p>
                      <a:pPr indent="0" lvl="0" marL="0" rtl="0" algn="ctr">
                        <a:spcBef>
                          <a:spcPts val="0"/>
                        </a:spcBef>
                        <a:spcAft>
                          <a:spcPts val="0"/>
                        </a:spcAft>
                        <a:buNone/>
                      </a:pPr>
                      <a:r>
                        <a:rPr b="1" lang="en-US"/>
                        <a:t>Reference</a:t>
                      </a:r>
                      <a:endParaRPr b="1"/>
                    </a:p>
                  </a:txBody>
                  <a:tcPr marT="91425" marB="91425" marR="91425" marL="91425">
                    <a:solidFill>
                      <a:srgbClr val="FFFF00"/>
                    </a:solidFill>
                  </a:tcPr>
                </a:tc>
              </a:tr>
              <a:tr h="297600">
                <a:tc>
                  <a:txBody>
                    <a:bodyPr/>
                    <a:lstStyle/>
                    <a:p>
                      <a:pPr indent="0" lvl="0" marL="0" rtl="0" algn="l">
                        <a:spcBef>
                          <a:spcPts val="0"/>
                        </a:spcBef>
                        <a:spcAft>
                          <a:spcPts val="0"/>
                        </a:spcAft>
                        <a:buNone/>
                      </a:pPr>
                      <a:r>
                        <a:rPr lang="en-US"/>
                        <a:t>          </a:t>
                      </a:r>
                      <a:r>
                        <a:rPr b="1" lang="en-US"/>
                        <a:t>   Control Sign (~)</a:t>
                      </a:r>
                      <a:endParaRPr b="1"/>
                    </a:p>
                  </a:txBody>
                  <a:tcPr marT="91425" marB="91425" marR="91425" marL="91425"/>
                </a:tc>
              </a:tr>
            </a:tbl>
          </a:graphicData>
        </a:graphic>
      </p:graphicFrame>
      <p:cxnSp>
        <p:nvCxnSpPr>
          <p:cNvPr id="1726" name="Google Shape;1726;g120f6bd1166_1_280"/>
          <p:cNvCxnSpPr/>
          <p:nvPr/>
        </p:nvCxnSpPr>
        <p:spPr>
          <a:xfrm flipH="1" rot="10800000">
            <a:off x="6559350" y="4330238"/>
            <a:ext cx="528900" cy="600"/>
          </a:xfrm>
          <a:prstGeom prst="straightConnector1">
            <a:avLst/>
          </a:prstGeom>
          <a:noFill/>
          <a:ln cap="flat" cmpd="sng" w="38100">
            <a:solidFill>
              <a:srgbClr val="00B050"/>
            </a:solidFill>
            <a:prstDash val="solid"/>
            <a:round/>
            <a:headEnd len="med" w="med" type="none"/>
            <a:tailEnd len="med" w="med" type="none"/>
          </a:ln>
        </p:spPr>
      </p:cxnSp>
      <p:pic>
        <p:nvPicPr>
          <p:cNvPr id="1727" name="Google Shape;1727;g120f6bd1166_1_280"/>
          <p:cNvPicPr preferRelativeResize="0"/>
          <p:nvPr/>
        </p:nvPicPr>
        <p:blipFill>
          <a:blip r:embed="rId8">
            <a:alphaModFix/>
          </a:blip>
          <a:stretch>
            <a:fillRect/>
          </a:stretch>
        </p:blipFill>
        <p:spPr>
          <a:xfrm>
            <a:off x="5637990" y="3923208"/>
            <a:ext cx="685800" cy="678730"/>
          </a:xfrm>
          <a:prstGeom prst="rect">
            <a:avLst/>
          </a:prstGeom>
          <a:noFill/>
          <a:ln>
            <a:noFill/>
          </a:ln>
        </p:spPr>
      </p:pic>
      <p:sp>
        <p:nvSpPr>
          <p:cNvPr id="1728" name="Google Shape;1728;g120f6bd1166_1_280"/>
          <p:cNvSpPr/>
          <p:nvPr/>
        </p:nvSpPr>
        <p:spPr>
          <a:xfrm>
            <a:off x="4351699" y="4012975"/>
            <a:ext cx="12093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Buzzer</a:t>
            </a:r>
            <a:endParaRPr b="1" sz="1600"/>
          </a:p>
        </p:txBody>
      </p:sp>
      <p:cxnSp>
        <p:nvCxnSpPr>
          <p:cNvPr id="1729" name="Google Shape;1729;g120f6bd1166_1_280"/>
          <p:cNvCxnSpPr>
            <a:stCxn id="1709" idx="0"/>
            <a:endCxn id="1728" idx="1"/>
          </p:cNvCxnSpPr>
          <p:nvPr/>
        </p:nvCxnSpPr>
        <p:spPr>
          <a:xfrm rot="5400000">
            <a:off x="3800098" y="2350100"/>
            <a:ext cx="2463900" cy="1360800"/>
          </a:xfrm>
          <a:prstGeom prst="bentConnector4">
            <a:avLst>
              <a:gd fmla="val -9665" name="adj1"/>
              <a:gd fmla="val 117495" name="adj2"/>
            </a:avLst>
          </a:prstGeom>
          <a:noFill/>
          <a:ln cap="flat" cmpd="sng" w="38100">
            <a:solidFill>
              <a:srgbClr val="00B050"/>
            </a:solidFill>
            <a:prstDash val="solid"/>
            <a:round/>
            <a:headEnd len="med" w="med" type="none"/>
            <a:tailEnd len="med" w="med" type="none"/>
          </a:ln>
        </p:spPr>
      </p:cxnSp>
      <p:pic>
        <p:nvPicPr>
          <p:cNvPr id="1730" name="Google Shape;1730;g120f6bd1166_1_280"/>
          <p:cNvPicPr preferRelativeResize="0"/>
          <p:nvPr/>
        </p:nvPicPr>
        <p:blipFill rotWithShape="1">
          <a:blip r:embed="rId9">
            <a:alphaModFix/>
          </a:blip>
          <a:srcRect b="21313" l="0" r="0" t="18032"/>
          <a:stretch/>
        </p:blipFill>
        <p:spPr>
          <a:xfrm>
            <a:off x="0" y="0"/>
            <a:ext cx="1582451" cy="931475"/>
          </a:xfrm>
          <a:prstGeom prst="rect">
            <a:avLst/>
          </a:prstGeom>
          <a:noFill/>
          <a:ln>
            <a:noFill/>
          </a:ln>
        </p:spPr>
      </p:pic>
      <p:sp>
        <p:nvSpPr>
          <p:cNvPr id="1731" name="Google Shape;1731;g120f6bd1166_1_280"/>
          <p:cNvSpPr/>
          <p:nvPr/>
        </p:nvSpPr>
        <p:spPr>
          <a:xfrm>
            <a:off x="4351700" y="2970813"/>
            <a:ext cx="1669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Mini Spy Camera</a:t>
            </a:r>
            <a:endParaRPr b="1"/>
          </a:p>
        </p:txBody>
      </p:sp>
      <p:pic>
        <p:nvPicPr>
          <p:cNvPr id="1732" name="Google Shape;1732;g120f6bd1166_1_280"/>
          <p:cNvPicPr preferRelativeResize="0"/>
          <p:nvPr/>
        </p:nvPicPr>
        <p:blipFill>
          <a:blip r:embed="rId10">
            <a:alphaModFix/>
          </a:blip>
          <a:stretch>
            <a:fillRect/>
          </a:stretch>
        </p:blipFill>
        <p:spPr>
          <a:xfrm>
            <a:off x="6139499" y="3013674"/>
            <a:ext cx="888425" cy="678725"/>
          </a:xfrm>
          <a:prstGeom prst="rect">
            <a:avLst/>
          </a:prstGeom>
          <a:noFill/>
          <a:ln>
            <a:noFill/>
          </a:ln>
        </p:spPr>
      </p:pic>
      <p:cxnSp>
        <p:nvCxnSpPr>
          <p:cNvPr id="1733" name="Google Shape;1733;g120f6bd1166_1_280"/>
          <p:cNvCxnSpPr>
            <a:stCxn id="1709" idx="0"/>
            <a:endCxn id="1731" idx="1"/>
          </p:cNvCxnSpPr>
          <p:nvPr/>
        </p:nvCxnSpPr>
        <p:spPr>
          <a:xfrm rot="5400000">
            <a:off x="4330498" y="1819700"/>
            <a:ext cx="1403100" cy="1360800"/>
          </a:xfrm>
          <a:prstGeom prst="bentConnector4">
            <a:avLst>
              <a:gd fmla="val -16971" name="adj1"/>
              <a:gd fmla="val 117495" name="adj2"/>
            </a:avLst>
          </a:prstGeom>
          <a:noFill/>
          <a:ln cap="flat" cmpd="sng" w="38100">
            <a:solidFill>
              <a:srgbClr val="00B050"/>
            </a:solidFill>
            <a:prstDash val="solid"/>
            <a:round/>
            <a:headEnd len="med" w="med" type="none"/>
            <a:tailEnd len="med" w="med" type="non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58"/>
          <p:cNvSpPr txBox="1"/>
          <p:nvPr>
            <p:ph type="title"/>
          </p:nvPr>
        </p:nvSpPr>
        <p:spPr>
          <a:xfrm>
            <a:off x="1600200" y="76200"/>
            <a:ext cx="60198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a:t>
            </a:r>
            <a:r>
              <a:rPr b="1" i="0" lang="en-US" sz="2400" u="none" cap="none" strike="noStrike">
                <a:solidFill>
                  <a:schemeClr val="accent2"/>
                </a:solidFill>
                <a:latin typeface="Arial"/>
                <a:ea typeface="Arial"/>
                <a:cs typeface="Arial"/>
                <a:sym typeface="Arial"/>
              </a:rPr>
              <a:t> </a:t>
            </a:r>
            <a:r>
              <a:rPr lang="en-US"/>
              <a:t>Power</a:t>
            </a:r>
            <a:r>
              <a:rPr b="1" i="0" lang="en-US" sz="2400" u="none" cap="none" strike="noStrike">
                <a:solidFill>
                  <a:schemeClr val="accent2"/>
                </a:solidFill>
                <a:latin typeface="Arial"/>
                <a:ea typeface="Arial"/>
                <a:cs typeface="Arial"/>
                <a:sym typeface="Arial"/>
              </a:rPr>
              <a:t> </a:t>
            </a:r>
            <a:r>
              <a:rPr lang="en-US"/>
              <a:t>Source</a:t>
            </a:r>
            <a:endParaRPr b="1" i="0" sz="2400" u="none" cap="none" strike="noStrike">
              <a:solidFill>
                <a:schemeClr val="accent2"/>
              </a:solidFill>
              <a:latin typeface="Arial"/>
              <a:ea typeface="Arial"/>
              <a:cs typeface="Arial"/>
              <a:sym typeface="Arial"/>
            </a:endParaRPr>
          </a:p>
        </p:txBody>
      </p:sp>
      <p:sp>
        <p:nvSpPr>
          <p:cNvPr id="1739" name="Google Shape;1739;p58"/>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a:t>
            </a:r>
            <a:r>
              <a:rPr b="0" i="0" lang="en-US" sz="1000" u="none" cap="none" strike="noStrike">
                <a:solidFill>
                  <a:schemeClr val="dk1"/>
                </a:solidFill>
                <a:latin typeface="Arial"/>
                <a:ea typeface="Arial"/>
                <a:cs typeface="Arial"/>
                <a:sym typeface="Arial"/>
              </a:rPr>
              <a:t> </a:t>
            </a:r>
            <a:r>
              <a:rPr lang="en-US"/>
              <a:t>C</a:t>
            </a:r>
            <a:r>
              <a:rPr b="0" i="0" lang="en-US" sz="1000" u="none" cap="none" strike="noStrike">
                <a:solidFill>
                  <a:schemeClr val="dk1"/>
                </a:solidFill>
                <a:latin typeface="Arial"/>
                <a:ea typeface="Arial"/>
                <a:cs typeface="Arial"/>
                <a:sym typeface="Arial"/>
              </a:rPr>
              <a:t>DR:  </a:t>
            </a:r>
            <a:r>
              <a:rPr lang="en-US"/>
              <a:t>Team 1064 UCASAL</a:t>
            </a:r>
            <a:endParaRPr b="0" i="0" sz="1000" u="none" cap="none" strike="noStrike">
              <a:solidFill>
                <a:schemeClr val="dk1"/>
              </a:solidFill>
              <a:latin typeface="Arial"/>
              <a:ea typeface="Arial"/>
              <a:cs typeface="Arial"/>
              <a:sym typeface="Arial"/>
            </a:endParaRPr>
          </a:p>
        </p:txBody>
      </p:sp>
      <p:sp>
        <p:nvSpPr>
          <p:cNvPr id="1740" name="Google Shape;1740;p58"/>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741" name="Google Shape;1741;p58"/>
          <p:cNvSpPr txBox="1"/>
          <p:nvPr/>
        </p:nvSpPr>
        <p:spPr>
          <a:xfrm>
            <a:off x="228600" y="6477000"/>
            <a:ext cx="22860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Juárez Enzo</a:t>
            </a:r>
            <a:endParaRPr b="0" i="0" sz="1400" u="none" cap="none" strike="noStrike">
              <a:solidFill>
                <a:srgbClr val="000000"/>
              </a:solidFill>
              <a:latin typeface="Arial"/>
              <a:ea typeface="Arial"/>
              <a:cs typeface="Arial"/>
              <a:sym typeface="Arial"/>
            </a:endParaRPr>
          </a:p>
        </p:txBody>
      </p:sp>
      <p:sp>
        <p:nvSpPr>
          <p:cNvPr id="1742" name="Google Shape;1742;p5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743" name="Google Shape;1743;p58"/>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pic>
        <p:nvPicPr>
          <p:cNvPr id="1744" name="Google Shape;1744;p58"/>
          <p:cNvPicPr preferRelativeResize="0"/>
          <p:nvPr/>
        </p:nvPicPr>
        <p:blipFill>
          <a:blip r:embed="rId4">
            <a:alphaModFix/>
          </a:blip>
          <a:stretch>
            <a:fillRect/>
          </a:stretch>
        </p:blipFill>
        <p:spPr>
          <a:xfrm>
            <a:off x="6131743" y="3845499"/>
            <a:ext cx="2555057" cy="2282625"/>
          </a:xfrm>
          <a:prstGeom prst="rect">
            <a:avLst/>
          </a:prstGeom>
          <a:noFill/>
          <a:ln>
            <a:noFill/>
          </a:ln>
        </p:spPr>
      </p:pic>
      <p:sp>
        <p:nvSpPr>
          <p:cNvPr id="1745" name="Google Shape;1745;p58"/>
          <p:cNvSpPr txBox="1"/>
          <p:nvPr/>
        </p:nvSpPr>
        <p:spPr>
          <a:xfrm>
            <a:off x="2594700" y="1164088"/>
            <a:ext cx="3954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highlight>
                  <a:srgbClr val="FFFFFF"/>
                </a:highlight>
              </a:rPr>
              <a:t>Samsung 30Q 18650 Battery</a:t>
            </a:r>
            <a:endParaRPr b="1" sz="2600"/>
          </a:p>
        </p:txBody>
      </p:sp>
      <p:sp>
        <p:nvSpPr>
          <p:cNvPr id="1746" name="Google Shape;1746;p58"/>
          <p:cNvSpPr txBox="1"/>
          <p:nvPr/>
        </p:nvSpPr>
        <p:spPr>
          <a:xfrm>
            <a:off x="407300" y="3740288"/>
            <a:ext cx="5406000" cy="2508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b="1" lang="en-US" sz="1500"/>
              <a:t>We will use 2 x Samsung 30Q 18650 Battery will be used in SERIE configuration, where we will obtain 7.2V of Nominal Voltage and 3000mAh of Nominal Current.</a:t>
            </a:r>
            <a:endParaRPr b="1" sz="1500"/>
          </a:p>
          <a:p>
            <a:pPr indent="0" lvl="0" marL="0" rtl="0" algn="l">
              <a:spcBef>
                <a:spcPts val="0"/>
              </a:spcBef>
              <a:spcAft>
                <a:spcPts val="0"/>
              </a:spcAft>
              <a:buNone/>
            </a:pPr>
            <a:r>
              <a:t/>
            </a:r>
            <a:endParaRPr b="1" sz="1500"/>
          </a:p>
          <a:p>
            <a:pPr indent="-323850" lvl="0" marL="457200" rtl="0" algn="l">
              <a:spcBef>
                <a:spcPts val="0"/>
              </a:spcBef>
              <a:spcAft>
                <a:spcPts val="0"/>
              </a:spcAft>
              <a:buClr>
                <a:srgbClr val="000000"/>
              </a:buClr>
              <a:buSzPts val="1500"/>
              <a:buChar char="●"/>
            </a:pPr>
            <a:r>
              <a:rPr b="1" lang="en-US" sz="1500">
                <a:solidFill>
                  <a:schemeClr val="dk1"/>
                </a:solidFill>
              </a:rPr>
              <a:t>Both Samsung 30Q 18650 will mounted on container using battery socket</a:t>
            </a:r>
            <a:endParaRPr b="1" sz="1500">
              <a:solidFill>
                <a:schemeClr val="dk1"/>
              </a:solidFill>
            </a:endParaRPr>
          </a:p>
          <a:p>
            <a:pPr indent="0" lvl="0" marL="0" rtl="0" algn="l">
              <a:spcBef>
                <a:spcPts val="0"/>
              </a:spcBef>
              <a:spcAft>
                <a:spcPts val="0"/>
              </a:spcAft>
              <a:buNone/>
            </a:pPr>
            <a:r>
              <a:t/>
            </a:r>
            <a:endParaRPr b="1" sz="1500">
              <a:solidFill>
                <a:schemeClr val="dk1"/>
              </a:solidFill>
            </a:endParaRPr>
          </a:p>
          <a:p>
            <a:pPr indent="-330200" lvl="0" marL="457200" rtl="0" algn="l">
              <a:spcBef>
                <a:spcPts val="0"/>
              </a:spcBef>
              <a:spcAft>
                <a:spcPts val="0"/>
              </a:spcAft>
              <a:buClr>
                <a:schemeClr val="dk1"/>
              </a:buClr>
              <a:buSzPts val="1600"/>
              <a:buChar char="●"/>
            </a:pPr>
            <a:r>
              <a:rPr b="1" lang="en-US" sz="1500">
                <a:solidFill>
                  <a:schemeClr val="dk1"/>
                </a:solidFill>
              </a:rPr>
              <a:t>It has capability to deliver enough  current  and power for the container</a:t>
            </a:r>
            <a:endParaRPr b="1" sz="1600">
              <a:solidFill>
                <a:schemeClr val="dk1"/>
              </a:solidFill>
            </a:endParaRPr>
          </a:p>
        </p:txBody>
      </p:sp>
      <p:graphicFrame>
        <p:nvGraphicFramePr>
          <p:cNvPr id="1747" name="Google Shape;1747;p58"/>
          <p:cNvGraphicFramePr/>
          <p:nvPr/>
        </p:nvGraphicFramePr>
        <p:xfrm>
          <a:off x="493677" y="1774838"/>
          <a:ext cx="3000000" cy="3000000"/>
        </p:xfrm>
        <a:graphic>
          <a:graphicData uri="http://schemas.openxmlformats.org/drawingml/2006/table">
            <a:tbl>
              <a:tblPr>
                <a:noFill/>
                <a:tableStyleId>{A9ED1627-924B-4930-AA3C-071C1F8F71B4}</a:tableStyleId>
              </a:tblPr>
              <a:tblGrid>
                <a:gridCol w="1607700"/>
                <a:gridCol w="923325"/>
                <a:gridCol w="885350"/>
                <a:gridCol w="959025"/>
                <a:gridCol w="820600"/>
                <a:gridCol w="1244225"/>
                <a:gridCol w="662325"/>
                <a:gridCol w="1054075"/>
              </a:tblGrid>
              <a:tr h="1036300">
                <a:tc>
                  <a:txBody>
                    <a:bodyPr/>
                    <a:lstStyle/>
                    <a:p>
                      <a:pPr indent="0" lvl="0" marL="0" rtl="0" algn="ctr">
                        <a:spcBef>
                          <a:spcPts val="0"/>
                        </a:spcBef>
                        <a:spcAft>
                          <a:spcPts val="0"/>
                        </a:spcAft>
                        <a:buNone/>
                      </a:pPr>
                      <a:r>
                        <a:rPr b="1" lang="en-US"/>
                        <a:t>NAME / 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TYPE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Nominal Voltage (V)</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Capacity (mAh)</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Weight (g)</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Max Continuous Discharging Rate (A)</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Price ($)</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Source</a:t>
                      </a:r>
                      <a:endParaRPr b="1"/>
                    </a:p>
                  </a:txBody>
                  <a:tcPr marT="91425" marB="91425" marR="91425" marL="91425">
                    <a:solidFill>
                      <a:srgbClr val="FFFF00"/>
                    </a:solidFill>
                  </a:tcPr>
                </a:tc>
              </a:tr>
              <a:tr h="701325">
                <a:tc>
                  <a:txBody>
                    <a:bodyPr/>
                    <a:lstStyle/>
                    <a:p>
                      <a:pPr indent="0" lvl="0" marL="0" rtl="0" algn="l">
                        <a:lnSpc>
                          <a:spcPct val="143000"/>
                        </a:lnSpc>
                        <a:spcBef>
                          <a:spcPts val="0"/>
                        </a:spcBef>
                        <a:spcAft>
                          <a:spcPts val="1100"/>
                        </a:spcAft>
                        <a:buNone/>
                      </a:pPr>
                      <a:r>
                        <a:rPr lang="en-US">
                          <a:highlight>
                            <a:srgbClr val="FFFFFF"/>
                          </a:highlight>
                        </a:rPr>
                        <a:t>Samsung 30Q 18650 Battery</a:t>
                      </a:r>
                      <a:endParaRPr sz="500"/>
                    </a:p>
                  </a:txBody>
                  <a:tcPr marT="91425" marB="91425" marR="91425" marL="91425"/>
                </a:tc>
                <a:tc>
                  <a:txBody>
                    <a:bodyPr/>
                    <a:lstStyle/>
                    <a:p>
                      <a:pPr indent="0" lvl="0" marL="0" rtl="0" algn="ctr">
                        <a:spcBef>
                          <a:spcPts val="0"/>
                        </a:spcBef>
                        <a:spcAft>
                          <a:spcPts val="0"/>
                        </a:spcAft>
                        <a:buNone/>
                      </a:pPr>
                      <a:r>
                        <a:rPr lang="en-US"/>
                        <a:t>Lithium Ion</a:t>
                      </a:r>
                      <a:endParaRPr/>
                    </a:p>
                  </a:txBody>
                  <a:tcPr marT="91425" marB="91425" marR="91425" marL="91425"/>
                </a:tc>
                <a:tc>
                  <a:txBody>
                    <a:bodyPr/>
                    <a:lstStyle/>
                    <a:p>
                      <a:pPr indent="0" lvl="0" marL="0" rtl="0" algn="ctr">
                        <a:spcBef>
                          <a:spcPts val="0"/>
                        </a:spcBef>
                        <a:spcAft>
                          <a:spcPts val="0"/>
                        </a:spcAft>
                        <a:buNone/>
                      </a:pPr>
                      <a:r>
                        <a:rPr lang="en-US"/>
                        <a:t>3.6</a:t>
                      </a:r>
                      <a:endParaRPr/>
                    </a:p>
                  </a:txBody>
                  <a:tcPr marT="91425" marB="91425" marR="91425" marL="91425"/>
                </a:tc>
                <a:tc>
                  <a:txBody>
                    <a:bodyPr/>
                    <a:lstStyle/>
                    <a:p>
                      <a:pPr indent="0" lvl="0" marL="0" rtl="0" algn="ctr">
                        <a:spcBef>
                          <a:spcPts val="0"/>
                        </a:spcBef>
                        <a:spcAft>
                          <a:spcPts val="0"/>
                        </a:spcAft>
                        <a:buNone/>
                      </a:pPr>
                      <a:r>
                        <a:rPr lang="en-US"/>
                        <a:t>3000</a:t>
                      </a:r>
                      <a:endParaRPr/>
                    </a:p>
                  </a:txBody>
                  <a:tcPr marT="91425" marB="91425" marR="91425" marL="91425"/>
                </a:tc>
                <a:tc>
                  <a:txBody>
                    <a:bodyPr/>
                    <a:lstStyle/>
                    <a:p>
                      <a:pPr indent="0" lvl="0" marL="0" rtl="0" algn="ctr">
                        <a:spcBef>
                          <a:spcPts val="0"/>
                        </a:spcBef>
                        <a:spcAft>
                          <a:spcPts val="0"/>
                        </a:spcAft>
                        <a:buNone/>
                      </a:pPr>
                      <a:r>
                        <a:rPr lang="en-US"/>
                        <a:t>48</a:t>
                      </a:r>
                      <a:endParaRPr/>
                    </a:p>
                  </a:txBody>
                  <a:tcPr marT="91425" marB="91425" marR="91425" marL="91425"/>
                </a:tc>
                <a:tc>
                  <a:txBody>
                    <a:bodyPr/>
                    <a:lstStyle/>
                    <a:p>
                      <a:pPr indent="0" lvl="0" marL="0" rtl="0" algn="ctr">
                        <a:spcBef>
                          <a:spcPts val="0"/>
                        </a:spcBef>
                        <a:spcAft>
                          <a:spcPts val="0"/>
                        </a:spcAft>
                        <a:buNone/>
                      </a:pPr>
                      <a:r>
                        <a:rPr lang="en-US"/>
                        <a:t>30</a:t>
                      </a:r>
                      <a:endParaRPr/>
                    </a:p>
                  </a:txBody>
                  <a:tcPr marT="91425" marB="91425" marR="91425" marL="91425"/>
                </a:tc>
                <a:tc>
                  <a:txBody>
                    <a:bodyPr/>
                    <a:lstStyle/>
                    <a:p>
                      <a:pPr indent="0" lvl="0" marL="0" rtl="0" algn="ctr">
                        <a:spcBef>
                          <a:spcPts val="0"/>
                        </a:spcBef>
                        <a:spcAft>
                          <a:spcPts val="0"/>
                        </a:spcAft>
                        <a:buNone/>
                      </a:pPr>
                      <a:r>
                        <a:rPr lang="en-US"/>
                        <a:t>7.99</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59"/>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1753" name="Google Shape;1753;p59"/>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754" name="Google Shape;1754;p59"/>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 </a:t>
            </a:r>
            <a:r>
              <a:rPr b="1" i="0" lang="en-US" sz="2400" u="none" cap="none" strike="noStrike">
                <a:solidFill>
                  <a:schemeClr val="accent2"/>
                </a:solidFill>
                <a:latin typeface="Arial"/>
                <a:ea typeface="Arial"/>
                <a:cs typeface="Arial"/>
                <a:sym typeface="Arial"/>
              </a:rPr>
              <a:t>Power Budget (1 of 2)</a:t>
            </a:r>
            <a:endParaRPr/>
          </a:p>
        </p:txBody>
      </p:sp>
      <p:sp>
        <p:nvSpPr>
          <p:cNvPr id="1755" name="Google Shape;1755;p59"/>
          <p:cNvSpPr txBox="1"/>
          <p:nvPr/>
        </p:nvSpPr>
        <p:spPr>
          <a:xfrm>
            <a:off x="228600" y="6477000"/>
            <a:ext cx="22860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Juárez Enzo</a:t>
            </a:r>
            <a:endParaRPr b="0" i="0" sz="1400" u="none" cap="none" strike="noStrike">
              <a:solidFill>
                <a:srgbClr val="000000"/>
              </a:solidFill>
              <a:latin typeface="Arial"/>
              <a:ea typeface="Arial"/>
              <a:cs typeface="Arial"/>
              <a:sym typeface="Arial"/>
            </a:endParaRPr>
          </a:p>
        </p:txBody>
      </p:sp>
      <p:sp>
        <p:nvSpPr>
          <p:cNvPr id="1756" name="Google Shape;1756;p5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757" name="Google Shape;1757;p59"/>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1758" name="Google Shape;1758;p59"/>
          <p:cNvGraphicFramePr/>
          <p:nvPr/>
        </p:nvGraphicFramePr>
        <p:xfrm>
          <a:off x="221763" y="1113563"/>
          <a:ext cx="3000000" cy="3000000"/>
        </p:xfrm>
        <a:graphic>
          <a:graphicData uri="http://schemas.openxmlformats.org/drawingml/2006/table">
            <a:tbl>
              <a:tblPr>
                <a:noFill/>
                <a:tableStyleId>{A9ED1627-924B-4930-AA3C-071C1F8F71B4}</a:tableStyleId>
              </a:tblPr>
              <a:tblGrid>
                <a:gridCol w="626850"/>
                <a:gridCol w="1859000"/>
                <a:gridCol w="1242925"/>
                <a:gridCol w="1242925"/>
                <a:gridCol w="1242925"/>
                <a:gridCol w="1242925"/>
                <a:gridCol w="1242925"/>
              </a:tblGrid>
              <a:tr h="758075">
                <a:tc>
                  <a:txBody>
                    <a:bodyPr/>
                    <a:lstStyle/>
                    <a:p>
                      <a:pPr indent="0" lvl="0" marL="0" rtl="0" algn="ctr">
                        <a:spcBef>
                          <a:spcPts val="0"/>
                        </a:spcBef>
                        <a:spcAft>
                          <a:spcPts val="0"/>
                        </a:spcAft>
                        <a:buNone/>
                      </a:pPr>
                      <a:r>
                        <a:rPr lang="en-US"/>
                        <a:t>NO</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COMPONENT</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Voltage (V)</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Current (mA)</a:t>
                      </a:r>
                      <a:endParaRPr/>
                    </a:p>
                    <a:p>
                      <a:pPr indent="0" lvl="0" marL="0" rtl="0" algn="ctr">
                        <a:spcBef>
                          <a:spcPts val="0"/>
                        </a:spcBef>
                        <a:spcAft>
                          <a:spcPts val="0"/>
                        </a:spcAft>
                        <a:buNone/>
                      </a:pPr>
                      <a:r>
                        <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Duty Cycles (Hr)</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sz="1300"/>
                        <a:t>Power Consumption (Wh)</a:t>
                      </a:r>
                      <a:endParaRPr sz="1300"/>
                    </a:p>
                  </a:txBody>
                  <a:tcPr marT="91425" marB="91425" marR="91425" marL="91425">
                    <a:solidFill>
                      <a:srgbClr val="FFFF00"/>
                    </a:solidFill>
                  </a:tcPr>
                </a:tc>
                <a:tc>
                  <a:txBody>
                    <a:bodyPr/>
                    <a:lstStyle/>
                    <a:p>
                      <a:pPr indent="0" lvl="0" marL="0" rtl="0" algn="ctr">
                        <a:spcBef>
                          <a:spcPts val="0"/>
                        </a:spcBef>
                        <a:spcAft>
                          <a:spcPts val="0"/>
                        </a:spcAft>
                        <a:buNone/>
                      </a:pPr>
                      <a:r>
                        <a:rPr lang="en-US"/>
                        <a:t>Source</a:t>
                      </a:r>
                      <a:endParaRPr/>
                    </a:p>
                  </a:txBody>
                  <a:tcPr marT="91425" marB="91425" marR="91425" marL="91425">
                    <a:solidFill>
                      <a:srgbClr val="FFFF00"/>
                    </a:solidFill>
                  </a:tcPr>
                </a:tc>
              </a:tr>
              <a:tr h="472850">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0"/>
                        </a:spcBef>
                        <a:spcAft>
                          <a:spcPts val="0"/>
                        </a:spcAft>
                        <a:buNone/>
                      </a:pPr>
                      <a:r>
                        <a:rPr b="1" lang="en-US" sz="1000"/>
                        <a:t>Servo SG90 N°1</a:t>
                      </a:r>
                      <a:endParaRPr b="1" sz="1000"/>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650</a:t>
                      </a:r>
                      <a:endParaRPr/>
                    </a:p>
                  </a:txBody>
                  <a:tcPr marT="91425" marB="91425" marR="91425" marL="91425"/>
                </a:tc>
                <a:tc>
                  <a:txBody>
                    <a:bodyPr/>
                    <a:lstStyle/>
                    <a:p>
                      <a:pPr indent="0" lvl="0" marL="0" rtl="0" algn="ctr">
                        <a:spcBef>
                          <a:spcPts val="0"/>
                        </a:spcBef>
                        <a:spcAft>
                          <a:spcPts val="0"/>
                        </a:spcAft>
                        <a:buNone/>
                      </a:pPr>
                      <a:r>
                        <a:rPr lang="en-US"/>
                        <a:t>0.016</a:t>
                      </a:r>
                      <a:endParaRPr/>
                    </a:p>
                  </a:txBody>
                  <a:tcPr marT="91425" marB="91425" marR="91425" marL="91425"/>
                </a:tc>
                <a:tc>
                  <a:txBody>
                    <a:bodyPr/>
                    <a:lstStyle/>
                    <a:p>
                      <a:pPr indent="0" lvl="0" marL="0" rtl="0" algn="ctr">
                        <a:spcBef>
                          <a:spcPts val="0"/>
                        </a:spcBef>
                        <a:spcAft>
                          <a:spcPts val="0"/>
                        </a:spcAft>
                        <a:buNone/>
                      </a:pPr>
                      <a:r>
                        <a:rPr lang="en-US"/>
                        <a:t>0.052</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472850">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b="1" lang="en-US" sz="1000"/>
                        <a:t>Servo SG90 N°2</a:t>
                      </a:r>
                      <a:endParaRPr b="1" sz="1000"/>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650</a:t>
                      </a:r>
                      <a:endParaRPr/>
                    </a:p>
                  </a:txBody>
                  <a:tcPr marT="91425" marB="91425" marR="91425" marL="91425"/>
                </a:tc>
                <a:tc>
                  <a:txBody>
                    <a:bodyPr/>
                    <a:lstStyle/>
                    <a:p>
                      <a:pPr indent="0" lvl="0" marL="0" rtl="0" algn="ctr">
                        <a:spcBef>
                          <a:spcPts val="0"/>
                        </a:spcBef>
                        <a:spcAft>
                          <a:spcPts val="0"/>
                        </a:spcAft>
                        <a:buNone/>
                      </a:pPr>
                      <a:r>
                        <a:rPr lang="en-US"/>
                        <a:t>0.016</a:t>
                      </a:r>
                      <a:endParaRPr/>
                    </a:p>
                  </a:txBody>
                  <a:tcPr marT="91425" marB="91425" marR="91425" marL="91425"/>
                </a:tc>
                <a:tc>
                  <a:txBody>
                    <a:bodyPr/>
                    <a:lstStyle/>
                    <a:p>
                      <a:pPr indent="0" lvl="0" marL="0" rtl="0" algn="ctr">
                        <a:spcBef>
                          <a:spcPts val="0"/>
                        </a:spcBef>
                        <a:spcAft>
                          <a:spcPts val="0"/>
                        </a:spcAft>
                        <a:buNone/>
                      </a:pPr>
                      <a:r>
                        <a:rPr lang="en-US"/>
                        <a:t>0.052</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366375">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ctr">
                        <a:spcBef>
                          <a:spcPts val="0"/>
                        </a:spcBef>
                        <a:spcAft>
                          <a:spcPts val="0"/>
                        </a:spcAft>
                        <a:buNone/>
                      </a:pPr>
                      <a:r>
                        <a:rPr b="1" lang="en-US" sz="1000"/>
                        <a:t>Arduino Mega 2560 Mini</a:t>
                      </a:r>
                      <a:endParaRPr b="1" sz="1000"/>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0.51</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0.0051</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472850">
                <a:tc>
                  <a:txBody>
                    <a:bodyPr/>
                    <a:lstStyle/>
                    <a:p>
                      <a:pPr indent="0" lvl="0" marL="0" rtl="0" algn="ctr">
                        <a:spcBef>
                          <a:spcPts val="0"/>
                        </a:spcBef>
                        <a:spcAft>
                          <a:spcPts val="0"/>
                        </a:spcAft>
                        <a:buNone/>
                      </a:pPr>
                      <a:r>
                        <a:rPr lang="en-US"/>
                        <a:t>4</a:t>
                      </a:r>
                      <a:endParaRPr/>
                    </a:p>
                  </a:txBody>
                  <a:tcPr marT="91425" marB="91425" marR="91425" marL="91425"/>
                </a:tc>
                <a:tc>
                  <a:txBody>
                    <a:bodyPr/>
                    <a:lstStyle/>
                    <a:p>
                      <a:pPr indent="0" lvl="0" marL="0" rtl="0" algn="ctr">
                        <a:spcBef>
                          <a:spcPts val="0"/>
                        </a:spcBef>
                        <a:spcAft>
                          <a:spcPts val="0"/>
                        </a:spcAft>
                        <a:buNone/>
                      </a:pPr>
                      <a:r>
                        <a:rPr b="1" lang="en-US" sz="1000"/>
                        <a:t>Xbee Module</a:t>
                      </a:r>
                      <a:endParaRPr b="1" sz="1000"/>
                    </a:p>
                  </a:txBody>
                  <a:tcPr marT="91425" marB="91425" marR="91425" marL="91425"/>
                </a:tc>
                <a:tc>
                  <a:txBody>
                    <a:bodyPr/>
                    <a:lstStyle/>
                    <a:p>
                      <a:pPr indent="0" lvl="0" marL="0" rtl="0" algn="ctr">
                        <a:spcBef>
                          <a:spcPts val="0"/>
                        </a:spcBef>
                        <a:spcAft>
                          <a:spcPts val="0"/>
                        </a:spcAft>
                        <a:buNone/>
                      </a:pPr>
                      <a:r>
                        <a:rPr lang="en-US"/>
                        <a:t>3.3</a:t>
                      </a:r>
                      <a:endParaRPr/>
                    </a:p>
                  </a:txBody>
                  <a:tcPr marT="91425" marB="91425" marR="91425" marL="91425"/>
                </a:tc>
                <a:tc>
                  <a:txBody>
                    <a:bodyPr/>
                    <a:lstStyle/>
                    <a:p>
                      <a:pPr indent="0" lvl="0" marL="0" rtl="0" algn="ctr">
                        <a:spcBef>
                          <a:spcPts val="0"/>
                        </a:spcBef>
                        <a:spcAft>
                          <a:spcPts val="0"/>
                        </a:spcAft>
                        <a:buNone/>
                      </a:pPr>
                      <a:r>
                        <a:rPr lang="en-US"/>
                        <a:t>23</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0.1518</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438425">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b="1" lang="en-US" sz="1000"/>
                        <a:t>Adafruit Ultimate GPS</a:t>
                      </a:r>
                      <a:endParaRPr b="1" sz="1000"/>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20</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0.2</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487050">
                <a:tc>
                  <a:txBody>
                    <a:bodyPr/>
                    <a:lstStyle/>
                    <a:p>
                      <a:pPr indent="0" lvl="0" marL="0" rtl="0" algn="ctr">
                        <a:spcBef>
                          <a:spcPts val="0"/>
                        </a:spcBef>
                        <a:spcAft>
                          <a:spcPts val="0"/>
                        </a:spcAft>
                        <a:buNone/>
                      </a:pPr>
                      <a:r>
                        <a:rPr lang="en-US"/>
                        <a:t>6</a:t>
                      </a:r>
                      <a:endParaRPr/>
                    </a:p>
                  </a:txBody>
                  <a:tcPr marT="91425" marB="91425" marR="91425" marL="91425"/>
                </a:tc>
                <a:tc>
                  <a:txBody>
                    <a:bodyPr/>
                    <a:lstStyle/>
                    <a:p>
                      <a:pPr indent="0" lvl="0" marL="0" rtl="0" algn="ctr">
                        <a:spcBef>
                          <a:spcPts val="0"/>
                        </a:spcBef>
                        <a:spcAft>
                          <a:spcPts val="0"/>
                        </a:spcAft>
                        <a:buNone/>
                      </a:pPr>
                      <a:r>
                        <a:rPr b="1" lang="en-US" sz="1000"/>
                        <a:t>10 DOF IMU Sensor </a:t>
                      </a:r>
                      <a:endParaRPr b="1" sz="1000"/>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42</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0.42</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472850">
                <a:tc>
                  <a:txBody>
                    <a:bodyPr/>
                    <a:lstStyle/>
                    <a:p>
                      <a:pPr indent="0" lvl="0" marL="0" rtl="0" algn="ctr">
                        <a:spcBef>
                          <a:spcPts val="0"/>
                        </a:spcBef>
                        <a:spcAft>
                          <a:spcPts val="0"/>
                        </a:spcAft>
                        <a:buNone/>
                      </a:pPr>
                      <a:r>
                        <a:rPr lang="en-US"/>
                        <a:t>7</a:t>
                      </a:r>
                      <a:endParaRPr/>
                    </a:p>
                  </a:txBody>
                  <a:tcPr marT="91425" marB="91425" marR="91425" marL="91425"/>
                </a:tc>
                <a:tc>
                  <a:txBody>
                    <a:bodyPr/>
                    <a:lstStyle/>
                    <a:p>
                      <a:pPr indent="0" lvl="0" marL="0" rtl="0" algn="ctr">
                        <a:spcBef>
                          <a:spcPts val="0"/>
                        </a:spcBef>
                        <a:spcAft>
                          <a:spcPts val="0"/>
                        </a:spcAft>
                        <a:buNone/>
                      </a:pPr>
                      <a:r>
                        <a:rPr b="1" lang="en-US" sz="1000"/>
                        <a:t>Step Up XY-016</a:t>
                      </a:r>
                      <a:endParaRPr b="1" sz="1000"/>
                    </a:p>
                  </a:txBody>
                  <a:tcPr marT="91425" marB="91425" marR="91425" marL="91425"/>
                </a:tc>
                <a:tc>
                  <a:txBody>
                    <a:bodyPr/>
                    <a:lstStyle/>
                    <a:p>
                      <a:pPr indent="0" lvl="0" marL="0" rtl="0" algn="ctr">
                        <a:spcBef>
                          <a:spcPts val="0"/>
                        </a:spcBef>
                        <a:spcAft>
                          <a:spcPts val="0"/>
                        </a:spcAft>
                        <a:buNone/>
                      </a:pPr>
                      <a:r>
                        <a:rPr lang="en-US"/>
                        <a:t>7.4</a:t>
                      </a:r>
                      <a:endParaRPr/>
                    </a:p>
                  </a:txBody>
                  <a:tcPr marT="91425" marB="91425" marR="91425" marL="91425"/>
                </a:tc>
                <a:tc>
                  <a:txBody>
                    <a:bodyPr/>
                    <a:lstStyle/>
                    <a:p>
                      <a:pPr indent="0" lvl="0" marL="0" rtl="0" algn="ctr">
                        <a:spcBef>
                          <a:spcPts val="0"/>
                        </a:spcBef>
                        <a:spcAft>
                          <a:spcPts val="0"/>
                        </a:spcAft>
                        <a:buNone/>
                      </a:pPr>
                      <a:r>
                        <a:rPr lang="en-US"/>
                        <a:t>26</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0.385</a:t>
                      </a:r>
                      <a:endParaRPr/>
                    </a:p>
                  </a:txBody>
                  <a:tcPr marT="91425" marB="91425" marR="91425" marL="91425"/>
                </a:tc>
                <a:tc>
                  <a:txBody>
                    <a:bodyPr/>
                    <a:lstStyle/>
                    <a:p>
                      <a:pPr indent="0" lvl="0" marL="0" rtl="0" algn="ctr">
                        <a:spcBef>
                          <a:spcPts val="0"/>
                        </a:spcBef>
                        <a:spcAft>
                          <a:spcPts val="0"/>
                        </a:spcAft>
                        <a:buNone/>
                      </a:pPr>
                      <a:r>
                        <a:rPr lang="en-US"/>
                        <a:t>Estimate</a:t>
                      </a:r>
                      <a:endParaRPr/>
                    </a:p>
                  </a:txBody>
                  <a:tcPr marT="91425" marB="91425" marR="91425" marL="91425"/>
                </a:tc>
              </a:tr>
              <a:tr h="369275">
                <a:tc>
                  <a:txBody>
                    <a:bodyPr/>
                    <a:lstStyle/>
                    <a:p>
                      <a:pPr indent="0" lvl="0" marL="0" rtl="0" algn="ctr">
                        <a:spcBef>
                          <a:spcPts val="0"/>
                        </a:spcBef>
                        <a:spcAft>
                          <a:spcPts val="0"/>
                        </a:spcAft>
                        <a:buNone/>
                      </a:pPr>
                      <a:r>
                        <a:rPr lang="en-US"/>
                        <a:t>8</a:t>
                      </a:r>
                      <a:endParaRPr/>
                    </a:p>
                  </a:txBody>
                  <a:tcPr marT="91425" marB="91425" marR="91425" marL="91425"/>
                </a:tc>
                <a:tc>
                  <a:txBody>
                    <a:bodyPr/>
                    <a:lstStyle/>
                    <a:p>
                      <a:pPr indent="0" lvl="0" marL="0" rtl="0" algn="ctr">
                        <a:spcBef>
                          <a:spcPts val="0"/>
                        </a:spcBef>
                        <a:spcAft>
                          <a:spcPts val="0"/>
                        </a:spcAft>
                        <a:buNone/>
                      </a:pPr>
                      <a:r>
                        <a:rPr b="1" lang="en-US" sz="1000"/>
                        <a:t>AMS1117</a:t>
                      </a:r>
                      <a:endParaRPr b="1" sz="1000"/>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0.2</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0.12</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369275">
                <a:tc>
                  <a:txBody>
                    <a:bodyPr/>
                    <a:lstStyle/>
                    <a:p>
                      <a:pPr indent="0" lvl="0" marL="0" rtl="0" algn="ctr">
                        <a:spcBef>
                          <a:spcPts val="0"/>
                        </a:spcBef>
                        <a:spcAft>
                          <a:spcPts val="0"/>
                        </a:spcAft>
                        <a:buNone/>
                      </a:pPr>
                      <a:r>
                        <a:rPr lang="en-US"/>
                        <a:t>9</a:t>
                      </a:r>
                      <a:endParaRPr/>
                    </a:p>
                  </a:txBody>
                  <a:tcPr marT="91425" marB="91425" marR="91425" marL="91425"/>
                </a:tc>
                <a:tc>
                  <a:txBody>
                    <a:bodyPr/>
                    <a:lstStyle/>
                    <a:p>
                      <a:pPr indent="0" lvl="0" marL="0" rtl="0" algn="ctr">
                        <a:spcBef>
                          <a:spcPts val="0"/>
                        </a:spcBef>
                        <a:spcAft>
                          <a:spcPts val="0"/>
                        </a:spcAft>
                        <a:buNone/>
                      </a:pPr>
                      <a:r>
                        <a:rPr b="1" lang="en-US" sz="1000"/>
                        <a:t>Buzzer</a:t>
                      </a:r>
                      <a:endParaRPr b="1" sz="1000"/>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500</a:t>
                      </a:r>
                      <a:endParaRPr/>
                    </a:p>
                  </a:txBody>
                  <a:tcPr marT="91425" marB="91425" marR="91425" marL="91425"/>
                </a:tc>
                <a:tc>
                  <a:txBody>
                    <a:bodyPr/>
                    <a:lstStyle/>
                    <a:p>
                      <a:pPr indent="0" lvl="0" marL="0" rtl="0" algn="ctr">
                        <a:spcBef>
                          <a:spcPts val="0"/>
                        </a:spcBef>
                        <a:spcAft>
                          <a:spcPts val="0"/>
                        </a:spcAft>
                        <a:buNone/>
                      </a:pPr>
                      <a:r>
                        <a:rPr lang="en-US"/>
                        <a:t>0.016</a:t>
                      </a:r>
                      <a:endParaRPr/>
                    </a:p>
                  </a:txBody>
                  <a:tcPr marT="91425" marB="91425" marR="91425" marL="91425"/>
                </a:tc>
                <a:tc>
                  <a:txBody>
                    <a:bodyPr/>
                    <a:lstStyle/>
                    <a:p>
                      <a:pPr indent="0" lvl="0" marL="0" rtl="0" algn="ctr">
                        <a:spcBef>
                          <a:spcPts val="0"/>
                        </a:spcBef>
                        <a:spcAft>
                          <a:spcPts val="0"/>
                        </a:spcAft>
                        <a:buNone/>
                      </a:pPr>
                      <a:r>
                        <a:rPr lang="en-US"/>
                        <a:t>0.04</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369275">
                <a:tc>
                  <a:txBody>
                    <a:bodyPr/>
                    <a:lstStyle/>
                    <a:p>
                      <a:pPr indent="0" lvl="0" marL="0" rtl="0" algn="ctr">
                        <a:spcBef>
                          <a:spcPts val="0"/>
                        </a:spcBef>
                        <a:spcAft>
                          <a:spcPts val="0"/>
                        </a:spcAft>
                        <a:buNone/>
                      </a:pPr>
                      <a:r>
                        <a:rPr lang="en-US"/>
                        <a:t>10</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b="1" lang="en-US" sz="1000">
                          <a:solidFill>
                            <a:srgbClr val="000000"/>
                          </a:solidFill>
                        </a:rPr>
                        <a:t>Adafruit Mini Spy Camera</a:t>
                      </a:r>
                      <a:endParaRPr b="1" sz="1000"/>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110</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1.1</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g120f6bd1166_1_41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1764" name="Google Shape;1764;g120f6bd1166_1_41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765" name="Google Shape;1765;g120f6bd1166_1_416"/>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 </a:t>
            </a:r>
            <a:r>
              <a:rPr b="1" i="0" lang="en-US" sz="2400" u="none" cap="none" strike="noStrike">
                <a:solidFill>
                  <a:schemeClr val="accent2"/>
                </a:solidFill>
                <a:latin typeface="Arial"/>
                <a:ea typeface="Arial"/>
                <a:cs typeface="Arial"/>
                <a:sym typeface="Arial"/>
              </a:rPr>
              <a:t>Power Budget (2 of 2)</a:t>
            </a:r>
            <a:endParaRPr/>
          </a:p>
        </p:txBody>
      </p:sp>
      <p:sp>
        <p:nvSpPr>
          <p:cNvPr id="1766" name="Google Shape;1766;g120f6bd1166_1_41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Juárez Enzo</a:t>
            </a:r>
            <a:endParaRPr b="0" i="0" sz="1400" u="none" cap="none" strike="noStrike">
              <a:solidFill>
                <a:srgbClr val="000000"/>
              </a:solidFill>
              <a:latin typeface="Arial"/>
              <a:ea typeface="Arial"/>
              <a:cs typeface="Arial"/>
              <a:sym typeface="Arial"/>
            </a:endParaRPr>
          </a:p>
        </p:txBody>
      </p:sp>
      <p:sp>
        <p:nvSpPr>
          <p:cNvPr id="1767" name="Google Shape;1767;g120f6bd1166_1_41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768" name="Google Shape;1768;g120f6bd1166_1_416"/>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1769" name="Google Shape;1769;g120f6bd1166_1_416"/>
          <p:cNvGraphicFramePr/>
          <p:nvPr/>
        </p:nvGraphicFramePr>
        <p:xfrm>
          <a:off x="2877763" y="1280825"/>
          <a:ext cx="3000000" cy="3000000"/>
        </p:xfrm>
        <a:graphic>
          <a:graphicData uri="http://schemas.openxmlformats.org/drawingml/2006/table">
            <a:tbl>
              <a:tblPr>
                <a:noFill/>
                <a:tableStyleId>{A9ED1627-924B-4930-AA3C-071C1F8F71B4}</a:tableStyleId>
              </a:tblPr>
              <a:tblGrid>
                <a:gridCol w="3388475"/>
              </a:tblGrid>
              <a:tr h="396200">
                <a:tc>
                  <a:txBody>
                    <a:bodyPr/>
                    <a:lstStyle/>
                    <a:p>
                      <a:pPr indent="0" lvl="0" marL="0" rtl="0" algn="ctr">
                        <a:spcBef>
                          <a:spcPts val="0"/>
                        </a:spcBef>
                        <a:spcAft>
                          <a:spcPts val="0"/>
                        </a:spcAft>
                        <a:buClr>
                          <a:srgbClr val="000000"/>
                        </a:buClr>
                        <a:buSzPts val="1100"/>
                        <a:buFont typeface="Arial"/>
                        <a:buNone/>
                      </a:pPr>
                      <a:r>
                        <a:rPr b="1" lang="en-US">
                          <a:solidFill>
                            <a:srgbClr val="000000"/>
                          </a:solidFill>
                        </a:rPr>
                        <a:t>Total Power Consumed in Container (for Two Hours)</a:t>
                      </a:r>
                      <a:endParaRPr b="1"/>
                    </a:p>
                  </a:txBody>
                  <a:tcPr marT="91425" marB="91425" marR="91425" marL="91425">
                    <a:solidFill>
                      <a:srgbClr val="FFFF00"/>
                    </a:solidFill>
                  </a:tcPr>
                </a:tc>
              </a:tr>
              <a:tr h="396200">
                <a:tc>
                  <a:txBody>
                    <a:bodyPr/>
                    <a:lstStyle/>
                    <a:p>
                      <a:pPr indent="0" lvl="0" marL="0" rtl="0" algn="ctr">
                        <a:spcBef>
                          <a:spcPts val="0"/>
                        </a:spcBef>
                        <a:spcAft>
                          <a:spcPts val="0"/>
                        </a:spcAft>
                        <a:buClr>
                          <a:srgbClr val="000000"/>
                        </a:buClr>
                        <a:buSzPts val="1100"/>
                        <a:buFont typeface="Arial"/>
                        <a:buNone/>
                      </a:pPr>
                      <a:r>
                        <a:rPr b="1" lang="en-US">
                          <a:solidFill>
                            <a:srgbClr val="000000"/>
                          </a:solidFill>
                        </a:rPr>
                        <a:t>2.5259 Wh</a:t>
                      </a:r>
                      <a:endParaRPr b="1"/>
                    </a:p>
                  </a:txBody>
                  <a:tcPr marT="91425" marB="91425" marR="91425" marL="91425"/>
                </a:tc>
              </a:tr>
            </a:tbl>
          </a:graphicData>
        </a:graphic>
      </p:graphicFrame>
      <p:graphicFrame>
        <p:nvGraphicFramePr>
          <p:cNvPr id="1770" name="Google Shape;1770;g120f6bd1166_1_416"/>
          <p:cNvGraphicFramePr/>
          <p:nvPr/>
        </p:nvGraphicFramePr>
        <p:xfrm>
          <a:off x="952500" y="2529200"/>
          <a:ext cx="3000000" cy="3000000"/>
        </p:xfrm>
        <a:graphic>
          <a:graphicData uri="http://schemas.openxmlformats.org/drawingml/2006/table">
            <a:tbl>
              <a:tblPr>
                <a:noFill/>
                <a:tableStyleId>{A9ED1627-924B-4930-AA3C-071C1F8F71B4}</a:tableStyleId>
              </a:tblPr>
              <a:tblGrid>
                <a:gridCol w="3619500"/>
                <a:gridCol w="3619500"/>
              </a:tblGrid>
              <a:tr h="381000">
                <a:tc>
                  <a:txBody>
                    <a:bodyPr/>
                    <a:lstStyle/>
                    <a:p>
                      <a:pPr indent="0" lvl="0" marL="0" rtl="0" algn="ctr">
                        <a:spcBef>
                          <a:spcPts val="0"/>
                        </a:spcBef>
                        <a:spcAft>
                          <a:spcPts val="0"/>
                        </a:spcAft>
                        <a:buNone/>
                      </a:pPr>
                      <a:r>
                        <a:rPr b="1" lang="en-US"/>
                        <a:t>Available Total Current Capacity</a:t>
                      </a:r>
                      <a:endParaRPr b="1"/>
                    </a:p>
                    <a:p>
                      <a:pPr indent="0" lvl="0" marL="0" rtl="0" algn="ctr">
                        <a:spcBef>
                          <a:spcPts val="0"/>
                        </a:spcBef>
                        <a:spcAft>
                          <a:spcPts val="0"/>
                        </a:spcAft>
                        <a:buNone/>
                      </a:pPr>
                      <a:r>
                        <a:rPr b="1" lang="en-US"/>
                        <a:t>(for Two Hours)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Available Total Power Capacity</a:t>
                      </a:r>
                      <a:endParaRPr b="1"/>
                    </a:p>
                    <a:p>
                      <a:pPr indent="0" lvl="0" marL="0" rtl="0" algn="ctr">
                        <a:spcBef>
                          <a:spcPts val="0"/>
                        </a:spcBef>
                        <a:spcAft>
                          <a:spcPts val="0"/>
                        </a:spcAft>
                        <a:buNone/>
                      </a:pPr>
                      <a:r>
                        <a:rPr b="1" lang="en-US"/>
                        <a:t>(for Two Hours)</a:t>
                      </a:r>
                      <a:endParaRPr b="1"/>
                    </a:p>
                  </a:txBody>
                  <a:tcPr marT="91425" marB="91425" marR="91425" marL="91425">
                    <a:solidFill>
                      <a:srgbClr val="FFFF00"/>
                    </a:solidFill>
                  </a:tcPr>
                </a:tc>
              </a:tr>
              <a:tr h="381000">
                <a:tc>
                  <a:txBody>
                    <a:bodyPr/>
                    <a:lstStyle/>
                    <a:p>
                      <a:pPr indent="0" lvl="0" marL="0" rtl="0" algn="ctr">
                        <a:spcBef>
                          <a:spcPts val="0"/>
                        </a:spcBef>
                        <a:spcAft>
                          <a:spcPts val="0"/>
                        </a:spcAft>
                        <a:buNone/>
                      </a:pPr>
                      <a:r>
                        <a:rPr b="1" lang="en-US"/>
                        <a:t>3000mAh</a:t>
                      </a:r>
                      <a:endParaRPr b="1"/>
                    </a:p>
                  </a:txBody>
                  <a:tcPr marT="91425" marB="91425" marR="91425" marL="91425"/>
                </a:tc>
                <a:tc>
                  <a:txBody>
                    <a:bodyPr/>
                    <a:lstStyle/>
                    <a:p>
                      <a:pPr indent="0" lvl="0" marL="0" rtl="0" algn="ctr">
                        <a:spcBef>
                          <a:spcPts val="0"/>
                        </a:spcBef>
                        <a:spcAft>
                          <a:spcPts val="0"/>
                        </a:spcAft>
                        <a:buNone/>
                      </a:pPr>
                      <a:r>
                        <a:rPr b="1" lang="en-US"/>
                        <a:t>21.6Wh</a:t>
                      </a:r>
                      <a:endParaRPr b="1"/>
                    </a:p>
                  </a:txBody>
                  <a:tcPr marT="91425" marB="91425" marR="91425" marL="91425"/>
                </a:tc>
              </a:tr>
            </a:tbl>
          </a:graphicData>
        </a:graphic>
      </p:graphicFrame>
      <p:graphicFrame>
        <p:nvGraphicFramePr>
          <p:cNvPr id="1771" name="Google Shape;1771;g120f6bd1166_1_416"/>
          <p:cNvGraphicFramePr/>
          <p:nvPr/>
        </p:nvGraphicFramePr>
        <p:xfrm>
          <a:off x="2131988" y="3891075"/>
          <a:ext cx="3000000" cy="3000000"/>
        </p:xfrm>
        <a:graphic>
          <a:graphicData uri="http://schemas.openxmlformats.org/drawingml/2006/table">
            <a:tbl>
              <a:tblPr>
                <a:noFill/>
                <a:tableStyleId>{A9ED1627-924B-4930-AA3C-071C1F8F71B4}</a:tableStyleId>
              </a:tblPr>
              <a:tblGrid>
                <a:gridCol w="4880025"/>
              </a:tblGrid>
              <a:tr h="609575">
                <a:tc>
                  <a:txBody>
                    <a:bodyPr/>
                    <a:lstStyle/>
                    <a:p>
                      <a:pPr indent="0" lvl="0" marL="0" rtl="0" algn="ctr">
                        <a:spcBef>
                          <a:spcPts val="0"/>
                        </a:spcBef>
                        <a:spcAft>
                          <a:spcPts val="0"/>
                        </a:spcAft>
                        <a:buNone/>
                      </a:pPr>
                      <a:r>
                        <a:rPr b="1" lang="en-US"/>
                        <a:t>Margin of Power Consumption (for Two Hours)</a:t>
                      </a:r>
                      <a:endParaRPr b="1"/>
                    </a:p>
                  </a:txBody>
                  <a:tcPr marT="91425" marB="91425" marR="91425" marL="91425">
                    <a:solidFill>
                      <a:srgbClr val="FFFF00"/>
                    </a:solidFill>
                  </a:tcPr>
                </a:tc>
              </a:tr>
              <a:tr h="609575">
                <a:tc>
                  <a:txBody>
                    <a:bodyPr/>
                    <a:lstStyle/>
                    <a:p>
                      <a:pPr indent="0" lvl="0" marL="0" rtl="0" algn="ctr">
                        <a:spcBef>
                          <a:spcPts val="0"/>
                        </a:spcBef>
                        <a:spcAft>
                          <a:spcPts val="0"/>
                        </a:spcAft>
                        <a:buNone/>
                      </a:pPr>
                      <a:r>
                        <a:rPr b="1" lang="en-US"/>
                        <a:t>21.6 Wh - 2.5259 Wh = 19.0741 Wh (Margin 88.3%)</a:t>
                      </a:r>
                      <a:endParaRPr b="1"/>
                    </a:p>
                  </a:txBody>
                  <a:tcPr marT="91425" marB="91425" marR="91425" marL="91425"/>
                </a:tc>
              </a:tr>
            </a:tbl>
          </a:graphicData>
        </a:graphic>
      </p:graphicFrame>
      <p:sp>
        <p:nvSpPr>
          <p:cNvPr id="1772" name="Google Shape;1772;g120f6bd1166_1_416"/>
          <p:cNvSpPr txBox="1"/>
          <p:nvPr/>
        </p:nvSpPr>
        <p:spPr>
          <a:xfrm>
            <a:off x="352575" y="5029988"/>
            <a:ext cx="862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Conclusion:</a:t>
            </a:r>
            <a:r>
              <a:rPr b="1" lang="en-US" sz="1600"/>
              <a:t> Our Battery is sufficient to power all component through the flight</a:t>
            </a:r>
            <a:endParaRPr b="1" sz="1600"/>
          </a:p>
        </p:txBody>
      </p:sp>
      <p:graphicFrame>
        <p:nvGraphicFramePr>
          <p:cNvPr id="1773" name="Google Shape;1773;g120f6bd1166_1_416"/>
          <p:cNvGraphicFramePr/>
          <p:nvPr/>
        </p:nvGraphicFramePr>
        <p:xfrm>
          <a:off x="166125" y="5641050"/>
          <a:ext cx="3000000" cy="3000000"/>
        </p:xfrm>
        <a:graphic>
          <a:graphicData uri="http://schemas.openxmlformats.org/drawingml/2006/table">
            <a:tbl>
              <a:tblPr>
                <a:noFill/>
                <a:tableStyleId>{A9ED1627-924B-4930-AA3C-071C1F8F71B4}</a:tableStyleId>
              </a:tblPr>
              <a:tblGrid>
                <a:gridCol w="8811750"/>
              </a:tblGrid>
              <a:tr h="612175">
                <a:tc>
                  <a:txBody>
                    <a:bodyPr/>
                    <a:lstStyle/>
                    <a:p>
                      <a:pPr indent="0" lvl="0" marL="0" rtl="0" algn="l">
                        <a:spcBef>
                          <a:spcPts val="0"/>
                        </a:spcBef>
                        <a:spcAft>
                          <a:spcPts val="0"/>
                        </a:spcAft>
                        <a:buNone/>
                      </a:pPr>
                      <a:r>
                        <a:rPr b="1" lang="en-US"/>
                        <a:t>We will add a final slide adding the consumption calculations of the container and the Payload, since they use the same battery as a source and the final calculation will be better represented there.</a:t>
                      </a:r>
                      <a:endParaRPr b="1"/>
                    </a:p>
                  </a:txBody>
                  <a:tcPr marT="91425" marB="91425" marR="91425" marL="91425">
                    <a:solidFill>
                      <a:srgbClr val="FFE599"/>
                    </a:solidFill>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pic>
        <p:nvPicPr>
          <p:cNvPr id="1778" name="Google Shape;1778;g120f6bd1166_1_445"/>
          <p:cNvPicPr preferRelativeResize="0"/>
          <p:nvPr/>
        </p:nvPicPr>
        <p:blipFill>
          <a:blip r:embed="rId3">
            <a:alphaModFix/>
          </a:blip>
          <a:stretch>
            <a:fillRect/>
          </a:stretch>
        </p:blipFill>
        <p:spPr>
          <a:xfrm>
            <a:off x="7163675" y="5844804"/>
            <a:ext cx="419100" cy="300175"/>
          </a:xfrm>
          <a:prstGeom prst="rect">
            <a:avLst/>
          </a:prstGeom>
          <a:noFill/>
          <a:ln>
            <a:noFill/>
          </a:ln>
        </p:spPr>
      </p:pic>
      <p:pic>
        <p:nvPicPr>
          <p:cNvPr id="1779" name="Google Shape;1779;g120f6bd1166_1_445"/>
          <p:cNvPicPr preferRelativeResize="0"/>
          <p:nvPr/>
        </p:nvPicPr>
        <p:blipFill>
          <a:blip r:embed="rId4">
            <a:alphaModFix/>
          </a:blip>
          <a:stretch>
            <a:fillRect/>
          </a:stretch>
        </p:blipFill>
        <p:spPr>
          <a:xfrm>
            <a:off x="1998671" y="5508146"/>
            <a:ext cx="1099200" cy="839762"/>
          </a:xfrm>
          <a:prstGeom prst="rect">
            <a:avLst/>
          </a:prstGeom>
          <a:noFill/>
          <a:ln>
            <a:noFill/>
          </a:ln>
        </p:spPr>
      </p:pic>
      <p:pic>
        <p:nvPicPr>
          <p:cNvPr id="1780" name="Google Shape;1780;g120f6bd1166_1_445"/>
          <p:cNvPicPr preferRelativeResize="0"/>
          <p:nvPr/>
        </p:nvPicPr>
        <p:blipFill>
          <a:blip r:embed="rId5">
            <a:alphaModFix/>
          </a:blip>
          <a:stretch>
            <a:fillRect/>
          </a:stretch>
        </p:blipFill>
        <p:spPr>
          <a:xfrm>
            <a:off x="7860200" y="5494964"/>
            <a:ext cx="967400" cy="646800"/>
          </a:xfrm>
          <a:prstGeom prst="rect">
            <a:avLst/>
          </a:prstGeom>
          <a:noFill/>
          <a:ln>
            <a:noFill/>
          </a:ln>
        </p:spPr>
      </p:pic>
      <p:pic>
        <p:nvPicPr>
          <p:cNvPr id="1781" name="Google Shape;1781;g120f6bd1166_1_445"/>
          <p:cNvPicPr preferRelativeResize="0"/>
          <p:nvPr/>
        </p:nvPicPr>
        <p:blipFill>
          <a:blip r:embed="rId3">
            <a:alphaModFix/>
          </a:blip>
          <a:stretch>
            <a:fillRect/>
          </a:stretch>
        </p:blipFill>
        <p:spPr>
          <a:xfrm>
            <a:off x="4412975" y="5844804"/>
            <a:ext cx="419100" cy="300175"/>
          </a:xfrm>
          <a:prstGeom prst="rect">
            <a:avLst/>
          </a:prstGeom>
          <a:noFill/>
          <a:ln>
            <a:noFill/>
          </a:ln>
        </p:spPr>
      </p:pic>
      <p:pic>
        <p:nvPicPr>
          <p:cNvPr id="1782" name="Google Shape;1782;g120f6bd1166_1_445"/>
          <p:cNvPicPr preferRelativeResize="0"/>
          <p:nvPr/>
        </p:nvPicPr>
        <p:blipFill>
          <a:blip r:embed="rId3">
            <a:alphaModFix/>
          </a:blip>
          <a:stretch>
            <a:fillRect/>
          </a:stretch>
        </p:blipFill>
        <p:spPr>
          <a:xfrm>
            <a:off x="7385525" y="4846641"/>
            <a:ext cx="419100" cy="300175"/>
          </a:xfrm>
          <a:prstGeom prst="rect">
            <a:avLst/>
          </a:prstGeom>
          <a:noFill/>
          <a:ln>
            <a:noFill/>
          </a:ln>
        </p:spPr>
      </p:pic>
      <p:pic>
        <p:nvPicPr>
          <p:cNvPr id="1783" name="Google Shape;1783;g120f6bd1166_1_445"/>
          <p:cNvPicPr preferRelativeResize="0"/>
          <p:nvPr/>
        </p:nvPicPr>
        <p:blipFill>
          <a:blip r:embed="rId3">
            <a:alphaModFix/>
          </a:blip>
          <a:stretch>
            <a:fillRect/>
          </a:stretch>
        </p:blipFill>
        <p:spPr>
          <a:xfrm>
            <a:off x="7385525" y="3978379"/>
            <a:ext cx="419100" cy="300175"/>
          </a:xfrm>
          <a:prstGeom prst="rect">
            <a:avLst/>
          </a:prstGeom>
          <a:noFill/>
          <a:ln>
            <a:noFill/>
          </a:ln>
        </p:spPr>
      </p:pic>
      <p:pic>
        <p:nvPicPr>
          <p:cNvPr id="1784" name="Google Shape;1784;g120f6bd1166_1_445"/>
          <p:cNvPicPr preferRelativeResize="0"/>
          <p:nvPr/>
        </p:nvPicPr>
        <p:blipFill>
          <a:blip r:embed="rId3">
            <a:alphaModFix/>
          </a:blip>
          <a:stretch>
            <a:fillRect/>
          </a:stretch>
        </p:blipFill>
        <p:spPr>
          <a:xfrm>
            <a:off x="7385525" y="3110104"/>
            <a:ext cx="419100" cy="300175"/>
          </a:xfrm>
          <a:prstGeom prst="rect">
            <a:avLst/>
          </a:prstGeom>
          <a:noFill/>
          <a:ln>
            <a:noFill/>
          </a:ln>
        </p:spPr>
      </p:pic>
      <p:sp>
        <p:nvSpPr>
          <p:cNvPr id="1785" name="Google Shape;1785;g120f6bd1166_1_44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786" name="Google Shape;1786;g120f6bd1166_1_44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1787" name="Google Shape;1787;g120f6bd1166_1_445"/>
          <p:cNvSpPr txBox="1"/>
          <p:nvPr>
            <p:ph type="title"/>
          </p:nvPr>
        </p:nvSpPr>
        <p:spPr>
          <a:xfrm>
            <a:off x="1600200" y="76200"/>
            <a:ext cx="61170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Electrical Block Diagram (1 of 2)</a:t>
            </a:r>
            <a:endParaRPr/>
          </a:p>
        </p:txBody>
      </p:sp>
      <p:sp>
        <p:nvSpPr>
          <p:cNvPr id="1788" name="Google Shape;1788;g120f6bd1166_1_44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Juárez Enzo</a:t>
            </a:r>
            <a:endParaRPr b="0" i="0" sz="1400" u="none" cap="none" strike="noStrike">
              <a:solidFill>
                <a:srgbClr val="000000"/>
              </a:solidFill>
              <a:latin typeface="Arial"/>
              <a:ea typeface="Arial"/>
              <a:cs typeface="Arial"/>
              <a:sym typeface="Arial"/>
            </a:endParaRPr>
          </a:p>
        </p:txBody>
      </p:sp>
      <p:sp>
        <p:nvSpPr>
          <p:cNvPr id="1789" name="Google Shape;1789;g120f6bd1166_1_44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90" name="Google Shape;1790;g120f6bd1166_1_445"/>
          <p:cNvSpPr/>
          <p:nvPr/>
        </p:nvSpPr>
        <p:spPr>
          <a:xfrm>
            <a:off x="228600" y="1605075"/>
            <a:ext cx="2516100" cy="3981325"/>
          </a:xfrm>
          <a:prstGeom prst="flowChartMagneticDisk">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Both component are in the container</a:t>
            </a:r>
            <a:endParaRPr b="1"/>
          </a:p>
        </p:txBody>
      </p:sp>
      <p:sp>
        <p:nvSpPr>
          <p:cNvPr id="1791" name="Google Shape;1791;g120f6bd1166_1_445"/>
          <p:cNvSpPr/>
          <p:nvPr/>
        </p:nvSpPr>
        <p:spPr>
          <a:xfrm>
            <a:off x="688950" y="2767350"/>
            <a:ext cx="15825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Step UP XY-016</a:t>
            </a:r>
            <a:endParaRPr b="1"/>
          </a:p>
        </p:txBody>
      </p:sp>
      <p:sp>
        <p:nvSpPr>
          <p:cNvPr id="1792" name="Google Shape;1792;g120f6bd1166_1_445"/>
          <p:cNvSpPr/>
          <p:nvPr/>
        </p:nvSpPr>
        <p:spPr>
          <a:xfrm>
            <a:off x="6134825" y="2648400"/>
            <a:ext cx="15825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Motor 2208 80T</a:t>
            </a:r>
            <a:endParaRPr b="1"/>
          </a:p>
        </p:txBody>
      </p:sp>
      <p:sp>
        <p:nvSpPr>
          <p:cNvPr id="1793" name="Google Shape;1793;g120f6bd1166_1_445"/>
          <p:cNvSpPr/>
          <p:nvPr/>
        </p:nvSpPr>
        <p:spPr>
          <a:xfrm>
            <a:off x="6134825" y="3516675"/>
            <a:ext cx="15825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Motor 2208 80T</a:t>
            </a:r>
            <a:endParaRPr b="1"/>
          </a:p>
        </p:txBody>
      </p:sp>
      <p:sp>
        <p:nvSpPr>
          <p:cNvPr id="1794" name="Google Shape;1794;g120f6bd1166_1_445"/>
          <p:cNvSpPr/>
          <p:nvPr/>
        </p:nvSpPr>
        <p:spPr>
          <a:xfrm>
            <a:off x="6134825" y="4384963"/>
            <a:ext cx="1669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Motor 2804 100T</a:t>
            </a:r>
            <a:endParaRPr b="1"/>
          </a:p>
        </p:txBody>
      </p:sp>
      <p:sp>
        <p:nvSpPr>
          <p:cNvPr id="1795" name="Google Shape;1795;g120f6bd1166_1_445"/>
          <p:cNvSpPr/>
          <p:nvPr/>
        </p:nvSpPr>
        <p:spPr>
          <a:xfrm>
            <a:off x="3162275" y="5379050"/>
            <a:ext cx="1669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Mini Spy Camera</a:t>
            </a:r>
            <a:endParaRPr b="1"/>
          </a:p>
        </p:txBody>
      </p:sp>
      <p:cxnSp>
        <p:nvCxnSpPr>
          <p:cNvPr id="1796" name="Google Shape;1796;g120f6bd1166_1_445"/>
          <p:cNvCxnSpPr>
            <a:stCxn id="1797" idx="2"/>
            <a:endCxn id="1792" idx="1"/>
          </p:cNvCxnSpPr>
          <p:nvPr/>
        </p:nvCxnSpPr>
        <p:spPr>
          <a:xfrm flipH="1" rot="-5400000">
            <a:off x="5258700" y="2003400"/>
            <a:ext cx="528000" cy="1224000"/>
          </a:xfrm>
          <a:prstGeom prst="bentConnector2">
            <a:avLst/>
          </a:prstGeom>
          <a:noFill/>
          <a:ln cap="flat" cmpd="sng" w="38100">
            <a:solidFill>
              <a:srgbClr val="FF0000"/>
            </a:solidFill>
            <a:prstDash val="solid"/>
            <a:round/>
            <a:headEnd len="med" w="med" type="none"/>
            <a:tailEnd len="med" w="med" type="none"/>
          </a:ln>
        </p:spPr>
      </p:cxnSp>
      <p:cxnSp>
        <p:nvCxnSpPr>
          <p:cNvPr id="1798" name="Google Shape;1798;g120f6bd1166_1_445"/>
          <p:cNvCxnSpPr>
            <a:stCxn id="1797" idx="2"/>
            <a:endCxn id="1793" idx="1"/>
          </p:cNvCxnSpPr>
          <p:nvPr/>
        </p:nvCxnSpPr>
        <p:spPr>
          <a:xfrm flipH="1" rot="-5400000">
            <a:off x="4824600" y="2437500"/>
            <a:ext cx="1396200" cy="1224000"/>
          </a:xfrm>
          <a:prstGeom prst="bentConnector2">
            <a:avLst/>
          </a:prstGeom>
          <a:noFill/>
          <a:ln cap="flat" cmpd="sng" w="38100">
            <a:solidFill>
              <a:srgbClr val="FF0000"/>
            </a:solidFill>
            <a:prstDash val="solid"/>
            <a:round/>
            <a:headEnd len="med" w="med" type="none"/>
            <a:tailEnd len="med" w="med" type="none"/>
          </a:ln>
        </p:spPr>
      </p:cxnSp>
      <p:cxnSp>
        <p:nvCxnSpPr>
          <p:cNvPr id="1799" name="Google Shape;1799;g120f6bd1166_1_445"/>
          <p:cNvCxnSpPr>
            <a:stCxn id="1797" idx="2"/>
            <a:endCxn id="1794" idx="1"/>
          </p:cNvCxnSpPr>
          <p:nvPr/>
        </p:nvCxnSpPr>
        <p:spPr>
          <a:xfrm flipH="1" rot="-5400000">
            <a:off x="4390500" y="2871600"/>
            <a:ext cx="2264400" cy="1224000"/>
          </a:xfrm>
          <a:prstGeom prst="bentConnector2">
            <a:avLst/>
          </a:prstGeom>
          <a:noFill/>
          <a:ln cap="flat" cmpd="sng" w="38100">
            <a:solidFill>
              <a:srgbClr val="FF0000"/>
            </a:solidFill>
            <a:prstDash val="solid"/>
            <a:round/>
            <a:headEnd len="med" w="med" type="none"/>
            <a:tailEnd len="med" w="med" type="none"/>
          </a:ln>
        </p:spPr>
      </p:cxnSp>
      <p:cxnSp>
        <p:nvCxnSpPr>
          <p:cNvPr id="1800" name="Google Shape;1800;g120f6bd1166_1_445"/>
          <p:cNvCxnSpPr>
            <a:stCxn id="1791" idx="0"/>
            <a:endCxn id="1797" idx="1"/>
          </p:cNvCxnSpPr>
          <p:nvPr/>
        </p:nvCxnSpPr>
        <p:spPr>
          <a:xfrm rot="-5400000">
            <a:off x="2543700" y="1057050"/>
            <a:ext cx="646800" cy="2773800"/>
          </a:xfrm>
          <a:prstGeom prst="bentConnector2">
            <a:avLst/>
          </a:prstGeom>
          <a:noFill/>
          <a:ln cap="flat" cmpd="sng" w="38100">
            <a:solidFill>
              <a:srgbClr val="FF0000"/>
            </a:solidFill>
            <a:prstDash val="solid"/>
            <a:round/>
            <a:headEnd len="med" w="med" type="none"/>
            <a:tailEnd len="med" w="med" type="none"/>
          </a:ln>
        </p:spPr>
      </p:cxnSp>
      <p:sp>
        <p:nvSpPr>
          <p:cNvPr id="1801" name="Google Shape;1801;g120f6bd1166_1_445"/>
          <p:cNvSpPr/>
          <p:nvPr/>
        </p:nvSpPr>
        <p:spPr>
          <a:xfrm>
            <a:off x="3363675" y="3645000"/>
            <a:ext cx="1099200" cy="765300"/>
          </a:xfrm>
          <a:prstGeom prst="wedgeRoundRectCallout">
            <a:avLst>
              <a:gd fmla="val -20833" name="adj1"/>
              <a:gd fmla="val 62500"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10 meter cable</a:t>
            </a:r>
            <a:endParaRPr b="1"/>
          </a:p>
        </p:txBody>
      </p:sp>
      <p:sp>
        <p:nvSpPr>
          <p:cNvPr id="1802" name="Google Shape;1802;g120f6bd1166_1_445"/>
          <p:cNvSpPr/>
          <p:nvPr/>
        </p:nvSpPr>
        <p:spPr>
          <a:xfrm>
            <a:off x="2915850" y="1203350"/>
            <a:ext cx="1099200" cy="765300"/>
          </a:xfrm>
          <a:prstGeom prst="wedgeRoundRectCallout">
            <a:avLst>
              <a:gd fmla="val -20833" name="adj1"/>
              <a:gd fmla="val 62500"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10 meter cable</a:t>
            </a:r>
            <a:endParaRPr b="1"/>
          </a:p>
        </p:txBody>
      </p:sp>
      <p:pic>
        <p:nvPicPr>
          <p:cNvPr id="1803" name="Google Shape;1803;g120f6bd1166_1_445"/>
          <p:cNvPicPr preferRelativeResize="0"/>
          <p:nvPr/>
        </p:nvPicPr>
        <p:blipFill>
          <a:blip r:embed="rId6">
            <a:alphaModFix/>
          </a:blip>
          <a:stretch>
            <a:fillRect/>
          </a:stretch>
        </p:blipFill>
        <p:spPr>
          <a:xfrm>
            <a:off x="119800" y="1889699"/>
            <a:ext cx="1002459" cy="758700"/>
          </a:xfrm>
          <a:prstGeom prst="rect">
            <a:avLst/>
          </a:prstGeom>
          <a:noFill/>
          <a:ln>
            <a:noFill/>
          </a:ln>
        </p:spPr>
      </p:pic>
      <p:pic>
        <p:nvPicPr>
          <p:cNvPr id="1804" name="Google Shape;1804;g120f6bd1166_1_445"/>
          <p:cNvPicPr preferRelativeResize="0"/>
          <p:nvPr/>
        </p:nvPicPr>
        <p:blipFill>
          <a:blip r:embed="rId3">
            <a:alphaModFix/>
          </a:blip>
          <a:stretch>
            <a:fillRect/>
          </a:stretch>
        </p:blipFill>
        <p:spPr>
          <a:xfrm>
            <a:off x="1673550" y="4846654"/>
            <a:ext cx="419100" cy="300175"/>
          </a:xfrm>
          <a:prstGeom prst="rect">
            <a:avLst/>
          </a:prstGeom>
          <a:noFill/>
          <a:ln>
            <a:noFill/>
          </a:ln>
        </p:spPr>
      </p:pic>
      <p:pic>
        <p:nvPicPr>
          <p:cNvPr id="1805" name="Google Shape;1805;g120f6bd1166_1_445"/>
          <p:cNvPicPr preferRelativeResize="0"/>
          <p:nvPr/>
        </p:nvPicPr>
        <p:blipFill>
          <a:blip r:embed="rId3">
            <a:alphaModFix/>
          </a:blip>
          <a:stretch>
            <a:fillRect/>
          </a:stretch>
        </p:blipFill>
        <p:spPr>
          <a:xfrm>
            <a:off x="1852350" y="3245304"/>
            <a:ext cx="419100" cy="300175"/>
          </a:xfrm>
          <a:prstGeom prst="rect">
            <a:avLst/>
          </a:prstGeom>
          <a:noFill/>
          <a:ln>
            <a:noFill/>
          </a:ln>
        </p:spPr>
      </p:pic>
      <p:pic>
        <p:nvPicPr>
          <p:cNvPr id="1806" name="Google Shape;1806;g120f6bd1166_1_445"/>
          <p:cNvPicPr preferRelativeResize="0"/>
          <p:nvPr/>
        </p:nvPicPr>
        <p:blipFill>
          <a:blip r:embed="rId3">
            <a:alphaModFix/>
          </a:blip>
          <a:stretch>
            <a:fillRect/>
          </a:stretch>
        </p:blipFill>
        <p:spPr>
          <a:xfrm>
            <a:off x="5148300" y="2351404"/>
            <a:ext cx="419100" cy="300175"/>
          </a:xfrm>
          <a:prstGeom prst="rect">
            <a:avLst/>
          </a:prstGeom>
          <a:noFill/>
          <a:ln>
            <a:noFill/>
          </a:ln>
        </p:spPr>
      </p:pic>
      <p:pic>
        <p:nvPicPr>
          <p:cNvPr id="1807" name="Google Shape;1807;g120f6bd1166_1_445"/>
          <p:cNvPicPr preferRelativeResize="0"/>
          <p:nvPr/>
        </p:nvPicPr>
        <p:blipFill>
          <a:blip r:embed="rId7">
            <a:alphaModFix/>
          </a:blip>
          <a:stretch>
            <a:fillRect/>
          </a:stretch>
        </p:blipFill>
        <p:spPr>
          <a:xfrm>
            <a:off x="5240350" y="1078275"/>
            <a:ext cx="1099200" cy="930112"/>
          </a:xfrm>
          <a:prstGeom prst="rect">
            <a:avLst/>
          </a:prstGeom>
          <a:noFill/>
          <a:ln>
            <a:noFill/>
          </a:ln>
        </p:spPr>
      </p:pic>
      <p:pic>
        <p:nvPicPr>
          <p:cNvPr id="1808" name="Google Shape;1808;g120f6bd1166_1_445"/>
          <p:cNvPicPr preferRelativeResize="0"/>
          <p:nvPr/>
        </p:nvPicPr>
        <p:blipFill>
          <a:blip r:embed="rId8">
            <a:alphaModFix/>
          </a:blip>
          <a:stretch>
            <a:fillRect/>
          </a:stretch>
        </p:blipFill>
        <p:spPr>
          <a:xfrm>
            <a:off x="7970991" y="2414620"/>
            <a:ext cx="1002450" cy="853667"/>
          </a:xfrm>
          <a:prstGeom prst="rect">
            <a:avLst/>
          </a:prstGeom>
          <a:noFill/>
          <a:ln>
            <a:noFill/>
          </a:ln>
        </p:spPr>
      </p:pic>
      <p:pic>
        <p:nvPicPr>
          <p:cNvPr id="1809" name="Google Shape;1809;g120f6bd1166_1_445"/>
          <p:cNvPicPr preferRelativeResize="0"/>
          <p:nvPr/>
        </p:nvPicPr>
        <p:blipFill>
          <a:blip r:embed="rId8">
            <a:alphaModFix/>
          </a:blip>
          <a:stretch>
            <a:fillRect/>
          </a:stretch>
        </p:blipFill>
        <p:spPr>
          <a:xfrm>
            <a:off x="7970991" y="3441070"/>
            <a:ext cx="1002450" cy="853667"/>
          </a:xfrm>
          <a:prstGeom prst="rect">
            <a:avLst/>
          </a:prstGeom>
          <a:noFill/>
          <a:ln>
            <a:noFill/>
          </a:ln>
        </p:spPr>
      </p:pic>
      <p:pic>
        <p:nvPicPr>
          <p:cNvPr id="1810" name="Google Shape;1810;g120f6bd1166_1_445"/>
          <p:cNvPicPr preferRelativeResize="0"/>
          <p:nvPr/>
        </p:nvPicPr>
        <p:blipFill>
          <a:blip r:embed="rId9">
            <a:alphaModFix/>
          </a:blip>
          <a:stretch>
            <a:fillRect/>
          </a:stretch>
        </p:blipFill>
        <p:spPr>
          <a:xfrm>
            <a:off x="8024975" y="4410300"/>
            <a:ext cx="894508" cy="765300"/>
          </a:xfrm>
          <a:prstGeom prst="rect">
            <a:avLst/>
          </a:prstGeom>
          <a:noFill/>
          <a:ln>
            <a:noFill/>
          </a:ln>
        </p:spPr>
      </p:pic>
      <p:sp>
        <p:nvSpPr>
          <p:cNvPr id="1811" name="Google Shape;1811;g120f6bd1166_1_445"/>
          <p:cNvSpPr txBox="1"/>
          <p:nvPr/>
        </p:nvSpPr>
        <p:spPr>
          <a:xfrm>
            <a:off x="3757125" y="2079600"/>
            <a:ext cx="57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12V</a:t>
            </a:r>
            <a:endParaRPr b="1"/>
          </a:p>
        </p:txBody>
      </p:sp>
      <p:sp>
        <p:nvSpPr>
          <p:cNvPr id="1812" name="Google Shape;1812;g120f6bd1166_1_445"/>
          <p:cNvSpPr/>
          <p:nvPr/>
        </p:nvSpPr>
        <p:spPr>
          <a:xfrm>
            <a:off x="868650" y="4375675"/>
            <a:ext cx="12240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AMS 1117</a:t>
            </a:r>
            <a:endParaRPr b="1"/>
          </a:p>
        </p:txBody>
      </p:sp>
      <p:sp>
        <p:nvSpPr>
          <p:cNvPr id="1797" name="Google Shape;1797;g120f6bd1166_1_445"/>
          <p:cNvSpPr/>
          <p:nvPr/>
        </p:nvSpPr>
        <p:spPr>
          <a:xfrm>
            <a:off x="4254000" y="1889700"/>
            <a:ext cx="13134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STorm 32</a:t>
            </a:r>
            <a:endParaRPr b="1"/>
          </a:p>
          <a:p>
            <a:pPr indent="0" lvl="0" marL="0" rtl="0" algn="l">
              <a:spcBef>
                <a:spcPts val="0"/>
              </a:spcBef>
              <a:spcAft>
                <a:spcPts val="0"/>
              </a:spcAft>
              <a:buNone/>
            </a:pPr>
            <a:r>
              <a:rPr b="1" lang="en-US"/>
              <a:t>Controller</a:t>
            </a:r>
            <a:endParaRPr b="1"/>
          </a:p>
        </p:txBody>
      </p:sp>
      <p:sp>
        <p:nvSpPr>
          <p:cNvPr id="1813" name="Google Shape;1813;g120f6bd1166_1_445"/>
          <p:cNvSpPr txBox="1"/>
          <p:nvPr/>
        </p:nvSpPr>
        <p:spPr>
          <a:xfrm>
            <a:off x="5715750" y="2560363"/>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9V</a:t>
            </a:r>
            <a:endParaRPr b="1"/>
          </a:p>
        </p:txBody>
      </p:sp>
      <p:sp>
        <p:nvSpPr>
          <p:cNvPr id="1814" name="Google Shape;1814;g120f6bd1166_1_445"/>
          <p:cNvSpPr txBox="1"/>
          <p:nvPr/>
        </p:nvSpPr>
        <p:spPr>
          <a:xfrm>
            <a:off x="5714650" y="3395625"/>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9V</a:t>
            </a:r>
            <a:endParaRPr b="1"/>
          </a:p>
        </p:txBody>
      </p:sp>
      <p:sp>
        <p:nvSpPr>
          <p:cNvPr id="1815" name="Google Shape;1815;g120f6bd1166_1_445"/>
          <p:cNvSpPr txBox="1"/>
          <p:nvPr/>
        </p:nvSpPr>
        <p:spPr>
          <a:xfrm>
            <a:off x="5714650" y="4312038"/>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9V</a:t>
            </a:r>
            <a:endParaRPr b="1"/>
          </a:p>
        </p:txBody>
      </p:sp>
      <p:sp>
        <p:nvSpPr>
          <p:cNvPr id="1816" name="Google Shape;1816;g120f6bd1166_1_445"/>
          <p:cNvSpPr txBox="1"/>
          <p:nvPr/>
        </p:nvSpPr>
        <p:spPr>
          <a:xfrm>
            <a:off x="3500325" y="4978838"/>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5V</a:t>
            </a:r>
            <a:endParaRPr b="1"/>
          </a:p>
        </p:txBody>
      </p:sp>
      <p:pic>
        <p:nvPicPr>
          <p:cNvPr id="1817" name="Google Shape;1817;g120f6bd1166_1_445"/>
          <p:cNvPicPr preferRelativeResize="0"/>
          <p:nvPr/>
        </p:nvPicPr>
        <p:blipFill>
          <a:blip r:embed="rId10">
            <a:alphaModFix/>
          </a:blip>
          <a:stretch>
            <a:fillRect/>
          </a:stretch>
        </p:blipFill>
        <p:spPr>
          <a:xfrm>
            <a:off x="3097868" y="2558274"/>
            <a:ext cx="1224000" cy="1008244"/>
          </a:xfrm>
          <a:prstGeom prst="rect">
            <a:avLst/>
          </a:prstGeom>
          <a:noFill/>
          <a:ln>
            <a:noFill/>
          </a:ln>
        </p:spPr>
      </p:pic>
      <p:graphicFrame>
        <p:nvGraphicFramePr>
          <p:cNvPr id="1818" name="Google Shape;1818;g120f6bd1166_1_445"/>
          <p:cNvGraphicFramePr/>
          <p:nvPr/>
        </p:nvGraphicFramePr>
        <p:xfrm>
          <a:off x="6506175" y="1053200"/>
          <a:ext cx="3000000" cy="3000000"/>
        </p:xfrm>
        <a:graphic>
          <a:graphicData uri="http://schemas.openxmlformats.org/drawingml/2006/table">
            <a:tbl>
              <a:tblPr>
                <a:noFill/>
                <a:tableStyleId>{A9ED1627-924B-4930-AA3C-071C1F8F71B4}</a:tableStyleId>
              </a:tblPr>
              <a:tblGrid>
                <a:gridCol w="2561625"/>
              </a:tblGrid>
              <a:tr h="347575">
                <a:tc>
                  <a:txBody>
                    <a:bodyPr/>
                    <a:lstStyle/>
                    <a:p>
                      <a:pPr indent="0" lvl="0" marL="0" rtl="0" algn="ctr">
                        <a:spcBef>
                          <a:spcPts val="0"/>
                        </a:spcBef>
                        <a:spcAft>
                          <a:spcPts val="0"/>
                        </a:spcAft>
                        <a:buNone/>
                      </a:pPr>
                      <a:r>
                        <a:rPr b="1" lang="en-US"/>
                        <a:t>Reference</a:t>
                      </a:r>
                      <a:endParaRPr b="1"/>
                    </a:p>
                  </a:txBody>
                  <a:tcPr marT="91425" marB="91425" marR="91425" marL="91425">
                    <a:solidFill>
                      <a:srgbClr val="FFFF00"/>
                    </a:solidFill>
                  </a:tcPr>
                </a:tc>
              </a:tr>
              <a:tr h="297600">
                <a:tc>
                  <a:txBody>
                    <a:bodyPr/>
                    <a:lstStyle/>
                    <a:p>
                      <a:pPr indent="0" lvl="0" marL="0" rtl="0" algn="l">
                        <a:spcBef>
                          <a:spcPts val="0"/>
                        </a:spcBef>
                        <a:spcAft>
                          <a:spcPts val="0"/>
                        </a:spcAft>
                        <a:buNone/>
                      </a:pPr>
                      <a:r>
                        <a:rPr lang="en-US"/>
                        <a:t>         </a:t>
                      </a:r>
                      <a:r>
                        <a:rPr b="1" lang="en-US"/>
                        <a:t> Common Ground ( - )</a:t>
                      </a:r>
                      <a:endParaRPr b="1"/>
                    </a:p>
                  </a:txBody>
                  <a:tcPr marT="91425" marB="91425" marR="91425" marL="91425"/>
                </a:tc>
              </a:tr>
              <a:tr h="297600">
                <a:tc>
                  <a:txBody>
                    <a:bodyPr/>
                    <a:lstStyle/>
                    <a:p>
                      <a:pPr indent="0" lvl="0" marL="0" rtl="0" algn="l">
                        <a:spcBef>
                          <a:spcPts val="0"/>
                        </a:spcBef>
                        <a:spcAft>
                          <a:spcPts val="0"/>
                        </a:spcAft>
                        <a:buNone/>
                      </a:pPr>
                      <a:r>
                        <a:rPr lang="en-US"/>
                        <a:t>          </a:t>
                      </a:r>
                      <a:r>
                        <a:rPr b="1" lang="en-US"/>
                        <a:t> Positive Sign ( + )</a:t>
                      </a:r>
                      <a:endParaRPr b="1"/>
                    </a:p>
                  </a:txBody>
                  <a:tcPr marT="91425" marB="91425" marR="91425" marL="91425"/>
                </a:tc>
              </a:tr>
            </a:tbl>
          </a:graphicData>
        </a:graphic>
      </p:graphicFrame>
      <p:sp>
        <p:nvSpPr>
          <p:cNvPr id="1819" name="Google Shape;1819;g120f6bd1166_1_445"/>
          <p:cNvSpPr txBox="1"/>
          <p:nvPr/>
        </p:nvSpPr>
        <p:spPr>
          <a:xfrm>
            <a:off x="112225" y="1029650"/>
            <a:ext cx="2147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t>VOLTAGE DIAGRAM</a:t>
            </a:r>
            <a:endParaRPr b="1" sz="1500"/>
          </a:p>
        </p:txBody>
      </p:sp>
      <p:pic>
        <p:nvPicPr>
          <p:cNvPr id="1820" name="Google Shape;1820;g120f6bd1166_1_445"/>
          <p:cNvPicPr preferRelativeResize="0"/>
          <p:nvPr/>
        </p:nvPicPr>
        <p:blipFill>
          <a:blip r:embed="rId3">
            <a:alphaModFix/>
          </a:blip>
          <a:stretch>
            <a:fillRect/>
          </a:stretch>
        </p:blipFill>
        <p:spPr>
          <a:xfrm>
            <a:off x="6597575" y="1497429"/>
            <a:ext cx="419100" cy="300175"/>
          </a:xfrm>
          <a:prstGeom prst="rect">
            <a:avLst/>
          </a:prstGeom>
          <a:noFill/>
          <a:ln>
            <a:noFill/>
          </a:ln>
        </p:spPr>
      </p:pic>
      <p:cxnSp>
        <p:nvCxnSpPr>
          <p:cNvPr id="1821" name="Google Shape;1821;g120f6bd1166_1_445"/>
          <p:cNvCxnSpPr/>
          <p:nvPr/>
        </p:nvCxnSpPr>
        <p:spPr>
          <a:xfrm flipH="1" rot="10800000">
            <a:off x="6542675" y="2008363"/>
            <a:ext cx="528900" cy="600"/>
          </a:xfrm>
          <a:prstGeom prst="straightConnector1">
            <a:avLst/>
          </a:prstGeom>
          <a:noFill/>
          <a:ln cap="flat" cmpd="sng" w="38100">
            <a:solidFill>
              <a:srgbClr val="FF0000"/>
            </a:solidFill>
            <a:prstDash val="solid"/>
            <a:round/>
            <a:headEnd len="med" w="med" type="none"/>
            <a:tailEnd len="med" w="med" type="none"/>
          </a:ln>
        </p:spPr>
      </p:cxnSp>
      <p:pic>
        <p:nvPicPr>
          <p:cNvPr id="1822" name="Google Shape;1822;g120f6bd1166_1_445"/>
          <p:cNvPicPr preferRelativeResize="0"/>
          <p:nvPr/>
        </p:nvPicPr>
        <p:blipFill>
          <a:blip r:embed="rId11">
            <a:alphaModFix/>
          </a:blip>
          <a:stretch>
            <a:fillRect/>
          </a:stretch>
        </p:blipFill>
        <p:spPr>
          <a:xfrm>
            <a:off x="210511" y="4846674"/>
            <a:ext cx="821027" cy="853650"/>
          </a:xfrm>
          <a:prstGeom prst="rect">
            <a:avLst/>
          </a:prstGeom>
          <a:noFill/>
          <a:ln>
            <a:noFill/>
          </a:ln>
        </p:spPr>
      </p:pic>
      <p:pic>
        <p:nvPicPr>
          <p:cNvPr id="1823" name="Google Shape;1823;g120f6bd1166_1_445"/>
          <p:cNvPicPr preferRelativeResize="0"/>
          <p:nvPr/>
        </p:nvPicPr>
        <p:blipFill rotWithShape="1">
          <a:blip r:embed="rId12">
            <a:alphaModFix/>
          </a:blip>
          <a:srcRect b="21313" l="0" r="0" t="18032"/>
          <a:stretch/>
        </p:blipFill>
        <p:spPr>
          <a:xfrm>
            <a:off x="0" y="0"/>
            <a:ext cx="1582451" cy="931475"/>
          </a:xfrm>
          <a:prstGeom prst="rect">
            <a:avLst/>
          </a:prstGeom>
          <a:noFill/>
          <a:ln>
            <a:noFill/>
          </a:ln>
        </p:spPr>
      </p:pic>
      <p:sp>
        <p:nvSpPr>
          <p:cNvPr id="1824" name="Google Shape;1824;g120f6bd1166_1_445"/>
          <p:cNvSpPr/>
          <p:nvPr/>
        </p:nvSpPr>
        <p:spPr>
          <a:xfrm>
            <a:off x="6269375" y="5379050"/>
            <a:ext cx="13134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XBee</a:t>
            </a:r>
            <a:endParaRPr b="1" sz="1600"/>
          </a:p>
        </p:txBody>
      </p:sp>
      <p:cxnSp>
        <p:nvCxnSpPr>
          <p:cNvPr id="1825" name="Google Shape;1825;g120f6bd1166_1_445"/>
          <p:cNvCxnSpPr>
            <a:endCxn id="1795" idx="0"/>
          </p:cNvCxnSpPr>
          <p:nvPr/>
        </p:nvCxnSpPr>
        <p:spPr>
          <a:xfrm>
            <a:off x="2092775" y="4606550"/>
            <a:ext cx="1904400" cy="772500"/>
          </a:xfrm>
          <a:prstGeom prst="bentConnector2">
            <a:avLst/>
          </a:prstGeom>
          <a:noFill/>
          <a:ln cap="flat" cmpd="sng" w="38100">
            <a:solidFill>
              <a:srgbClr val="FF0000"/>
            </a:solidFill>
            <a:prstDash val="solid"/>
            <a:round/>
            <a:headEnd len="med" w="med" type="none"/>
            <a:tailEnd len="med" w="med" type="none"/>
          </a:ln>
        </p:spPr>
      </p:cxnSp>
      <p:cxnSp>
        <p:nvCxnSpPr>
          <p:cNvPr id="1826" name="Google Shape;1826;g120f6bd1166_1_445"/>
          <p:cNvCxnSpPr>
            <a:stCxn id="1797" idx="2"/>
            <a:endCxn id="1824" idx="1"/>
          </p:cNvCxnSpPr>
          <p:nvPr/>
        </p:nvCxnSpPr>
        <p:spPr>
          <a:xfrm flipH="1" rot="-5400000">
            <a:off x="3960750" y="3301350"/>
            <a:ext cx="3258600" cy="1358700"/>
          </a:xfrm>
          <a:prstGeom prst="bentConnector2">
            <a:avLst/>
          </a:prstGeom>
          <a:noFill/>
          <a:ln cap="flat" cmpd="sng" w="38100">
            <a:solidFill>
              <a:srgbClr val="FF0000"/>
            </a:solidFill>
            <a:prstDash val="solid"/>
            <a:round/>
            <a:headEnd len="med" w="med" type="none"/>
            <a:tailEnd len="med" w="med" type="none"/>
          </a:ln>
        </p:spPr>
      </p:cxnSp>
      <p:sp>
        <p:nvSpPr>
          <p:cNvPr id="1827" name="Google Shape;1827;g120f6bd1166_1_445"/>
          <p:cNvSpPr txBox="1"/>
          <p:nvPr/>
        </p:nvSpPr>
        <p:spPr>
          <a:xfrm>
            <a:off x="5639638" y="5253275"/>
            <a:ext cx="57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3.3V</a:t>
            </a:r>
            <a:endParaRPr b="1"/>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g120f6bd1166_1_58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833" name="Google Shape;1833;g120f6bd1166_1_58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1834" name="Google Shape;1834;g120f6bd1166_1_589"/>
          <p:cNvSpPr txBox="1"/>
          <p:nvPr>
            <p:ph type="title"/>
          </p:nvPr>
        </p:nvSpPr>
        <p:spPr>
          <a:xfrm>
            <a:off x="1600200" y="76200"/>
            <a:ext cx="61890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Electrical Block Diagram (1 of 2)</a:t>
            </a:r>
            <a:endParaRPr/>
          </a:p>
        </p:txBody>
      </p:sp>
      <p:sp>
        <p:nvSpPr>
          <p:cNvPr id="1835" name="Google Shape;1835;g120f6bd1166_1_58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Juárez Enzo</a:t>
            </a:r>
            <a:endParaRPr b="0" i="0" sz="1400" u="none" cap="none" strike="noStrike">
              <a:solidFill>
                <a:srgbClr val="000000"/>
              </a:solidFill>
              <a:latin typeface="Arial"/>
              <a:ea typeface="Arial"/>
              <a:cs typeface="Arial"/>
              <a:sym typeface="Arial"/>
            </a:endParaRPr>
          </a:p>
        </p:txBody>
      </p:sp>
      <p:sp>
        <p:nvSpPr>
          <p:cNvPr id="1836" name="Google Shape;1836;g120f6bd1166_1_58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37" name="Google Shape;1837;g120f6bd1166_1_589"/>
          <p:cNvSpPr/>
          <p:nvPr/>
        </p:nvSpPr>
        <p:spPr>
          <a:xfrm>
            <a:off x="228600" y="1605075"/>
            <a:ext cx="2516100" cy="3981325"/>
          </a:xfrm>
          <a:prstGeom prst="flowChartMagneticDisk">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1838" name="Google Shape;1838;g120f6bd1166_1_589"/>
          <p:cNvSpPr/>
          <p:nvPr/>
        </p:nvSpPr>
        <p:spPr>
          <a:xfrm>
            <a:off x="6134850" y="4375675"/>
            <a:ext cx="1669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Mini Spy Camera</a:t>
            </a:r>
            <a:endParaRPr b="1"/>
          </a:p>
        </p:txBody>
      </p:sp>
      <p:cxnSp>
        <p:nvCxnSpPr>
          <p:cNvPr id="1839" name="Google Shape;1839;g120f6bd1166_1_589"/>
          <p:cNvCxnSpPr>
            <a:stCxn id="1840" idx="3"/>
            <a:endCxn id="1838" idx="1"/>
          </p:cNvCxnSpPr>
          <p:nvPr/>
        </p:nvCxnSpPr>
        <p:spPr>
          <a:xfrm>
            <a:off x="2672550" y="4606513"/>
            <a:ext cx="3462300" cy="600"/>
          </a:xfrm>
          <a:prstGeom prst="bentConnector3">
            <a:avLst>
              <a:gd fmla="val 50000" name="adj1"/>
            </a:avLst>
          </a:prstGeom>
          <a:noFill/>
          <a:ln cap="flat" cmpd="sng" w="38100">
            <a:solidFill>
              <a:srgbClr val="00B050"/>
            </a:solidFill>
            <a:prstDash val="solid"/>
            <a:round/>
            <a:headEnd len="med" w="med" type="none"/>
            <a:tailEnd len="med" w="med" type="none"/>
          </a:ln>
        </p:spPr>
      </p:cxnSp>
      <p:sp>
        <p:nvSpPr>
          <p:cNvPr id="1841" name="Google Shape;1841;g120f6bd1166_1_589"/>
          <p:cNvSpPr/>
          <p:nvPr/>
        </p:nvSpPr>
        <p:spPr>
          <a:xfrm>
            <a:off x="4768800" y="3699900"/>
            <a:ext cx="1099200" cy="765300"/>
          </a:xfrm>
          <a:prstGeom prst="wedgeRoundRectCallout">
            <a:avLst>
              <a:gd fmla="val -20833" name="adj1"/>
              <a:gd fmla="val 62500"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10 meter cable</a:t>
            </a:r>
            <a:endParaRPr b="1"/>
          </a:p>
        </p:txBody>
      </p:sp>
      <p:pic>
        <p:nvPicPr>
          <p:cNvPr id="1842" name="Google Shape;1842;g120f6bd1166_1_589"/>
          <p:cNvPicPr preferRelativeResize="0"/>
          <p:nvPr/>
        </p:nvPicPr>
        <p:blipFill>
          <a:blip r:embed="rId3">
            <a:alphaModFix/>
          </a:blip>
          <a:stretch>
            <a:fillRect/>
          </a:stretch>
        </p:blipFill>
        <p:spPr>
          <a:xfrm>
            <a:off x="987300" y="3590687"/>
            <a:ext cx="998700" cy="740774"/>
          </a:xfrm>
          <a:prstGeom prst="rect">
            <a:avLst/>
          </a:prstGeom>
          <a:noFill/>
          <a:ln>
            <a:noFill/>
          </a:ln>
        </p:spPr>
      </p:pic>
      <p:pic>
        <p:nvPicPr>
          <p:cNvPr id="1843" name="Google Shape;1843;g120f6bd1166_1_589"/>
          <p:cNvPicPr preferRelativeResize="0"/>
          <p:nvPr/>
        </p:nvPicPr>
        <p:blipFill>
          <a:blip r:embed="rId4">
            <a:alphaModFix/>
          </a:blip>
          <a:stretch>
            <a:fillRect/>
          </a:stretch>
        </p:blipFill>
        <p:spPr>
          <a:xfrm>
            <a:off x="8001000" y="4133497"/>
            <a:ext cx="1099200" cy="946077"/>
          </a:xfrm>
          <a:prstGeom prst="rect">
            <a:avLst/>
          </a:prstGeom>
          <a:noFill/>
          <a:ln>
            <a:noFill/>
          </a:ln>
        </p:spPr>
      </p:pic>
      <p:sp>
        <p:nvSpPr>
          <p:cNvPr id="1840" name="Google Shape;1840;g120f6bd1166_1_589"/>
          <p:cNvSpPr/>
          <p:nvPr/>
        </p:nvSpPr>
        <p:spPr>
          <a:xfrm>
            <a:off x="300750" y="4375663"/>
            <a:ext cx="2371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Arduino Mega 2560 Mini</a:t>
            </a:r>
            <a:endParaRPr b="1"/>
          </a:p>
        </p:txBody>
      </p:sp>
      <p:pic>
        <p:nvPicPr>
          <p:cNvPr id="1844" name="Google Shape;1844;g120f6bd1166_1_589"/>
          <p:cNvPicPr preferRelativeResize="0"/>
          <p:nvPr/>
        </p:nvPicPr>
        <p:blipFill>
          <a:blip r:embed="rId5">
            <a:alphaModFix/>
          </a:blip>
          <a:stretch>
            <a:fillRect/>
          </a:stretch>
        </p:blipFill>
        <p:spPr>
          <a:xfrm>
            <a:off x="3277955" y="3456949"/>
            <a:ext cx="1224000" cy="1008244"/>
          </a:xfrm>
          <a:prstGeom prst="rect">
            <a:avLst/>
          </a:prstGeom>
          <a:noFill/>
          <a:ln>
            <a:noFill/>
          </a:ln>
        </p:spPr>
      </p:pic>
      <p:graphicFrame>
        <p:nvGraphicFramePr>
          <p:cNvPr id="1845" name="Google Shape;1845;g120f6bd1166_1_589"/>
          <p:cNvGraphicFramePr/>
          <p:nvPr/>
        </p:nvGraphicFramePr>
        <p:xfrm>
          <a:off x="6506175" y="1539575"/>
          <a:ext cx="3000000" cy="3000000"/>
        </p:xfrm>
        <a:graphic>
          <a:graphicData uri="http://schemas.openxmlformats.org/drawingml/2006/table">
            <a:tbl>
              <a:tblPr>
                <a:noFill/>
                <a:tableStyleId>{A9ED1627-924B-4930-AA3C-071C1F8F71B4}</a:tableStyleId>
              </a:tblPr>
              <a:tblGrid>
                <a:gridCol w="2561625"/>
              </a:tblGrid>
              <a:tr h="347575">
                <a:tc>
                  <a:txBody>
                    <a:bodyPr/>
                    <a:lstStyle/>
                    <a:p>
                      <a:pPr indent="0" lvl="0" marL="0" rtl="0" algn="ctr">
                        <a:spcBef>
                          <a:spcPts val="0"/>
                        </a:spcBef>
                        <a:spcAft>
                          <a:spcPts val="0"/>
                        </a:spcAft>
                        <a:buNone/>
                      </a:pPr>
                      <a:r>
                        <a:rPr b="1" lang="en-US"/>
                        <a:t>Reference</a:t>
                      </a:r>
                      <a:endParaRPr b="1"/>
                    </a:p>
                  </a:txBody>
                  <a:tcPr marT="91425" marB="91425" marR="91425" marL="91425">
                    <a:solidFill>
                      <a:srgbClr val="FFFF00"/>
                    </a:solidFill>
                  </a:tcPr>
                </a:tc>
              </a:tr>
              <a:tr h="297600">
                <a:tc>
                  <a:txBody>
                    <a:bodyPr/>
                    <a:lstStyle/>
                    <a:p>
                      <a:pPr indent="0" lvl="0" marL="0" rtl="0" algn="l">
                        <a:spcBef>
                          <a:spcPts val="0"/>
                        </a:spcBef>
                        <a:spcAft>
                          <a:spcPts val="0"/>
                        </a:spcAft>
                        <a:buNone/>
                      </a:pPr>
                      <a:r>
                        <a:rPr lang="en-US"/>
                        <a:t>          </a:t>
                      </a:r>
                      <a:r>
                        <a:rPr b="1" lang="en-US"/>
                        <a:t>   Control Sign (~)</a:t>
                      </a:r>
                      <a:endParaRPr b="1"/>
                    </a:p>
                  </a:txBody>
                  <a:tcPr marT="91425" marB="91425" marR="91425" marL="91425"/>
                </a:tc>
              </a:tr>
            </a:tbl>
          </a:graphicData>
        </a:graphic>
      </p:graphicFrame>
      <p:sp>
        <p:nvSpPr>
          <p:cNvPr id="1846" name="Google Shape;1846;g120f6bd1166_1_589"/>
          <p:cNvSpPr txBox="1"/>
          <p:nvPr/>
        </p:nvSpPr>
        <p:spPr>
          <a:xfrm>
            <a:off x="112225" y="1029650"/>
            <a:ext cx="2371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t>INTERFACE DIAGRAM</a:t>
            </a:r>
            <a:endParaRPr b="1" sz="1500"/>
          </a:p>
        </p:txBody>
      </p:sp>
      <p:cxnSp>
        <p:nvCxnSpPr>
          <p:cNvPr id="1847" name="Google Shape;1847;g120f6bd1166_1_589"/>
          <p:cNvCxnSpPr/>
          <p:nvPr/>
        </p:nvCxnSpPr>
        <p:spPr>
          <a:xfrm flipH="1" rot="10800000">
            <a:off x="6608000" y="2140088"/>
            <a:ext cx="528900" cy="600"/>
          </a:xfrm>
          <a:prstGeom prst="straightConnector1">
            <a:avLst/>
          </a:prstGeom>
          <a:noFill/>
          <a:ln cap="flat" cmpd="sng" w="38100">
            <a:solidFill>
              <a:srgbClr val="00B050"/>
            </a:solidFill>
            <a:prstDash val="solid"/>
            <a:round/>
            <a:headEnd len="med" w="med" type="none"/>
            <a:tailEnd len="med" w="med" type="none"/>
          </a:ln>
        </p:spPr>
      </p:cxnSp>
      <p:sp>
        <p:nvSpPr>
          <p:cNvPr id="1848" name="Google Shape;1848;g120f6bd1166_1_589"/>
          <p:cNvSpPr txBox="1"/>
          <p:nvPr/>
        </p:nvSpPr>
        <p:spPr>
          <a:xfrm>
            <a:off x="228600" y="2975075"/>
            <a:ext cx="2516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a:solidFill>
                  <a:schemeClr val="dk1"/>
                </a:solidFill>
              </a:rPr>
              <a:t>This component are in the container</a:t>
            </a:r>
            <a:endParaRPr/>
          </a:p>
        </p:txBody>
      </p:sp>
      <p:sp>
        <p:nvSpPr>
          <p:cNvPr id="1849" name="Google Shape;1849;g120f6bd1166_1_589"/>
          <p:cNvSpPr txBox="1"/>
          <p:nvPr/>
        </p:nvSpPr>
        <p:spPr>
          <a:xfrm>
            <a:off x="2847600" y="5586400"/>
            <a:ext cx="4941600" cy="677100"/>
          </a:xfrm>
          <a:prstGeom prst="rect">
            <a:avLst/>
          </a:prstGeom>
          <a:solidFill>
            <a:srgbClr val="FFE59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t>The Arduino Mega 2560 Mini tells the camera</a:t>
            </a:r>
            <a:endParaRPr b="1" sz="1600"/>
          </a:p>
          <a:p>
            <a:pPr indent="0" lvl="0" marL="0" rtl="0" algn="ctr">
              <a:spcBef>
                <a:spcPts val="0"/>
              </a:spcBef>
              <a:spcAft>
                <a:spcPts val="0"/>
              </a:spcAft>
              <a:buNone/>
            </a:pPr>
            <a:r>
              <a:rPr b="1" lang="en-US" sz="1600"/>
              <a:t> when to start recording and when to end</a:t>
            </a:r>
            <a:endParaRPr b="1" sz="1600"/>
          </a:p>
        </p:txBody>
      </p:sp>
      <p:pic>
        <p:nvPicPr>
          <p:cNvPr id="1850" name="Google Shape;1850;g120f6bd1166_1_589"/>
          <p:cNvPicPr preferRelativeResize="0"/>
          <p:nvPr/>
        </p:nvPicPr>
        <p:blipFill rotWithShape="1">
          <a:blip r:embed="rId6">
            <a:alphaModFix/>
          </a:blip>
          <a:srcRect b="21313" l="0" r="0" t="18032"/>
          <a:stretch/>
        </p:blipFill>
        <p:spPr>
          <a:xfrm>
            <a:off x="0" y="0"/>
            <a:ext cx="1582451" cy="931475"/>
          </a:xfrm>
          <a:prstGeom prst="rect">
            <a:avLst/>
          </a:prstGeom>
          <a:noFill/>
          <a:ln>
            <a:noFill/>
          </a:ln>
        </p:spPr>
      </p:pic>
      <p:pic>
        <p:nvPicPr>
          <p:cNvPr id="1851" name="Google Shape;1851;g120f6bd1166_1_589"/>
          <p:cNvPicPr preferRelativeResize="0"/>
          <p:nvPr/>
        </p:nvPicPr>
        <p:blipFill>
          <a:blip r:embed="rId7">
            <a:alphaModFix/>
          </a:blip>
          <a:stretch>
            <a:fillRect/>
          </a:stretch>
        </p:blipFill>
        <p:spPr>
          <a:xfrm>
            <a:off x="5035650" y="1484912"/>
            <a:ext cx="1099200" cy="930112"/>
          </a:xfrm>
          <a:prstGeom prst="rect">
            <a:avLst/>
          </a:prstGeom>
          <a:noFill/>
          <a:ln>
            <a:noFill/>
          </a:ln>
        </p:spPr>
      </p:pic>
      <p:sp>
        <p:nvSpPr>
          <p:cNvPr id="1852" name="Google Shape;1852;g120f6bd1166_1_589"/>
          <p:cNvSpPr/>
          <p:nvPr/>
        </p:nvSpPr>
        <p:spPr>
          <a:xfrm>
            <a:off x="4049300" y="2296338"/>
            <a:ext cx="13134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STorm 32</a:t>
            </a:r>
            <a:endParaRPr b="1"/>
          </a:p>
          <a:p>
            <a:pPr indent="0" lvl="0" marL="0" rtl="0" algn="l">
              <a:spcBef>
                <a:spcPts val="0"/>
              </a:spcBef>
              <a:spcAft>
                <a:spcPts val="0"/>
              </a:spcAft>
              <a:buNone/>
            </a:pPr>
            <a:r>
              <a:rPr b="1" lang="en-US"/>
              <a:t>Controller</a:t>
            </a:r>
            <a:endParaRPr b="1"/>
          </a:p>
        </p:txBody>
      </p:sp>
      <p:pic>
        <p:nvPicPr>
          <p:cNvPr id="1853" name="Google Shape;1853;g120f6bd1166_1_589"/>
          <p:cNvPicPr preferRelativeResize="0"/>
          <p:nvPr/>
        </p:nvPicPr>
        <p:blipFill>
          <a:blip r:embed="rId8">
            <a:alphaModFix/>
          </a:blip>
          <a:stretch>
            <a:fillRect/>
          </a:stretch>
        </p:blipFill>
        <p:spPr>
          <a:xfrm>
            <a:off x="7725675" y="2965701"/>
            <a:ext cx="967400" cy="646800"/>
          </a:xfrm>
          <a:prstGeom prst="rect">
            <a:avLst/>
          </a:prstGeom>
          <a:noFill/>
          <a:ln>
            <a:noFill/>
          </a:ln>
        </p:spPr>
      </p:pic>
      <p:sp>
        <p:nvSpPr>
          <p:cNvPr id="1854" name="Google Shape;1854;g120f6bd1166_1_589"/>
          <p:cNvSpPr/>
          <p:nvPr/>
        </p:nvSpPr>
        <p:spPr>
          <a:xfrm>
            <a:off x="6134850" y="2849788"/>
            <a:ext cx="13134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XBee</a:t>
            </a:r>
            <a:endParaRPr b="1" sz="1600"/>
          </a:p>
        </p:txBody>
      </p:sp>
      <p:cxnSp>
        <p:nvCxnSpPr>
          <p:cNvPr id="1855" name="Google Shape;1855;g120f6bd1166_1_589"/>
          <p:cNvCxnSpPr>
            <a:stCxn id="1852" idx="2"/>
            <a:endCxn id="1854" idx="1"/>
          </p:cNvCxnSpPr>
          <p:nvPr/>
        </p:nvCxnSpPr>
        <p:spPr>
          <a:xfrm flipH="1" rot="-5400000">
            <a:off x="5259200" y="2204838"/>
            <a:ext cx="322500" cy="1428900"/>
          </a:xfrm>
          <a:prstGeom prst="bentConnector2">
            <a:avLst/>
          </a:prstGeom>
          <a:noFill/>
          <a:ln cap="flat" cmpd="sng" w="38100">
            <a:solidFill>
              <a:srgbClr val="00B050"/>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11f957d897c_1_1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40" name="Google Shape;340;g11f957d897c_1_1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341" name="Google Shape;341;g11f957d897c_1_10"/>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System Concept of Operations (CONOPS)</a:t>
            </a:r>
            <a:endParaRPr/>
          </a:p>
          <a:p>
            <a:pPr indent="0" lvl="0" marL="0" rtl="0" algn="l">
              <a:spcBef>
                <a:spcPts val="0"/>
              </a:spcBef>
              <a:spcAft>
                <a:spcPts val="0"/>
              </a:spcAft>
              <a:buClr>
                <a:schemeClr val="dk1"/>
              </a:buClr>
              <a:buSzPts val="1400"/>
              <a:buFont typeface="Arial"/>
              <a:buNone/>
            </a:pPr>
            <a:r>
              <a:t/>
            </a:r>
            <a:endParaRPr/>
          </a:p>
        </p:txBody>
      </p:sp>
      <p:sp>
        <p:nvSpPr>
          <p:cNvPr id="342" name="Google Shape;342;g11f957d897c_1_1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343" name="Google Shape;343;g11f957d897c_1_1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4" name="Google Shape;344;g11f957d897c_1_10"/>
          <p:cNvSpPr txBox="1"/>
          <p:nvPr/>
        </p:nvSpPr>
        <p:spPr>
          <a:xfrm>
            <a:off x="228600" y="2954625"/>
            <a:ext cx="3332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●Competition area arrival</a:t>
            </a:r>
            <a:endParaRPr/>
          </a:p>
          <a:p>
            <a:pPr indent="0" lvl="0" marL="0" rtl="0" algn="l">
              <a:spcBef>
                <a:spcPts val="0"/>
              </a:spcBef>
              <a:spcAft>
                <a:spcPts val="0"/>
              </a:spcAft>
              <a:buNone/>
            </a:pPr>
            <a:r>
              <a:rPr lang="en-US"/>
              <a:t>●Team briefing</a:t>
            </a:r>
            <a:endParaRPr/>
          </a:p>
          <a:p>
            <a:pPr indent="0" lvl="0" marL="0" rtl="0" algn="l">
              <a:spcBef>
                <a:spcPts val="0"/>
              </a:spcBef>
              <a:spcAft>
                <a:spcPts val="0"/>
              </a:spcAft>
              <a:buNone/>
            </a:pPr>
            <a:r>
              <a:rPr lang="en-US"/>
              <a:t>●Checklist of materials</a:t>
            </a:r>
            <a:endParaRPr/>
          </a:p>
          <a:p>
            <a:pPr indent="0" lvl="0" marL="0" rtl="0" algn="l">
              <a:spcBef>
                <a:spcPts val="0"/>
              </a:spcBef>
              <a:spcAft>
                <a:spcPts val="0"/>
              </a:spcAft>
              <a:buNone/>
            </a:pPr>
            <a:r>
              <a:rPr lang="en-US"/>
              <a:t>●Deploy Ground Control Station</a:t>
            </a:r>
            <a:endParaRPr/>
          </a:p>
          <a:p>
            <a:pPr indent="0" lvl="0" marL="0" rtl="0" algn="l">
              <a:spcBef>
                <a:spcPts val="0"/>
              </a:spcBef>
              <a:spcAft>
                <a:spcPts val="0"/>
              </a:spcAft>
              <a:buNone/>
            </a:pPr>
            <a:r>
              <a:rPr lang="en-US"/>
              <a:t>●Last check of fully integrated CanSat</a:t>
            </a:r>
            <a:endParaRPr/>
          </a:p>
          <a:p>
            <a:pPr indent="0" lvl="0" marL="0" rtl="0" algn="l">
              <a:spcBef>
                <a:spcPts val="0"/>
              </a:spcBef>
              <a:spcAft>
                <a:spcPts val="0"/>
              </a:spcAft>
              <a:buNone/>
            </a:pPr>
            <a:r>
              <a:rPr lang="en-US"/>
              <a:t>●Placement of CanSat into the</a:t>
            </a:r>
            <a:endParaRPr/>
          </a:p>
          <a:p>
            <a:pPr indent="0" lvl="0" marL="0" rtl="0" algn="l">
              <a:spcBef>
                <a:spcPts val="0"/>
              </a:spcBef>
              <a:spcAft>
                <a:spcPts val="0"/>
              </a:spcAft>
              <a:buNone/>
            </a:pPr>
            <a:r>
              <a:rPr lang="en-US"/>
              <a:t>rocket payload section</a:t>
            </a:r>
            <a:endParaRPr/>
          </a:p>
        </p:txBody>
      </p:sp>
      <p:sp>
        <p:nvSpPr>
          <p:cNvPr id="345" name="Google Shape;345;g11f957d897c_1_10"/>
          <p:cNvSpPr/>
          <p:nvPr/>
        </p:nvSpPr>
        <p:spPr>
          <a:xfrm>
            <a:off x="1147695" y="1735000"/>
            <a:ext cx="447817" cy="1219624"/>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808080"/>
                </a:solidFill>
                <a:latin typeface="Arial"/>
              </a:rPr>
              <a:t>1</a:t>
            </a:r>
          </a:p>
        </p:txBody>
      </p:sp>
      <p:sp>
        <p:nvSpPr>
          <p:cNvPr id="346" name="Google Shape;346;g11f957d897c_1_10"/>
          <p:cNvSpPr/>
          <p:nvPr/>
        </p:nvSpPr>
        <p:spPr>
          <a:xfrm>
            <a:off x="4348095" y="1735000"/>
            <a:ext cx="804036" cy="1219624"/>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808080"/>
                </a:solidFill>
                <a:latin typeface="Arial"/>
              </a:rPr>
              <a:t>2</a:t>
            </a:r>
          </a:p>
        </p:txBody>
      </p:sp>
      <p:sp>
        <p:nvSpPr>
          <p:cNvPr id="347" name="Google Shape;347;g11f957d897c_1_10"/>
          <p:cNvSpPr txBox="1"/>
          <p:nvPr/>
        </p:nvSpPr>
        <p:spPr>
          <a:xfrm>
            <a:off x="3560700" y="295462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●Launch CanSat.</a:t>
            </a:r>
            <a:endParaRPr/>
          </a:p>
          <a:p>
            <a:pPr indent="0" lvl="0" marL="0" rtl="0" algn="l">
              <a:spcBef>
                <a:spcPts val="0"/>
              </a:spcBef>
              <a:spcAft>
                <a:spcPts val="0"/>
              </a:spcAft>
              <a:buNone/>
            </a:pPr>
            <a:r>
              <a:rPr lang="en-US"/>
              <a:t>●Container deploy.</a:t>
            </a:r>
            <a:endParaRPr/>
          </a:p>
          <a:p>
            <a:pPr indent="0" lvl="0" marL="0" rtl="0" algn="l">
              <a:spcBef>
                <a:spcPts val="0"/>
              </a:spcBef>
              <a:spcAft>
                <a:spcPts val="0"/>
              </a:spcAft>
              <a:buNone/>
            </a:pPr>
            <a:r>
              <a:rPr lang="en-US"/>
              <a:t>●Payload deploy.</a:t>
            </a:r>
            <a:endParaRPr/>
          </a:p>
          <a:p>
            <a:pPr indent="0" lvl="0" marL="0" rtl="0" algn="l">
              <a:spcBef>
                <a:spcPts val="0"/>
              </a:spcBef>
              <a:spcAft>
                <a:spcPts val="0"/>
              </a:spcAft>
              <a:buNone/>
            </a:pPr>
            <a:r>
              <a:rPr lang="en-US"/>
              <a:t>●Record telemetry.</a:t>
            </a:r>
            <a:endParaRPr/>
          </a:p>
        </p:txBody>
      </p:sp>
      <p:sp>
        <p:nvSpPr>
          <p:cNvPr id="348" name="Google Shape;348;g11f957d897c_1_10"/>
          <p:cNvSpPr txBox="1"/>
          <p:nvPr/>
        </p:nvSpPr>
        <p:spPr>
          <a:xfrm>
            <a:off x="6144000" y="295462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●Recovery of Payload and Container</a:t>
            </a:r>
            <a:endParaRPr/>
          </a:p>
          <a:p>
            <a:pPr indent="0" lvl="0" marL="0" rtl="0" algn="l">
              <a:spcBef>
                <a:spcPts val="0"/>
              </a:spcBef>
              <a:spcAft>
                <a:spcPts val="0"/>
              </a:spcAft>
              <a:buNone/>
            </a:pPr>
            <a:r>
              <a:rPr lang="en-US"/>
              <a:t>●Analysis of sampled data</a:t>
            </a:r>
            <a:endParaRPr/>
          </a:p>
          <a:p>
            <a:pPr indent="0" lvl="0" marL="0" rtl="0" algn="l">
              <a:spcBef>
                <a:spcPts val="0"/>
              </a:spcBef>
              <a:spcAft>
                <a:spcPts val="0"/>
              </a:spcAft>
              <a:buNone/>
            </a:pPr>
            <a:r>
              <a:rPr lang="en-US"/>
              <a:t>●Preparation of the PFR</a:t>
            </a:r>
            <a:endParaRPr/>
          </a:p>
          <a:p>
            <a:pPr indent="0" lvl="0" marL="0" rtl="0" algn="l">
              <a:spcBef>
                <a:spcPts val="0"/>
              </a:spcBef>
              <a:spcAft>
                <a:spcPts val="0"/>
              </a:spcAft>
              <a:buNone/>
            </a:pPr>
            <a:r>
              <a:rPr lang="en-US"/>
              <a:t>●PFR presentation and delivery</a:t>
            </a:r>
            <a:endParaRPr/>
          </a:p>
        </p:txBody>
      </p:sp>
      <p:sp>
        <p:nvSpPr>
          <p:cNvPr id="349" name="Google Shape;349;g11f957d897c_1_10"/>
          <p:cNvSpPr/>
          <p:nvPr/>
        </p:nvSpPr>
        <p:spPr>
          <a:xfrm>
            <a:off x="7543795" y="1735000"/>
            <a:ext cx="795554" cy="1239979"/>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808080"/>
                </a:solidFill>
                <a:latin typeface="Arial"/>
              </a:rPr>
              <a:t>3</a:t>
            </a:r>
          </a:p>
        </p:txBody>
      </p:sp>
      <p:cxnSp>
        <p:nvCxnSpPr>
          <p:cNvPr id="350" name="Google Shape;350;g11f957d897c_1_10"/>
          <p:cNvCxnSpPr/>
          <p:nvPr/>
        </p:nvCxnSpPr>
        <p:spPr>
          <a:xfrm flipH="1" rot="10800000">
            <a:off x="5430263" y="2349575"/>
            <a:ext cx="1835400" cy="10800"/>
          </a:xfrm>
          <a:prstGeom prst="straightConnector1">
            <a:avLst/>
          </a:prstGeom>
          <a:noFill/>
          <a:ln cap="flat" cmpd="sng" w="152400">
            <a:solidFill>
              <a:srgbClr val="000000"/>
            </a:solidFill>
            <a:prstDash val="solid"/>
            <a:round/>
            <a:headEnd len="med" w="med" type="none"/>
            <a:tailEnd len="med" w="med" type="triangle"/>
          </a:ln>
        </p:spPr>
      </p:cxnSp>
      <p:cxnSp>
        <p:nvCxnSpPr>
          <p:cNvPr id="351" name="Google Shape;351;g11f957d897c_1_10"/>
          <p:cNvCxnSpPr/>
          <p:nvPr/>
        </p:nvCxnSpPr>
        <p:spPr>
          <a:xfrm flipH="1" rot="10800000">
            <a:off x="2054088" y="2339413"/>
            <a:ext cx="1835400" cy="10800"/>
          </a:xfrm>
          <a:prstGeom prst="straightConnector1">
            <a:avLst/>
          </a:prstGeom>
          <a:noFill/>
          <a:ln cap="flat" cmpd="sng" w="152400">
            <a:solidFill>
              <a:srgbClr val="000000"/>
            </a:solidFill>
            <a:prstDash val="solid"/>
            <a:round/>
            <a:headEnd len="med" w="med" type="none"/>
            <a:tailEnd len="med" w="med" type="triangle"/>
          </a:ln>
        </p:spPr>
      </p:cxnSp>
      <p:pic>
        <p:nvPicPr>
          <p:cNvPr id="352" name="Google Shape;352;g11f957d897c_1_1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61"/>
          <p:cNvSpPr txBox="1"/>
          <p:nvPr>
            <p:ph type="title"/>
          </p:nvPr>
        </p:nvSpPr>
        <p:spPr>
          <a:xfrm>
            <a:off x="1600200" y="76200"/>
            <a:ext cx="60198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Payload</a:t>
            </a:r>
            <a:r>
              <a:rPr b="1" i="0" lang="en-US" sz="2400" u="none" cap="none" strike="noStrike">
                <a:solidFill>
                  <a:schemeClr val="accent2"/>
                </a:solidFill>
                <a:latin typeface="Arial"/>
                <a:ea typeface="Arial"/>
                <a:cs typeface="Arial"/>
                <a:sym typeface="Arial"/>
              </a:rPr>
              <a:t> </a:t>
            </a:r>
            <a:r>
              <a:rPr lang="en-US"/>
              <a:t>Power</a:t>
            </a:r>
            <a:r>
              <a:rPr b="1" i="0" lang="en-US" sz="2400" u="none" cap="none" strike="noStrike">
                <a:solidFill>
                  <a:schemeClr val="accent2"/>
                </a:solidFill>
                <a:latin typeface="Arial"/>
                <a:ea typeface="Arial"/>
                <a:cs typeface="Arial"/>
                <a:sym typeface="Arial"/>
              </a:rPr>
              <a:t> </a:t>
            </a:r>
            <a:r>
              <a:rPr lang="en-US"/>
              <a:t>Source</a:t>
            </a:r>
            <a:endParaRPr b="1" i="0" sz="2400" u="none" cap="none" strike="noStrike">
              <a:solidFill>
                <a:schemeClr val="accent2"/>
              </a:solidFill>
              <a:latin typeface="Arial"/>
              <a:ea typeface="Arial"/>
              <a:cs typeface="Arial"/>
              <a:sym typeface="Arial"/>
            </a:endParaRPr>
          </a:p>
        </p:txBody>
      </p:sp>
      <p:sp>
        <p:nvSpPr>
          <p:cNvPr id="1861" name="Google Shape;1861;p6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a:t>
            </a:r>
            <a:r>
              <a:rPr b="0" i="0" lang="en-US" sz="1000" u="none" cap="none" strike="noStrike">
                <a:solidFill>
                  <a:schemeClr val="dk1"/>
                </a:solidFill>
                <a:latin typeface="Arial"/>
                <a:ea typeface="Arial"/>
                <a:cs typeface="Arial"/>
                <a:sym typeface="Arial"/>
              </a:rPr>
              <a:t>DR:  </a:t>
            </a:r>
            <a:r>
              <a:rPr lang="en-US"/>
              <a:t>Team 1064 UCASAL</a:t>
            </a:r>
            <a:endParaRPr b="0" i="0" sz="1000" u="none" cap="none" strike="noStrike">
              <a:solidFill>
                <a:schemeClr val="dk1"/>
              </a:solidFill>
              <a:latin typeface="Arial"/>
              <a:ea typeface="Arial"/>
              <a:cs typeface="Arial"/>
              <a:sym typeface="Arial"/>
            </a:endParaRPr>
          </a:p>
        </p:txBody>
      </p:sp>
      <p:sp>
        <p:nvSpPr>
          <p:cNvPr id="1862" name="Google Shape;1862;p6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863" name="Google Shape;1863;p6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Juárez Enzo</a:t>
            </a:r>
            <a:endParaRPr b="0" i="0" sz="1400" u="none" cap="none" strike="noStrike">
              <a:solidFill>
                <a:srgbClr val="000000"/>
              </a:solidFill>
              <a:latin typeface="Arial"/>
              <a:ea typeface="Arial"/>
              <a:cs typeface="Arial"/>
              <a:sym typeface="Arial"/>
            </a:endParaRPr>
          </a:p>
        </p:txBody>
      </p:sp>
      <p:sp>
        <p:nvSpPr>
          <p:cNvPr id="1864" name="Google Shape;1864;p6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865" name="Google Shape;1865;p61"/>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pic>
        <p:nvPicPr>
          <p:cNvPr id="1866" name="Google Shape;1866;p61"/>
          <p:cNvPicPr preferRelativeResize="0"/>
          <p:nvPr/>
        </p:nvPicPr>
        <p:blipFill>
          <a:blip r:embed="rId4">
            <a:alphaModFix/>
          </a:blip>
          <a:stretch>
            <a:fillRect/>
          </a:stretch>
        </p:blipFill>
        <p:spPr>
          <a:xfrm>
            <a:off x="6131743" y="3845499"/>
            <a:ext cx="2555057" cy="2282625"/>
          </a:xfrm>
          <a:prstGeom prst="rect">
            <a:avLst/>
          </a:prstGeom>
          <a:noFill/>
          <a:ln>
            <a:noFill/>
          </a:ln>
        </p:spPr>
      </p:pic>
      <p:sp>
        <p:nvSpPr>
          <p:cNvPr id="1867" name="Google Shape;1867;p61"/>
          <p:cNvSpPr txBox="1"/>
          <p:nvPr/>
        </p:nvSpPr>
        <p:spPr>
          <a:xfrm>
            <a:off x="2594700" y="1164088"/>
            <a:ext cx="3954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highlight>
                  <a:srgbClr val="FFFFFF"/>
                </a:highlight>
              </a:rPr>
              <a:t>Samsung 30Q 18650 Battery</a:t>
            </a:r>
            <a:endParaRPr b="1" sz="2600"/>
          </a:p>
        </p:txBody>
      </p:sp>
      <p:sp>
        <p:nvSpPr>
          <p:cNvPr id="1868" name="Google Shape;1868;p61"/>
          <p:cNvSpPr txBox="1"/>
          <p:nvPr/>
        </p:nvSpPr>
        <p:spPr>
          <a:xfrm>
            <a:off x="407300" y="3740288"/>
            <a:ext cx="5406000" cy="2508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b="1" lang="en-US" sz="1500"/>
              <a:t>We will use 2 x Samsung 30Q 18650 Battery will be used in SERIE configuration, where we will obtain 7.2V of Nominal Voltage and 3000mAh of Nominal Current.</a:t>
            </a:r>
            <a:endParaRPr b="1" sz="1500"/>
          </a:p>
          <a:p>
            <a:pPr indent="0" lvl="0" marL="0" rtl="0" algn="l">
              <a:spcBef>
                <a:spcPts val="0"/>
              </a:spcBef>
              <a:spcAft>
                <a:spcPts val="0"/>
              </a:spcAft>
              <a:buNone/>
            </a:pPr>
            <a:r>
              <a:t/>
            </a:r>
            <a:endParaRPr b="1" sz="1500"/>
          </a:p>
          <a:p>
            <a:pPr indent="-323850" lvl="0" marL="457200" rtl="0" algn="l">
              <a:spcBef>
                <a:spcPts val="0"/>
              </a:spcBef>
              <a:spcAft>
                <a:spcPts val="0"/>
              </a:spcAft>
              <a:buClr>
                <a:srgbClr val="000000"/>
              </a:buClr>
              <a:buSzPts val="1500"/>
              <a:buChar char="●"/>
            </a:pPr>
            <a:r>
              <a:rPr b="1" lang="en-US" sz="1500">
                <a:solidFill>
                  <a:schemeClr val="dk1"/>
                </a:solidFill>
              </a:rPr>
              <a:t>Both Samsung 30Q 18650 will mounted on container using battery socket</a:t>
            </a:r>
            <a:endParaRPr b="1" sz="1500">
              <a:solidFill>
                <a:schemeClr val="dk1"/>
              </a:solidFill>
            </a:endParaRPr>
          </a:p>
          <a:p>
            <a:pPr indent="0" lvl="0" marL="0" rtl="0" algn="l">
              <a:spcBef>
                <a:spcPts val="0"/>
              </a:spcBef>
              <a:spcAft>
                <a:spcPts val="0"/>
              </a:spcAft>
              <a:buNone/>
            </a:pPr>
            <a:r>
              <a:t/>
            </a:r>
            <a:endParaRPr b="1" sz="1500">
              <a:solidFill>
                <a:schemeClr val="dk1"/>
              </a:solidFill>
            </a:endParaRPr>
          </a:p>
          <a:p>
            <a:pPr indent="-330200" lvl="0" marL="457200" rtl="0" algn="l">
              <a:spcBef>
                <a:spcPts val="0"/>
              </a:spcBef>
              <a:spcAft>
                <a:spcPts val="0"/>
              </a:spcAft>
              <a:buClr>
                <a:schemeClr val="dk1"/>
              </a:buClr>
              <a:buSzPts val="1600"/>
              <a:buChar char="●"/>
            </a:pPr>
            <a:r>
              <a:rPr b="1" lang="en-US" sz="1500">
                <a:solidFill>
                  <a:schemeClr val="dk1"/>
                </a:solidFill>
              </a:rPr>
              <a:t>It has capability to deliver enough  current  and power for the container</a:t>
            </a:r>
            <a:endParaRPr b="1" sz="1600">
              <a:solidFill>
                <a:schemeClr val="dk1"/>
              </a:solidFill>
            </a:endParaRPr>
          </a:p>
        </p:txBody>
      </p:sp>
      <p:graphicFrame>
        <p:nvGraphicFramePr>
          <p:cNvPr id="1869" name="Google Shape;1869;p61"/>
          <p:cNvGraphicFramePr/>
          <p:nvPr/>
        </p:nvGraphicFramePr>
        <p:xfrm>
          <a:off x="493677" y="1774838"/>
          <a:ext cx="3000000" cy="3000000"/>
        </p:xfrm>
        <a:graphic>
          <a:graphicData uri="http://schemas.openxmlformats.org/drawingml/2006/table">
            <a:tbl>
              <a:tblPr>
                <a:noFill/>
                <a:tableStyleId>{A9ED1627-924B-4930-AA3C-071C1F8F71B4}</a:tableStyleId>
              </a:tblPr>
              <a:tblGrid>
                <a:gridCol w="1607700"/>
                <a:gridCol w="923325"/>
                <a:gridCol w="885350"/>
                <a:gridCol w="959025"/>
                <a:gridCol w="820600"/>
                <a:gridCol w="1244225"/>
                <a:gridCol w="662325"/>
                <a:gridCol w="1054075"/>
              </a:tblGrid>
              <a:tr h="1036300">
                <a:tc>
                  <a:txBody>
                    <a:bodyPr/>
                    <a:lstStyle/>
                    <a:p>
                      <a:pPr indent="0" lvl="0" marL="0" rtl="0" algn="ctr">
                        <a:spcBef>
                          <a:spcPts val="0"/>
                        </a:spcBef>
                        <a:spcAft>
                          <a:spcPts val="0"/>
                        </a:spcAft>
                        <a:buNone/>
                      </a:pPr>
                      <a:r>
                        <a:rPr b="1" lang="en-US"/>
                        <a:t>NAME / 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TYPE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Nominal Voltage (V)</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Capacity (mAh)</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Weight (g)</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Max Continuous Discharging Rate (A)</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Price ($)</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Source</a:t>
                      </a:r>
                      <a:endParaRPr b="1"/>
                    </a:p>
                  </a:txBody>
                  <a:tcPr marT="91425" marB="91425" marR="91425" marL="91425">
                    <a:solidFill>
                      <a:srgbClr val="FFFF00"/>
                    </a:solidFill>
                  </a:tcPr>
                </a:tc>
              </a:tr>
              <a:tr h="701325">
                <a:tc>
                  <a:txBody>
                    <a:bodyPr/>
                    <a:lstStyle/>
                    <a:p>
                      <a:pPr indent="0" lvl="0" marL="0" rtl="0" algn="l">
                        <a:lnSpc>
                          <a:spcPct val="143000"/>
                        </a:lnSpc>
                        <a:spcBef>
                          <a:spcPts val="0"/>
                        </a:spcBef>
                        <a:spcAft>
                          <a:spcPts val="1100"/>
                        </a:spcAft>
                        <a:buNone/>
                      </a:pPr>
                      <a:r>
                        <a:rPr lang="en-US">
                          <a:highlight>
                            <a:srgbClr val="FFFFFF"/>
                          </a:highlight>
                        </a:rPr>
                        <a:t>Samsung 30Q 18650 Battery</a:t>
                      </a:r>
                      <a:endParaRPr sz="500"/>
                    </a:p>
                  </a:txBody>
                  <a:tcPr marT="91425" marB="91425" marR="91425" marL="91425"/>
                </a:tc>
                <a:tc>
                  <a:txBody>
                    <a:bodyPr/>
                    <a:lstStyle/>
                    <a:p>
                      <a:pPr indent="0" lvl="0" marL="0" rtl="0" algn="ctr">
                        <a:spcBef>
                          <a:spcPts val="0"/>
                        </a:spcBef>
                        <a:spcAft>
                          <a:spcPts val="0"/>
                        </a:spcAft>
                        <a:buNone/>
                      </a:pPr>
                      <a:r>
                        <a:rPr lang="en-US"/>
                        <a:t>Lithium Ion</a:t>
                      </a:r>
                      <a:endParaRPr/>
                    </a:p>
                  </a:txBody>
                  <a:tcPr marT="91425" marB="91425" marR="91425" marL="91425"/>
                </a:tc>
                <a:tc>
                  <a:txBody>
                    <a:bodyPr/>
                    <a:lstStyle/>
                    <a:p>
                      <a:pPr indent="0" lvl="0" marL="0" rtl="0" algn="ctr">
                        <a:spcBef>
                          <a:spcPts val="0"/>
                        </a:spcBef>
                        <a:spcAft>
                          <a:spcPts val="0"/>
                        </a:spcAft>
                        <a:buNone/>
                      </a:pPr>
                      <a:r>
                        <a:rPr lang="en-US"/>
                        <a:t>3.6</a:t>
                      </a:r>
                      <a:endParaRPr/>
                    </a:p>
                  </a:txBody>
                  <a:tcPr marT="91425" marB="91425" marR="91425" marL="91425"/>
                </a:tc>
                <a:tc>
                  <a:txBody>
                    <a:bodyPr/>
                    <a:lstStyle/>
                    <a:p>
                      <a:pPr indent="0" lvl="0" marL="0" rtl="0" algn="ctr">
                        <a:spcBef>
                          <a:spcPts val="0"/>
                        </a:spcBef>
                        <a:spcAft>
                          <a:spcPts val="0"/>
                        </a:spcAft>
                        <a:buNone/>
                      </a:pPr>
                      <a:r>
                        <a:rPr lang="en-US"/>
                        <a:t>3000</a:t>
                      </a:r>
                      <a:endParaRPr/>
                    </a:p>
                  </a:txBody>
                  <a:tcPr marT="91425" marB="91425" marR="91425" marL="91425"/>
                </a:tc>
                <a:tc>
                  <a:txBody>
                    <a:bodyPr/>
                    <a:lstStyle/>
                    <a:p>
                      <a:pPr indent="0" lvl="0" marL="0" rtl="0" algn="ctr">
                        <a:spcBef>
                          <a:spcPts val="0"/>
                        </a:spcBef>
                        <a:spcAft>
                          <a:spcPts val="0"/>
                        </a:spcAft>
                        <a:buNone/>
                      </a:pPr>
                      <a:r>
                        <a:rPr lang="en-US"/>
                        <a:t>48</a:t>
                      </a:r>
                      <a:endParaRPr/>
                    </a:p>
                  </a:txBody>
                  <a:tcPr marT="91425" marB="91425" marR="91425" marL="91425"/>
                </a:tc>
                <a:tc>
                  <a:txBody>
                    <a:bodyPr/>
                    <a:lstStyle/>
                    <a:p>
                      <a:pPr indent="0" lvl="0" marL="0" rtl="0" algn="ctr">
                        <a:spcBef>
                          <a:spcPts val="0"/>
                        </a:spcBef>
                        <a:spcAft>
                          <a:spcPts val="0"/>
                        </a:spcAft>
                        <a:buNone/>
                      </a:pPr>
                      <a:r>
                        <a:rPr lang="en-US"/>
                        <a:t>30</a:t>
                      </a:r>
                      <a:endParaRPr/>
                    </a:p>
                  </a:txBody>
                  <a:tcPr marT="91425" marB="91425" marR="91425" marL="91425"/>
                </a:tc>
                <a:tc>
                  <a:txBody>
                    <a:bodyPr/>
                    <a:lstStyle/>
                    <a:p>
                      <a:pPr indent="0" lvl="0" marL="0" rtl="0" algn="ctr">
                        <a:spcBef>
                          <a:spcPts val="0"/>
                        </a:spcBef>
                        <a:spcAft>
                          <a:spcPts val="0"/>
                        </a:spcAft>
                        <a:buNone/>
                      </a:pPr>
                      <a:r>
                        <a:rPr lang="en-US"/>
                        <a:t>7.99</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6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1875" name="Google Shape;1875;p6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876" name="Google Shape;1876;p62"/>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Payload </a:t>
            </a:r>
            <a:r>
              <a:rPr b="1" i="0" lang="en-US" sz="2400" u="none" cap="none" strike="noStrike">
                <a:solidFill>
                  <a:schemeClr val="accent2"/>
                </a:solidFill>
                <a:latin typeface="Arial"/>
                <a:ea typeface="Arial"/>
                <a:cs typeface="Arial"/>
                <a:sym typeface="Arial"/>
              </a:rPr>
              <a:t>Power Budget (1 of 2)</a:t>
            </a:r>
            <a:endParaRPr/>
          </a:p>
        </p:txBody>
      </p:sp>
      <p:sp>
        <p:nvSpPr>
          <p:cNvPr id="1877" name="Google Shape;1877;p6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Juárez Enzo</a:t>
            </a:r>
            <a:endParaRPr b="0" i="0" sz="1400" u="none" cap="none" strike="noStrike">
              <a:solidFill>
                <a:srgbClr val="000000"/>
              </a:solidFill>
              <a:latin typeface="Arial"/>
              <a:ea typeface="Arial"/>
              <a:cs typeface="Arial"/>
              <a:sym typeface="Arial"/>
            </a:endParaRPr>
          </a:p>
        </p:txBody>
      </p:sp>
      <p:sp>
        <p:nvSpPr>
          <p:cNvPr id="1878" name="Google Shape;1878;p6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879" name="Google Shape;1879;p62"/>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1880" name="Google Shape;1880;p62"/>
          <p:cNvGraphicFramePr/>
          <p:nvPr/>
        </p:nvGraphicFramePr>
        <p:xfrm>
          <a:off x="221750" y="1762075"/>
          <a:ext cx="3000000" cy="3000000"/>
        </p:xfrm>
        <a:graphic>
          <a:graphicData uri="http://schemas.openxmlformats.org/drawingml/2006/table">
            <a:tbl>
              <a:tblPr>
                <a:noFill/>
                <a:tableStyleId>{A9ED1627-924B-4930-AA3C-071C1F8F71B4}</a:tableStyleId>
              </a:tblPr>
              <a:tblGrid>
                <a:gridCol w="626850"/>
                <a:gridCol w="1859000"/>
                <a:gridCol w="1242925"/>
                <a:gridCol w="1242925"/>
                <a:gridCol w="1242925"/>
                <a:gridCol w="1242925"/>
                <a:gridCol w="1242925"/>
              </a:tblGrid>
              <a:tr h="758075">
                <a:tc>
                  <a:txBody>
                    <a:bodyPr/>
                    <a:lstStyle/>
                    <a:p>
                      <a:pPr indent="0" lvl="0" marL="0" rtl="0" algn="ctr">
                        <a:spcBef>
                          <a:spcPts val="0"/>
                        </a:spcBef>
                        <a:spcAft>
                          <a:spcPts val="0"/>
                        </a:spcAft>
                        <a:buNone/>
                      </a:pPr>
                      <a:r>
                        <a:rPr lang="en-US"/>
                        <a:t>NO</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COMPONENT</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Voltage (V)</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Current (mA)</a:t>
                      </a:r>
                      <a:endParaRPr/>
                    </a:p>
                    <a:p>
                      <a:pPr indent="0" lvl="0" marL="0" rtl="0" algn="ctr">
                        <a:spcBef>
                          <a:spcPts val="0"/>
                        </a:spcBef>
                        <a:spcAft>
                          <a:spcPts val="0"/>
                        </a:spcAft>
                        <a:buNone/>
                      </a:pPr>
                      <a:r>
                        <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Duty Cycles (Hr)</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sz="1300"/>
                        <a:t>Power Consumption (Wh)</a:t>
                      </a:r>
                      <a:endParaRPr sz="1300"/>
                    </a:p>
                  </a:txBody>
                  <a:tcPr marT="91425" marB="91425" marR="91425" marL="91425">
                    <a:solidFill>
                      <a:srgbClr val="FFFF00"/>
                    </a:solidFill>
                  </a:tcPr>
                </a:tc>
                <a:tc>
                  <a:txBody>
                    <a:bodyPr/>
                    <a:lstStyle/>
                    <a:p>
                      <a:pPr indent="0" lvl="0" marL="0" rtl="0" algn="ctr">
                        <a:spcBef>
                          <a:spcPts val="0"/>
                        </a:spcBef>
                        <a:spcAft>
                          <a:spcPts val="0"/>
                        </a:spcAft>
                        <a:buNone/>
                      </a:pPr>
                      <a:r>
                        <a:rPr lang="en-US"/>
                        <a:t>Source</a:t>
                      </a:r>
                      <a:endParaRPr/>
                    </a:p>
                  </a:txBody>
                  <a:tcPr marT="91425" marB="91425" marR="91425" marL="91425">
                    <a:solidFill>
                      <a:srgbClr val="FFFF00"/>
                    </a:solidFill>
                  </a:tcPr>
                </a:tc>
              </a:tr>
              <a:tr h="472850">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0"/>
                        </a:spcBef>
                        <a:spcAft>
                          <a:spcPts val="0"/>
                        </a:spcAft>
                        <a:buNone/>
                      </a:pPr>
                      <a:r>
                        <a:rPr lang="en-US"/>
                        <a:t>STorm32 Controller</a:t>
                      </a:r>
                      <a:endParaRPr/>
                    </a:p>
                  </a:txBody>
                  <a:tcPr marT="91425" marB="91425" marR="91425" marL="91425"/>
                </a:tc>
                <a:tc>
                  <a:txBody>
                    <a:bodyPr/>
                    <a:lstStyle/>
                    <a:p>
                      <a:pPr indent="0" lvl="0" marL="0" rtl="0" algn="ctr">
                        <a:spcBef>
                          <a:spcPts val="0"/>
                        </a:spcBef>
                        <a:spcAft>
                          <a:spcPts val="0"/>
                        </a:spcAft>
                        <a:buNone/>
                      </a:pPr>
                      <a:r>
                        <a:rPr lang="en-US"/>
                        <a:t>12</a:t>
                      </a:r>
                      <a:endParaRPr/>
                    </a:p>
                  </a:txBody>
                  <a:tcPr marT="91425" marB="91425" marR="91425" marL="91425"/>
                </a:tc>
                <a:tc>
                  <a:txBody>
                    <a:bodyPr/>
                    <a:lstStyle/>
                    <a:p>
                      <a:pPr indent="0" lvl="0" marL="0" rtl="0" algn="ctr">
                        <a:spcBef>
                          <a:spcPts val="0"/>
                        </a:spcBef>
                        <a:spcAft>
                          <a:spcPts val="0"/>
                        </a:spcAft>
                        <a:buNone/>
                      </a:pPr>
                      <a:r>
                        <a:rPr lang="en-US"/>
                        <a:t>15</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0.36</a:t>
                      </a:r>
                      <a:endParaRPr/>
                    </a:p>
                  </a:txBody>
                  <a:tcPr marT="91425" marB="91425" marR="91425" marL="91425"/>
                </a:tc>
                <a:tc>
                  <a:txBody>
                    <a:bodyPr/>
                    <a:lstStyle/>
                    <a:p>
                      <a:pPr indent="0" lvl="0" marL="0" rtl="0" algn="ctr">
                        <a:spcBef>
                          <a:spcPts val="0"/>
                        </a:spcBef>
                        <a:spcAft>
                          <a:spcPts val="0"/>
                        </a:spcAft>
                        <a:buNone/>
                      </a:pPr>
                      <a:r>
                        <a:rPr lang="en-US"/>
                        <a:t>Estimate</a:t>
                      </a:r>
                      <a:endParaRPr/>
                    </a:p>
                  </a:txBody>
                  <a:tcPr marT="91425" marB="91425" marR="91425" marL="91425"/>
                </a:tc>
              </a:tr>
              <a:tr h="472850">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Motor 2208 80T</a:t>
                      </a:r>
                      <a:endParaRPr/>
                    </a:p>
                  </a:txBody>
                  <a:tcPr marT="91425" marB="91425" marR="91425" marL="91425"/>
                </a:tc>
                <a:tc>
                  <a:txBody>
                    <a:bodyPr/>
                    <a:lstStyle/>
                    <a:p>
                      <a:pPr indent="0" lvl="0" marL="0" rtl="0" algn="ctr">
                        <a:spcBef>
                          <a:spcPts val="0"/>
                        </a:spcBef>
                        <a:spcAft>
                          <a:spcPts val="0"/>
                        </a:spcAft>
                        <a:buNone/>
                      </a:pPr>
                      <a:r>
                        <a:rPr lang="en-US"/>
                        <a:t>7.4</a:t>
                      </a:r>
                      <a:endParaRPr/>
                    </a:p>
                  </a:txBody>
                  <a:tcPr marT="91425" marB="91425" marR="91425" marL="91425"/>
                </a:tc>
                <a:tc>
                  <a:txBody>
                    <a:bodyPr/>
                    <a:lstStyle/>
                    <a:p>
                      <a:pPr indent="0" lvl="0" marL="0" rtl="0" algn="ctr">
                        <a:spcBef>
                          <a:spcPts val="0"/>
                        </a:spcBef>
                        <a:spcAft>
                          <a:spcPts val="0"/>
                        </a:spcAft>
                        <a:buNone/>
                      </a:pPr>
                      <a:r>
                        <a:rPr lang="en-US"/>
                        <a:t>30</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0.44</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528500">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ctr">
                        <a:spcBef>
                          <a:spcPts val="0"/>
                        </a:spcBef>
                        <a:spcAft>
                          <a:spcPts val="0"/>
                        </a:spcAft>
                        <a:buNone/>
                      </a:pPr>
                      <a:r>
                        <a:rPr lang="en-US"/>
                        <a:t>Motor 2208 80T</a:t>
                      </a:r>
                      <a:endParaRPr/>
                    </a:p>
                  </a:txBody>
                  <a:tcPr marT="91425" marB="91425" marR="91425" marL="91425"/>
                </a:tc>
                <a:tc>
                  <a:txBody>
                    <a:bodyPr/>
                    <a:lstStyle/>
                    <a:p>
                      <a:pPr indent="0" lvl="0" marL="0" rtl="0" algn="ctr">
                        <a:spcBef>
                          <a:spcPts val="0"/>
                        </a:spcBef>
                        <a:spcAft>
                          <a:spcPts val="0"/>
                        </a:spcAft>
                        <a:buNone/>
                      </a:pPr>
                      <a:r>
                        <a:rPr lang="en-US"/>
                        <a:t>7.4</a:t>
                      </a:r>
                      <a:endParaRPr/>
                    </a:p>
                  </a:txBody>
                  <a:tcPr marT="91425" marB="91425" marR="91425" marL="91425"/>
                </a:tc>
                <a:tc>
                  <a:txBody>
                    <a:bodyPr/>
                    <a:lstStyle/>
                    <a:p>
                      <a:pPr indent="0" lvl="0" marL="0" rtl="0" algn="ctr">
                        <a:spcBef>
                          <a:spcPts val="0"/>
                        </a:spcBef>
                        <a:spcAft>
                          <a:spcPts val="0"/>
                        </a:spcAft>
                        <a:buNone/>
                      </a:pPr>
                      <a:r>
                        <a:rPr lang="en-US"/>
                        <a:t>30</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0.44</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472850">
                <a:tc>
                  <a:txBody>
                    <a:bodyPr/>
                    <a:lstStyle/>
                    <a:p>
                      <a:pPr indent="0" lvl="0" marL="0" rtl="0" algn="ctr">
                        <a:spcBef>
                          <a:spcPts val="0"/>
                        </a:spcBef>
                        <a:spcAft>
                          <a:spcPts val="0"/>
                        </a:spcAft>
                        <a:buNone/>
                      </a:pPr>
                      <a:r>
                        <a:rPr lang="en-US"/>
                        <a:t>4</a:t>
                      </a:r>
                      <a:endParaRPr/>
                    </a:p>
                  </a:txBody>
                  <a:tcPr marT="91425" marB="91425" marR="91425" marL="91425"/>
                </a:tc>
                <a:tc>
                  <a:txBody>
                    <a:bodyPr/>
                    <a:lstStyle/>
                    <a:p>
                      <a:pPr indent="0" lvl="0" marL="0" rtl="0" algn="ctr">
                        <a:spcBef>
                          <a:spcPts val="0"/>
                        </a:spcBef>
                        <a:spcAft>
                          <a:spcPts val="0"/>
                        </a:spcAft>
                        <a:buNone/>
                      </a:pPr>
                      <a:r>
                        <a:rPr lang="en-US"/>
                        <a:t>Motor 2804 100T</a:t>
                      </a:r>
                      <a:endParaRPr/>
                    </a:p>
                  </a:txBody>
                  <a:tcPr marT="91425" marB="91425" marR="91425" marL="91425"/>
                </a:tc>
                <a:tc>
                  <a:txBody>
                    <a:bodyPr/>
                    <a:lstStyle/>
                    <a:p>
                      <a:pPr indent="0" lvl="0" marL="0" rtl="0" algn="ctr">
                        <a:spcBef>
                          <a:spcPts val="0"/>
                        </a:spcBef>
                        <a:spcAft>
                          <a:spcPts val="0"/>
                        </a:spcAft>
                        <a:buNone/>
                      </a:pPr>
                      <a:r>
                        <a:rPr lang="en-US"/>
                        <a:t>7.4</a:t>
                      </a:r>
                      <a:endParaRPr/>
                    </a:p>
                  </a:txBody>
                  <a:tcPr marT="91425" marB="91425" marR="91425" marL="91425"/>
                </a:tc>
                <a:tc>
                  <a:txBody>
                    <a:bodyPr/>
                    <a:lstStyle/>
                    <a:p>
                      <a:pPr indent="0" lvl="0" marL="0" rtl="0" algn="ctr">
                        <a:spcBef>
                          <a:spcPts val="0"/>
                        </a:spcBef>
                        <a:spcAft>
                          <a:spcPts val="0"/>
                        </a:spcAft>
                        <a:buNone/>
                      </a:pPr>
                      <a:r>
                        <a:rPr lang="en-US"/>
                        <a:t>7.4</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0.44</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568125">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Adafruit Mini Spy Camera</a:t>
                      </a:r>
                      <a:endParaRPr/>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110</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1.1</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568125">
                <a:tc>
                  <a:txBody>
                    <a:bodyPr/>
                    <a:lstStyle/>
                    <a:p>
                      <a:pPr indent="0" lvl="0" marL="0" rtl="0" algn="ctr">
                        <a:spcBef>
                          <a:spcPts val="0"/>
                        </a:spcBef>
                        <a:spcAft>
                          <a:spcPts val="0"/>
                        </a:spcAft>
                        <a:buNone/>
                      </a:pPr>
                      <a:r>
                        <a:rPr lang="en-US"/>
                        <a:t>6</a:t>
                      </a:r>
                      <a:endParaRPr/>
                    </a:p>
                  </a:txBody>
                  <a:tcPr marT="91425" marB="91425" marR="91425" marL="91425"/>
                </a:tc>
                <a:tc>
                  <a:txBody>
                    <a:bodyPr/>
                    <a:lstStyle/>
                    <a:p>
                      <a:pPr indent="0" lvl="0" marL="0" rtl="0" algn="ctr">
                        <a:spcBef>
                          <a:spcPts val="0"/>
                        </a:spcBef>
                        <a:spcAft>
                          <a:spcPts val="0"/>
                        </a:spcAft>
                        <a:buNone/>
                      </a:pPr>
                      <a:r>
                        <a:rPr lang="en-US">
                          <a:solidFill>
                            <a:srgbClr val="000000"/>
                          </a:solidFill>
                        </a:rPr>
                        <a:t>Module XBee</a:t>
                      </a:r>
                      <a:endParaRPr>
                        <a:solidFill>
                          <a:srgbClr val="000000"/>
                        </a:solidFill>
                      </a:endParaRPr>
                    </a:p>
                  </a:txBody>
                  <a:tcPr marT="91425" marB="91425" marR="91425" marL="91425"/>
                </a:tc>
                <a:tc>
                  <a:txBody>
                    <a:bodyPr/>
                    <a:lstStyle/>
                    <a:p>
                      <a:pPr indent="0" lvl="0" marL="0" rtl="0" algn="ctr">
                        <a:spcBef>
                          <a:spcPts val="0"/>
                        </a:spcBef>
                        <a:spcAft>
                          <a:spcPts val="0"/>
                        </a:spcAft>
                        <a:buNone/>
                      </a:pPr>
                      <a:r>
                        <a:rPr lang="en-US"/>
                        <a:t>3.3</a:t>
                      </a:r>
                      <a:endParaRPr/>
                    </a:p>
                  </a:txBody>
                  <a:tcPr marT="91425" marB="91425" marR="91425" marL="91425"/>
                </a:tc>
                <a:tc>
                  <a:txBody>
                    <a:bodyPr/>
                    <a:lstStyle/>
                    <a:p>
                      <a:pPr indent="0" lvl="0" marL="0" rtl="0" algn="ctr">
                        <a:spcBef>
                          <a:spcPts val="0"/>
                        </a:spcBef>
                        <a:spcAft>
                          <a:spcPts val="0"/>
                        </a:spcAft>
                        <a:buNone/>
                      </a:pPr>
                      <a:r>
                        <a:rPr lang="en-US"/>
                        <a:t>23</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0.1518</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g120f6bd1166_1_71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1886" name="Google Shape;1886;g120f6bd1166_1_71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887" name="Google Shape;1887;g120f6bd1166_1_717"/>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Payload </a:t>
            </a:r>
            <a:r>
              <a:rPr b="1" i="0" lang="en-US" sz="2400" u="none" cap="none" strike="noStrike">
                <a:solidFill>
                  <a:schemeClr val="accent2"/>
                </a:solidFill>
                <a:latin typeface="Arial"/>
                <a:ea typeface="Arial"/>
                <a:cs typeface="Arial"/>
                <a:sym typeface="Arial"/>
              </a:rPr>
              <a:t>Power Budget (2 of 2)</a:t>
            </a:r>
            <a:endParaRPr/>
          </a:p>
        </p:txBody>
      </p:sp>
      <p:sp>
        <p:nvSpPr>
          <p:cNvPr id="1888" name="Google Shape;1888;g120f6bd1166_1_71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Juárez Enzo</a:t>
            </a:r>
            <a:endParaRPr b="0" i="0" sz="1400" u="none" cap="none" strike="noStrike">
              <a:solidFill>
                <a:srgbClr val="000000"/>
              </a:solidFill>
              <a:latin typeface="Arial"/>
              <a:ea typeface="Arial"/>
              <a:cs typeface="Arial"/>
              <a:sym typeface="Arial"/>
            </a:endParaRPr>
          </a:p>
        </p:txBody>
      </p:sp>
      <p:sp>
        <p:nvSpPr>
          <p:cNvPr id="1889" name="Google Shape;1889;g120f6bd1166_1_71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890" name="Google Shape;1890;g120f6bd1166_1_717"/>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1891" name="Google Shape;1891;g120f6bd1166_1_717"/>
          <p:cNvGraphicFramePr/>
          <p:nvPr/>
        </p:nvGraphicFramePr>
        <p:xfrm>
          <a:off x="2877763" y="1280825"/>
          <a:ext cx="3000000" cy="3000000"/>
        </p:xfrm>
        <a:graphic>
          <a:graphicData uri="http://schemas.openxmlformats.org/drawingml/2006/table">
            <a:tbl>
              <a:tblPr>
                <a:noFill/>
                <a:tableStyleId>{A9ED1627-924B-4930-AA3C-071C1F8F71B4}</a:tableStyleId>
              </a:tblPr>
              <a:tblGrid>
                <a:gridCol w="3388475"/>
              </a:tblGrid>
              <a:tr h="396200">
                <a:tc>
                  <a:txBody>
                    <a:bodyPr/>
                    <a:lstStyle/>
                    <a:p>
                      <a:pPr indent="0" lvl="0" marL="0" rtl="0" algn="ctr">
                        <a:spcBef>
                          <a:spcPts val="0"/>
                        </a:spcBef>
                        <a:spcAft>
                          <a:spcPts val="0"/>
                        </a:spcAft>
                        <a:buNone/>
                      </a:pPr>
                      <a:r>
                        <a:rPr b="1" lang="en-US">
                          <a:solidFill>
                            <a:srgbClr val="000000"/>
                          </a:solidFill>
                        </a:rPr>
                        <a:t>Total Power Consumed in Payload (for Two Hours)</a:t>
                      </a:r>
                      <a:endParaRPr b="1"/>
                    </a:p>
                  </a:txBody>
                  <a:tcPr marT="91425" marB="91425" marR="91425" marL="91425">
                    <a:solidFill>
                      <a:srgbClr val="FFFF00"/>
                    </a:solidFill>
                  </a:tcPr>
                </a:tc>
              </a:tr>
              <a:tr h="396200">
                <a:tc>
                  <a:txBody>
                    <a:bodyPr/>
                    <a:lstStyle/>
                    <a:p>
                      <a:pPr indent="0" lvl="0" marL="0" rtl="0" algn="ctr">
                        <a:spcBef>
                          <a:spcPts val="0"/>
                        </a:spcBef>
                        <a:spcAft>
                          <a:spcPts val="0"/>
                        </a:spcAft>
                        <a:buNone/>
                      </a:pPr>
                      <a:r>
                        <a:rPr b="1" lang="en-US">
                          <a:solidFill>
                            <a:srgbClr val="000000"/>
                          </a:solidFill>
                        </a:rPr>
                        <a:t>2.932 Wh</a:t>
                      </a:r>
                      <a:endParaRPr b="1"/>
                    </a:p>
                  </a:txBody>
                  <a:tcPr marT="91425" marB="91425" marR="91425" marL="91425"/>
                </a:tc>
              </a:tr>
            </a:tbl>
          </a:graphicData>
        </a:graphic>
      </p:graphicFrame>
      <p:graphicFrame>
        <p:nvGraphicFramePr>
          <p:cNvPr id="1892" name="Google Shape;1892;g120f6bd1166_1_717"/>
          <p:cNvGraphicFramePr/>
          <p:nvPr/>
        </p:nvGraphicFramePr>
        <p:xfrm>
          <a:off x="952500" y="2529200"/>
          <a:ext cx="3000000" cy="3000000"/>
        </p:xfrm>
        <a:graphic>
          <a:graphicData uri="http://schemas.openxmlformats.org/drawingml/2006/table">
            <a:tbl>
              <a:tblPr>
                <a:noFill/>
                <a:tableStyleId>{A9ED1627-924B-4930-AA3C-071C1F8F71B4}</a:tableStyleId>
              </a:tblPr>
              <a:tblGrid>
                <a:gridCol w="3619500"/>
                <a:gridCol w="3619500"/>
              </a:tblGrid>
              <a:tr h="381000">
                <a:tc>
                  <a:txBody>
                    <a:bodyPr/>
                    <a:lstStyle/>
                    <a:p>
                      <a:pPr indent="0" lvl="0" marL="0" rtl="0" algn="ctr">
                        <a:spcBef>
                          <a:spcPts val="0"/>
                        </a:spcBef>
                        <a:spcAft>
                          <a:spcPts val="0"/>
                        </a:spcAft>
                        <a:buNone/>
                      </a:pPr>
                      <a:r>
                        <a:rPr b="1" lang="en-US"/>
                        <a:t>Available Total Current Capacity</a:t>
                      </a:r>
                      <a:endParaRPr b="1"/>
                    </a:p>
                    <a:p>
                      <a:pPr indent="0" lvl="0" marL="0" rtl="0" algn="ctr">
                        <a:spcBef>
                          <a:spcPts val="0"/>
                        </a:spcBef>
                        <a:spcAft>
                          <a:spcPts val="0"/>
                        </a:spcAft>
                        <a:buNone/>
                      </a:pPr>
                      <a:r>
                        <a:rPr b="1" lang="en-US"/>
                        <a:t>(for Two Hours)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Available Total Power Capacity</a:t>
                      </a:r>
                      <a:endParaRPr b="1"/>
                    </a:p>
                    <a:p>
                      <a:pPr indent="0" lvl="0" marL="0" rtl="0" algn="ctr">
                        <a:spcBef>
                          <a:spcPts val="0"/>
                        </a:spcBef>
                        <a:spcAft>
                          <a:spcPts val="0"/>
                        </a:spcAft>
                        <a:buNone/>
                      </a:pPr>
                      <a:r>
                        <a:rPr b="1" lang="en-US"/>
                        <a:t>(for Two Hours)</a:t>
                      </a:r>
                      <a:endParaRPr b="1"/>
                    </a:p>
                  </a:txBody>
                  <a:tcPr marT="91425" marB="91425" marR="91425" marL="91425">
                    <a:solidFill>
                      <a:srgbClr val="FFFF00"/>
                    </a:solidFill>
                  </a:tcPr>
                </a:tc>
              </a:tr>
              <a:tr h="381000">
                <a:tc>
                  <a:txBody>
                    <a:bodyPr/>
                    <a:lstStyle/>
                    <a:p>
                      <a:pPr indent="0" lvl="0" marL="0" rtl="0" algn="ctr">
                        <a:spcBef>
                          <a:spcPts val="0"/>
                        </a:spcBef>
                        <a:spcAft>
                          <a:spcPts val="0"/>
                        </a:spcAft>
                        <a:buNone/>
                      </a:pPr>
                      <a:r>
                        <a:rPr b="1" lang="en-US"/>
                        <a:t>3000mAh</a:t>
                      </a:r>
                      <a:endParaRPr b="1"/>
                    </a:p>
                  </a:txBody>
                  <a:tcPr marT="91425" marB="91425" marR="91425" marL="91425"/>
                </a:tc>
                <a:tc>
                  <a:txBody>
                    <a:bodyPr/>
                    <a:lstStyle/>
                    <a:p>
                      <a:pPr indent="0" lvl="0" marL="0" rtl="0" algn="ctr">
                        <a:spcBef>
                          <a:spcPts val="0"/>
                        </a:spcBef>
                        <a:spcAft>
                          <a:spcPts val="0"/>
                        </a:spcAft>
                        <a:buNone/>
                      </a:pPr>
                      <a:r>
                        <a:rPr b="1" lang="en-US"/>
                        <a:t>21.6Wh</a:t>
                      </a:r>
                      <a:endParaRPr b="1"/>
                    </a:p>
                  </a:txBody>
                  <a:tcPr marT="91425" marB="91425" marR="91425" marL="91425"/>
                </a:tc>
              </a:tr>
            </a:tbl>
          </a:graphicData>
        </a:graphic>
      </p:graphicFrame>
      <p:graphicFrame>
        <p:nvGraphicFramePr>
          <p:cNvPr id="1893" name="Google Shape;1893;g120f6bd1166_1_717"/>
          <p:cNvGraphicFramePr/>
          <p:nvPr/>
        </p:nvGraphicFramePr>
        <p:xfrm>
          <a:off x="2387350" y="3874850"/>
          <a:ext cx="3000000" cy="3000000"/>
        </p:xfrm>
        <a:graphic>
          <a:graphicData uri="http://schemas.openxmlformats.org/drawingml/2006/table">
            <a:tbl>
              <a:tblPr>
                <a:noFill/>
                <a:tableStyleId>{A9ED1627-924B-4930-AA3C-071C1F8F71B4}</a:tableStyleId>
              </a:tblPr>
              <a:tblGrid>
                <a:gridCol w="4369325"/>
              </a:tblGrid>
              <a:tr h="609575">
                <a:tc>
                  <a:txBody>
                    <a:bodyPr/>
                    <a:lstStyle/>
                    <a:p>
                      <a:pPr indent="0" lvl="0" marL="0" rtl="0" algn="ctr">
                        <a:spcBef>
                          <a:spcPts val="0"/>
                        </a:spcBef>
                        <a:spcAft>
                          <a:spcPts val="0"/>
                        </a:spcAft>
                        <a:buNone/>
                      </a:pPr>
                      <a:r>
                        <a:rPr b="1" lang="en-US"/>
                        <a:t>Margin of Power Consumption (for Two Hours)</a:t>
                      </a:r>
                      <a:endParaRPr b="1"/>
                    </a:p>
                  </a:txBody>
                  <a:tcPr marT="91425" marB="91425" marR="91425" marL="91425">
                    <a:solidFill>
                      <a:srgbClr val="FFFF00"/>
                    </a:solidFill>
                  </a:tcPr>
                </a:tc>
              </a:tr>
              <a:tr h="396200">
                <a:tc>
                  <a:txBody>
                    <a:bodyPr/>
                    <a:lstStyle/>
                    <a:p>
                      <a:pPr indent="0" lvl="0" marL="0" rtl="0" algn="ctr">
                        <a:spcBef>
                          <a:spcPts val="0"/>
                        </a:spcBef>
                        <a:spcAft>
                          <a:spcPts val="0"/>
                        </a:spcAft>
                        <a:buNone/>
                      </a:pPr>
                      <a:r>
                        <a:rPr b="1" lang="en-US"/>
                        <a:t>21.6 Wh - 2.932 Wh = 18.668 Wh (Margin 86.42%)</a:t>
                      </a:r>
                      <a:endParaRPr b="1"/>
                    </a:p>
                  </a:txBody>
                  <a:tcPr marT="91425" marB="91425" marR="91425" marL="91425"/>
                </a:tc>
              </a:tr>
            </a:tbl>
          </a:graphicData>
        </a:graphic>
      </p:graphicFrame>
      <p:sp>
        <p:nvSpPr>
          <p:cNvPr id="1894" name="Google Shape;1894;g120f6bd1166_1_717"/>
          <p:cNvSpPr txBox="1"/>
          <p:nvPr/>
        </p:nvSpPr>
        <p:spPr>
          <a:xfrm>
            <a:off x="352575" y="5029988"/>
            <a:ext cx="862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Conclusion:</a:t>
            </a:r>
            <a:r>
              <a:rPr b="1" lang="en-US" sz="1600"/>
              <a:t> Our Battery is sufficient to power all component through the flight</a:t>
            </a:r>
            <a:endParaRPr b="1" sz="1600"/>
          </a:p>
        </p:txBody>
      </p:sp>
      <p:graphicFrame>
        <p:nvGraphicFramePr>
          <p:cNvPr id="1895" name="Google Shape;1895;g120f6bd1166_1_717"/>
          <p:cNvGraphicFramePr/>
          <p:nvPr/>
        </p:nvGraphicFramePr>
        <p:xfrm>
          <a:off x="166125" y="5641050"/>
          <a:ext cx="3000000" cy="3000000"/>
        </p:xfrm>
        <a:graphic>
          <a:graphicData uri="http://schemas.openxmlformats.org/drawingml/2006/table">
            <a:tbl>
              <a:tblPr>
                <a:noFill/>
                <a:tableStyleId>{A9ED1627-924B-4930-AA3C-071C1F8F71B4}</a:tableStyleId>
              </a:tblPr>
              <a:tblGrid>
                <a:gridCol w="8811750"/>
              </a:tblGrid>
              <a:tr h="612175">
                <a:tc>
                  <a:txBody>
                    <a:bodyPr/>
                    <a:lstStyle/>
                    <a:p>
                      <a:pPr indent="0" lvl="0" marL="0" rtl="0" algn="l">
                        <a:spcBef>
                          <a:spcPts val="0"/>
                        </a:spcBef>
                        <a:spcAft>
                          <a:spcPts val="0"/>
                        </a:spcAft>
                        <a:buNone/>
                      </a:pPr>
                      <a:r>
                        <a:rPr b="1" lang="en-US"/>
                        <a:t>We will add a final slide adding the consumption calculations of the container and the Payload, since they use the same battery as a source and the final calculation will be better represented there.</a:t>
                      </a:r>
                      <a:endParaRPr b="1"/>
                    </a:p>
                  </a:txBody>
                  <a:tcPr marT="91425" marB="91425" marR="91425" marL="91425">
                    <a:solidFill>
                      <a:srgbClr val="FFE599"/>
                    </a:solidFill>
                  </a:tcPr>
                </a:tc>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g120f6bd1166_1_73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901" name="Google Shape;1901;g120f6bd1166_1_73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1902" name="Google Shape;1902;g120f6bd1166_1_732"/>
          <p:cNvSpPr txBox="1"/>
          <p:nvPr>
            <p:ph type="title"/>
          </p:nvPr>
        </p:nvSpPr>
        <p:spPr>
          <a:xfrm>
            <a:off x="1600200" y="76200"/>
            <a:ext cx="589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 and Payload</a:t>
            </a:r>
            <a:r>
              <a:rPr b="1" i="0" lang="en-US" sz="2400" u="none" cap="none" strike="noStrike">
                <a:solidFill>
                  <a:schemeClr val="accent2"/>
                </a:solidFill>
                <a:latin typeface="Arial"/>
                <a:ea typeface="Arial"/>
                <a:cs typeface="Arial"/>
                <a:sym typeface="Arial"/>
              </a:rPr>
              <a:t> Power Budget </a:t>
            </a:r>
            <a:endParaRPr/>
          </a:p>
        </p:txBody>
      </p:sp>
      <p:sp>
        <p:nvSpPr>
          <p:cNvPr id="1903" name="Google Shape;1903;g120f6bd1166_1_73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 J</a:t>
            </a:r>
            <a:r>
              <a:rPr lang="en-US" sz="1000">
                <a:solidFill>
                  <a:schemeClr val="dk1"/>
                </a:solidFill>
              </a:rPr>
              <a:t>uárez Enzo</a:t>
            </a:r>
            <a:endParaRPr b="0" i="0" sz="1400" u="none" cap="none" strike="noStrike">
              <a:solidFill>
                <a:srgbClr val="000000"/>
              </a:solidFill>
              <a:latin typeface="Arial"/>
              <a:ea typeface="Arial"/>
              <a:cs typeface="Arial"/>
              <a:sym typeface="Arial"/>
            </a:endParaRPr>
          </a:p>
        </p:txBody>
      </p:sp>
      <p:sp>
        <p:nvSpPr>
          <p:cNvPr id="1904" name="Google Shape;1904;g120f6bd1166_1_73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905" name="Google Shape;1905;g120f6bd1166_1_732"/>
          <p:cNvGraphicFramePr/>
          <p:nvPr/>
        </p:nvGraphicFramePr>
        <p:xfrm>
          <a:off x="4803013" y="1218913"/>
          <a:ext cx="3000000" cy="3000000"/>
        </p:xfrm>
        <a:graphic>
          <a:graphicData uri="http://schemas.openxmlformats.org/drawingml/2006/table">
            <a:tbl>
              <a:tblPr>
                <a:noFill/>
                <a:tableStyleId>{A9ED1627-924B-4930-AA3C-071C1F8F71B4}</a:tableStyleId>
              </a:tblPr>
              <a:tblGrid>
                <a:gridCol w="3388475"/>
              </a:tblGrid>
              <a:tr h="396200">
                <a:tc>
                  <a:txBody>
                    <a:bodyPr/>
                    <a:lstStyle/>
                    <a:p>
                      <a:pPr indent="0" lvl="0" marL="0" rtl="0" algn="ctr">
                        <a:spcBef>
                          <a:spcPts val="0"/>
                        </a:spcBef>
                        <a:spcAft>
                          <a:spcPts val="0"/>
                        </a:spcAft>
                        <a:buNone/>
                      </a:pPr>
                      <a:r>
                        <a:rPr b="1" lang="en-US">
                          <a:solidFill>
                            <a:schemeClr val="dk1"/>
                          </a:solidFill>
                        </a:rPr>
                        <a:t>Total Power Consumed in Payload (for Two Hours)</a:t>
                      </a:r>
                      <a:endParaRPr b="1"/>
                    </a:p>
                  </a:txBody>
                  <a:tcPr marT="91425" marB="91425" marR="91425" marL="91425">
                    <a:solidFill>
                      <a:srgbClr val="FFFF00"/>
                    </a:solidFill>
                  </a:tcPr>
                </a:tc>
              </a:tr>
              <a:tr h="396200">
                <a:tc>
                  <a:txBody>
                    <a:bodyPr/>
                    <a:lstStyle/>
                    <a:p>
                      <a:pPr indent="0" lvl="0" marL="0" rtl="0" algn="ctr">
                        <a:spcBef>
                          <a:spcPts val="0"/>
                        </a:spcBef>
                        <a:spcAft>
                          <a:spcPts val="0"/>
                        </a:spcAft>
                        <a:buNone/>
                      </a:pPr>
                      <a:r>
                        <a:rPr b="1" lang="en-US">
                          <a:solidFill>
                            <a:schemeClr val="dk1"/>
                          </a:solidFill>
                        </a:rPr>
                        <a:t>2.932 Wh</a:t>
                      </a:r>
                      <a:endParaRPr b="1"/>
                    </a:p>
                  </a:txBody>
                  <a:tcPr marT="91425" marB="91425" marR="91425" marL="91425"/>
                </a:tc>
              </a:tr>
            </a:tbl>
          </a:graphicData>
        </a:graphic>
      </p:graphicFrame>
      <p:graphicFrame>
        <p:nvGraphicFramePr>
          <p:cNvPr id="1906" name="Google Shape;1906;g120f6bd1166_1_732"/>
          <p:cNvGraphicFramePr/>
          <p:nvPr/>
        </p:nvGraphicFramePr>
        <p:xfrm>
          <a:off x="952500" y="2529200"/>
          <a:ext cx="3000000" cy="3000000"/>
        </p:xfrm>
        <a:graphic>
          <a:graphicData uri="http://schemas.openxmlformats.org/drawingml/2006/table">
            <a:tbl>
              <a:tblPr>
                <a:noFill/>
                <a:tableStyleId>{A9ED1627-924B-4930-AA3C-071C1F8F71B4}</a:tableStyleId>
              </a:tblPr>
              <a:tblGrid>
                <a:gridCol w="3619500"/>
                <a:gridCol w="3619500"/>
              </a:tblGrid>
              <a:tr h="381000">
                <a:tc>
                  <a:txBody>
                    <a:bodyPr/>
                    <a:lstStyle/>
                    <a:p>
                      <a:pPr indent="0" lvl="0" marL="0" rtl="0" algn="ctr">
                        <a:spcBef>
                          <a:spcPts val="0"/>
                        </a:spcBef>
                        <a:spcAft>
                          <a:spcPts val="0"/>
                        </a:spcAft>
                        <a:buNone/>
                      </a:pPr>
                      <a:r>
                        <a:rPr b="1" lang="en-US"/>
                        <a:t>Available Total Current Capacity</a:t>
                      </a:r>
                      <a:endParaRPr b="1"/>
                    </a:p>
                    <a:p>
                      <a:pPr indent="0" lvl="0" marL="0" rtl="0" algn="ctr">
                        <a:spcBef>
                          <a:spcPts val="0"/>
                        </a:spcBef>
                        <a:spcAft>
                          <a:spcPts val="0"/>
                        </a:spcAft>
                        <a:buNone/>
                      </a:pPr>
                      <a:r>
                        <a:rPr b="1" lang="en-US"/>
                        <a:t>(for Two Hours)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Available Total Power Capacity</a:t>
                      </a:r>
                      <a:endParaRPr b="1"/>
                    </a:p>
                    <a:p>
                      <a:pPr indent="0" lvl="0" marL="0" rtl="0" algn="ctr">
                        <a:spcBef>
                          <a:spcPts val="0"/>
                        </a:spcBef>
                        <a:spcAft>
                          <a:spcPts val="0"/>
                        </a:spcAft>
                        <a:buNone/>
                      </a:pPr>
                      <a:r>
                        <a:rPr b="1" lang="en-US"/>
                        <a:t>(for Two Hours)</a:t>
                      </a:r>
                      <a:endParaRPr b="1"/>
                    </a:p>
                  </a:txBody>
                  <a:tcPr marT="91425" marB="91425" marR="91425" marL="91425">
                    <a:solidFill>
                      <a:srgbClr val="FFFF00"/>
                    </a:solidFill>
                  </a:tcPr>
                </a:tc>
              </a:tr>
              <a:tr h="381000">
                <a:tc>
                  <a:txBody>
                    <a:bodyPr/>
                    <a:lstStyle/>
                    <a:p>
                      <a:pPr indent="0" lvl="0" marL="0" rtl="0" algn="ctr">
                        <a:spcBef>
                          <a:spcPts val="0"/>
                        </a:spcBef>
                        <a:spcAft>
                          <a:spcPts val="0"/>
                        </a:spcAft>
                        <a:buNone/>
                      </a:pPr>
                      <a:r>
                        <a:rPr b="1" lang="en-US"/>
                        <a:t>3000mAh</a:t>
                      </a:r>
                      <a:endParaRPr b="1"/>
                    </a:p>
                  </a:txBody>
                  <a:tcPr marT="91425" marB="91425" marR="91425" marL="91425"/>
                </a:tc>
                <a:tc>
                  <a:txBody>
                    <a:bodyPr/>
                    <a:lstStyle/>
                    <a:p>
                      <a:pPr indent="0" lvl="0" marL="0" rtl="0" algn="ctr">
                        <a:spcBef>
                          <a:spcPts val="0"/>
                        </a:spcBef>
                        <a:spcAft>
                          <a:spcPts val="0"/>
                        </a:spcAft>
                        <a:buNone/>
                      </a:pPr>
                      <a:r>
                        <a:rPr b="1" lang="en-US"/>
                        <a:t>21.6Wh</a:t>
                      </a:r>
                      <a:endParaRPr b="1"/>
                    </a:p>
                  </a:txBody>
                  <a:tcPr marT="91425" marB="91425" marR="91425" marL="91425"/>
                </a:tc>
              </a:tr>
            </a:tbl>
          </a:graphicData>
        </a:graphic>
      </p:graphicFrame>
      <p:graphicFrame>
        <p:nvGraphicFramePr>
          <p:cNvPr id="1907" name="Google Shape;1907;g120f6bd1166_1_732"/>
          <p:cNvGraphicFramePr/>
          <p:nvPr/>
        </p:nvGraphicFramePr>
        <p:xfrm>
          <a:off x="2055000" y="3874850"/>
          <a:ext cx="3000000" cy="3000000"/>
        </p:xfrm>
        <a:graphic>
          <a:graphicData uri="http://schemas.openxmlformats.org/drawingml/2006/table">
            <a:tbl>
              <a:tblPr>
                <a:noFill/>
                <a:tableStyleId>{A9ED1627-924B-4930-AA3C-071C1F8F71B4}</a:tableStyleId>
              </a:tblPr>
              <a:tblGrid>
                <a:gridCol w="5309650"/>
              </a:tblGrid>
              <a:tr h="609575">
                <a:tc>
                  <a:txBody>
                    <a:bodyPr/>
                    <a:lstStyle/>
                    <a:p>
                      <a:pPr indent="0" lvl="0" marL="0" rtl="0" algn="ctr">
                        <a:spcBef>
                          <a:spcPts val="0"/>
                        </a:spcBef>
                        <a:spcAft>
                          <a:spcPts val="0"/>
                        </a:spcAft>
                        <a:buNone/>
                      </a:pPr>
                      <a:r>
                        <a:rPr b="1" lang="en-US"/>
                        <a:t>Margin of Power Consumption (for Two Hours)</a:t>
                      </a:r>
                      <a:endParaRPr b="1"/>
                    </a:p>
                  </a:txBody>
                  <a:tcPr marT="91425" marB="91425" marR="91425" marL="91425">
                    <a:solidFill>
                      <a:srgbClr val="FFFF00"/>
                    </a:solidFill>
                  </a:tcPr>
                </a:tc>
              </a:tr>
              <a:tr h="396200">
                <a:tc>
                  <a:txBody>
                    <a:bodyPr/>
                    <a:lstStyle/>
                    <a:p>
                      <a:pPr indent="0" lvl="0" marL="0" rtl="0" algn="ctr">
                        <a:spcBef>
                          <a:spcPts val="0"/>
                        </a:spcBef>
                        <a:spcAft>
                          <a:spcPts val="0"/>
                        </a:spcAft>
                        <a:buNone/>
                      </a:pPr>
                      <a:r>
                        <a:rPr b="1" lang="en-US"/>
                        <a:t>21.6 Wh - 2.526Wh - 2.932 Wh = 16.142 Wh (Margin 74.73%)</a:t>
                      </a:r>
                      <a:endParaRPr b="1"/>
                    </a:p>
                  </a:txBody>
                  <a:tcPr marT="91425" marB="91425" marR="91425" marL="91425"/>
                </a:tc>
              </a:tr>
            </a:tbl>
          </a:graphicData>
        </a:graphic>
      </p:graphicFrame>
      <p:sp>
        <p:nvSpPr>
          <p:cNvPr id="1908" name="Google Shape;1908;g120f6bd1166_1_732"/>
          <p:cNvSpPr txBox="1"/>
          <p:nvPr/>
        </p:nvSpPr>
        <p:spPr>
          <a:xfrm>
            <a:off x="352575" y="5029988"/>
            <a:ext cx="8625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Final Conclusion</a:t>
            </a:r>
            <a:endParaRPr b="1" sz="1800"/>
          </a:p>
          <a:p>
            <a:pPr indent="0" lvl="0" marL="0" rtl="0" algn="ctr">
              <a:spcBef>
                <a:spcPts val="0"/>
              </a:spcBef>
              <a:spcAft>
                <a:spcPts val="0"/>
              </a:spcAft>
              <a:buNone/>
            </a:pPr>
            <a:r>
              <a:rPr b="1" lang="en-US" sz="1600"/>
              <a:t> Our Battery is sufficient to power all component through the flight and can operate Two Hours without problems.</a:t>
            </a:r>
            <a:endParaRPr b="1" sz="1600"/>
          </a:p>
        </p:txBody>
      </p:sp>
      <p:graphicFrame>
        <p:nvGraphicFramePr>
          <p:cNvPr id="1909" name="Google Shape;1909;g120f6bd1166_1_732"/>
          <p:cNvGraphicFramePr/>
          <p:nvPr/>
        </p:nvGraphicFramePr>
        <p:xfrm>
          <a:off x="952488" y="1218913"/>
          <a:ext cx="3000000" cy="3000000"/>
        </p:xfrm>
        <a:graphic>
          <a:graphicData uri="http://schemas.openxmlformats.org/drawingml/2006/table">
            <a:tbl>
              <a:tblPr>
                <a:noFill/>
                <a:tableStyleId>{A9ED1627-924B-4930-AA3C-071C1F8F71B4}</a:tableStyleId>
              </a:tblPr>
              <a:tblGrid>
                <a:gridCol w="3388475"/>
              </a:tblGrid>
              <a:tr h="396200">
                <a:tc>
                  <a:txBody>
                    <a:bodyPr/>
                    <a:lstStyle/>
                    <a:p>
                      <a:pPr indent="0" lvl="0" marL="0" rtl="0" algn="ctr">
                        <a:spcBef>
                          <a:spcPts val="0"/>
                        </a:spcBef>
                        <a:spcAft>
                          <a:spcPts val="0"/>
                        </a:spcAft>
                        <a:buNone/>
                      </a:pPr>
                      <a:r>
                        <a:rPr b="1" lang="en-US">
                          <a:solidFill>
                            <a:schemeClr val="dk1"/>
                          </a:solidFill>
                        </a:rPr>
                        <a:t>Total Power Consumed in Container (for Two Hours)</a:t>
                      </a:r>
                      <a:endParaRPr b="1"/>
                    </a:p>
                  </a:txBody>
                  <a:tcPr marT="91425" marB="91425" marR="91425" marL="91425">
                    <a:solidFill>
                      <a:srgbClr val="FFFF00"/>
                    </a:solidFill>
                  </a:tcPr>
                </a:tc>
              </a:tr>
              <a:tr h="396200">
                <a:tc>
                  <a:txBody>
                    <a:bodyPr/>
                    <a:lstStyle/>
                    <a:p>
                      <a:pPr indent="0" lvl="0" marL="0" rtl="0" algn="ctr">
                        <a:spcBef>
                          <a:spcPts val="0"/>
                        </a:spcBef>
                        <a:spcAft>
                          <a:spcPts val="0"/>
                        </a:spcAft>
                        <a:buNone/>
                      </a:pPr>
                      <a:r>
                        <a:rPr b="1" lang="en-US">
                          <a:solidFill>
                            <a:schemeClr val="dk1"/>
                          </a:solidFill>
                        </a:rPr>
                        <a:t>2.5259 Wh</a:t>
                      </a:r>
                      <a:endParaRPr b="1"/>
                    </a:p>
                  </a:txBody>
                  <a:tcPr marT="91425" marB="91425" marR="91425" marL="91425"/>
                </a:tc>
              </a:tr>
            </a:tbl>
          </a:graphicData>
        </a:graphic>
      </p:graphicFrame>
      <p:pic>
        <p:nvPicPr>
          <p:cNvPr id="1910" name="Google Shape;1910;g120f6bd1166_1_732"/>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63"/>
          <p:cNvSpPr txBox="1"/>
          <p:nvPr>
            <p:ph idx="11" type="ftr"/>
          </p:nvPr>
        </p:nvSpPr>
        <p:spPr>
          <a:xfrm>
            <a:off x="2597300" y="6478588"/>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1916" name="Google Shape;1916;p63"/>
          <p:cNvSpPr txBox="1"/>
          <p:nvPr>
            <p:ph idx="12" type="sldNum"/>
          </p:nvPr>
        </p:nvSpPr>
        <p:spPr>
          <a:xfrm>
            <a:off x="8001000" y="6477000"/>
            <a:ext cx="685800" cy="2476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917" name="Google Shape;1917;p6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1" i="0" lang="en-US" sz="3200" u="none" cap="none" strike="noStrike">
                <a:solidFill>
                  <a:schemeClr val="accent2"/>
                </a:solidFill>
                <a:latin typeface="Arial"/>
                <a:ea typeface="Arial"/>
                <a:cs typeface="Arial"/>
                <a:sym typeface="Arial"/>
              </a:rPr>
              <a:t>Flight Software (FSW) Design</a:t>
            </a:r>
            <a:endParaRPr/>
          </a:p>
        </p:txBody>
      </p:sp>
      <p:sp>
        <p:nvSpPr>
          <p:cNvPr id="1918" name="Google Shape;1918;p63"/>
          <p:cNvSpPr txBox="1"/>
          <p:nvPr>
            <p:ph idx="1" type="subTitle"/>
          </p:nvPr>
        </p:nvSpPr>
        <p:spPr>
          <a:xfrm>
            <a:off x="1371600" y="4343400"/>
            <a:ext cx="6400800"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Juárez Enzo</a:t>
            </a:r>
            <a:endParaRPr/>
          </a:p>
          <a:p>
            <a:pPr indent="0" lvl="0" marL="0" marR="0" rtl="0" algn="ctr">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pic>
        <p:nvPicPr>
          <p:cNvPr id="1919" name="Google Shape;1919;p63"/>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64"/>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T</a:t>
            </a:r>
            <a:r>
              <a:rPr lang="en-US"/>
              <a:t>Team 1064 UCASAL</a:t>
            </a:r>
            <a:endParaRPr b="0" i="0" sz="1000" u="none" cap="none" strike="noStrike">
              <a:solidFill>
                <a:schemeClr val="dk1"/>
              </a:solidFill>
              <a:latin typeface="Arial"/>
              <a:ea typeface="Arial"/>
              <a:cs typeface="Arial"/>
              <a:sym typeface="Arial"/>
            </a:endParaRPr>
          </a:p>
        </p:txBody>
      </p:sp>
      <p:sp>
        <p:nvSpPr>
          <p:cNvPr id="1925" name="Google Shape;1925;p64"/>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926" name="Google Shape;1926;p64"/>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FSW Overview (1 of 2)</a:t>
            </a:r>
            <a:endParaRPr/>
          </a:p>
        </p:txBody>
      </p:sp>
      <p:sp>
        <p:nvSpPr>
          <p:cNvPr id="1927" name="Google Shape;1927;p6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28" name="Google Shape;1928;p64"/>
          <p:cNvSpPr txBox="1"/>
          <p:nvPr/>
        </p:nvSpPr>
        <p:spPr>
          <a:xfrm>
            <a:off x="228600" y="6477000"/>
            <a:ext cx="22860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 Juárez Enzo</a:t>
            </a:r>
            <a:endParaRPr b="0" i="0" sz="1400" u="none" cap="none" strike="noStrike">
              <a:solidFill>
                <a:srgbClr val="000000"/>
              </a:solidFill>
              <a:latin typeface="Arial"/>
              <a:ea typeface="Arial"/>
              <a:cs typeface="Arial"/>
              <a:sym typeface="Arial"/>
            </a:endParaRPr>
          </a:p>
        </p:txBody>
      </p:sp>
      <p:pic>
        <p:nvPicPr>
          <p:cNvPr id="1929" name="Google Shape;1929;p64"/>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1930" name="Google Shape;1930;p64"/>
          <p:cNvSpPr txBox="1"/>
          <p:nvPr/>
        </p:nvSpPr>
        <p:spPr>
          <a:xfrm>
            <a:off x="253200" y="1063301"/>
            <a:ext cx="8890800" cy="5464200"/>
          </a:xfrm>
          <a:prstGeom prst="rect">
            <a:avLst/>
          </a:prstGeom>
          <a:noFill/>
          <a:ln>
            <a:noFill/>
          </a:ln>
        </p:spPr>
        <p:txBody>
          <a:bodyPr anchorCtr="0" anchor="t" bIns="91425" lIns="91425" spcFirstLastPara="1" rIns="91425" wrap="square" tIns="91425">
            <a:spAutoFit/>
          </a:bodyPr>
          <a:lstStyle/>
          <a:p>
            <a:pPr indent="0" lvl="0" marL="0" rtl="0" algn="l">
              <a:spcBef>
                <a:spcPts val="480"/>
              </a:spcBef>
              <a:spcAft>
                <a:spcPts val="0"/>
              </a:spcAft>
              <a:buNone/>
            </a:pPr>
            <a:r>
              <a:rPr b="1" lang="en-US">
                <a:solidFill>
                  <a:srgbClr val="000000"/>
                </a:solidFill>
              </a:rPr>
              <a:t>Programming Languages: </a:t>
            </a:r>
            <a:endParaRPr b="1">
              <a:solidFill>
                <a:srgbClr val="000000"/>
              </a:solidFill>
            </a:endParaRPr>
          </a:p>
          <a:p>
            <a:pPr indent="-317500" lvl="0" marL="914400" rtl="0" algn="l">
              <a:spcBef>
                <a:spcPts val="480"/>
              </a:spcBef>
              <a:spcAft>
                <a:spcPts val="0"/>
              </a:spcAft>
              <a:buClr>
                <a:srgbClr val="000000"/>
              </a:buClr>
              <a:buSzPts val="1400"/>
              <a:buChar char="●"/>
            </a:pPr>
            <a:r>
              <a:rPr b="1" lang="en-US">
                <a:solidFill>
                  <a:srgbClr val="000000"/>
                </a:solidFill>
              </a:rPr>
              <a:t>C/C++ </a:t>
            </a:r>
            <a:endParaRPr b="1">
              <a:solidFill>
                <a:srgbClr val="000000"/>
              </a:solidFill>
            </a:endParaRPr>
          </a:p>
          <a:p>
            <a:pPr indent="0" lvl="0" marL="0" rtl="0" algn="l">
              <a:spcBef>
                <a:spcPts val="480"/>
              </a:spcBef>
              <a:spcAft>
                <a:spcPts val="0"/>
              </a:spcAft>
              <a:buNone/>
            </a:pPr>
            <a:r>
              <a:t/>
            </a:r>
            <a:endParaRPr b="1">
              <a:solidFill>
                <a:srgbClr val="000000"/>
              </a:solidFill>
            </a:endParaRPr>
          </a:p>
          <a:p>
            <a:pPr indent="0" lvl="0" marL="0" rtl="0" algn="l">
              <a:spcBef>
                <a:spcPts val="480"/>
              </a:spcBef>
              <a:spcAft>
                <a:spcPts val="0"/>
              </a:spcAft>
              <a:buNone/>
            </a:pPr>
            <a:r>
              <a:rPr b="1" lang="en-US">
                <a:solidFill>
                  <a:srgbClr val="000000"/>
                </a:solidFill>
              </a:rPr>
              <a:t>Development environments:</a:t>
            </a:r>
            <a:endParaRPr b="1"/>
          </a:p>
          <a:p>
            <a:pPr indent="-317500" lvl="0" marL="914400" rtl="0" algn="l">
              <a:spcBef>
                <a:spcPts val="480"/>
              </a:spcBef>
              <a:spcAft>
                <a:spcPts val="0"/>
              </a:spcAft>
              <a:buClr>
                <a:srgbClr val="000000"/>
              </a:buClr>
              <a:buSzPts val="1400"/>
              <a:buChar char="●"/>
            </a:pPr>
            <a:r>
              <a:rPr b="1" lang="en-US">
                <a:solidFill>
                  <a:srgbClr val="000000"/>
                </a:solidFill>
              </a:rPr>
              <a:t>Arduino IDE </a:t>
            </a:r>
            <a:endParaRPr b="1">
              <a:solidFill>
                <a:srgbClr val="000000"/>
              </a:solidFill>
            </a:endParaRPr>
          </a:p>
          <a:p>
            <a:pPr indent="0" lvl="0" marL="0" rtl="0" algn="l">
              <a:spcBef>
                <a:spcPts val="480"/>
              </a:spcBef>
              <a:spcAft>
                <a:spcPts val="0"/>
              </a:spcAft>
              <a:buNone/>
            </a:pPr>
            <a:r>
              <a:t/>
            </a:r>
            <a:endParaRPr b="1">
              <a:solidFill>
                <a:srgbClr val="000000"/>
              </a:solidFill>
            </a:endParaRPr>
          </a:p>
          <a:p>
            <a:pPr indent="0" lvl="0" marL="0" rtl="0" algn="l">
              <a:spcBef>
                <a:spcPts val="480"/>
              </a:spcBef>
              <a:spcAft>
                <a:spcPts val="0"/>
              </a:spcAft>
              <a:buNone/>
            </a:pPr>
            <a:r>
              <a:t/>
            </a:r>
            <a:endParaRPr b="1"/>
          </a:p>
          <a:p>
            <a:pPr indent="0" lvl="0" marL="0" rtl="0" algn="l">
              <a:spcBef>
                <a:spcPts val="480"/>
              </a:spcBef>
              <a:spcAft>
                <a:spcPts val="0"/>
              </a:spcAft>
              <a:buNone/>
            </a:pPr>
            <a:r>
              <a:rPr b="1" lang="en-US">
                <a:solidFill>
                  <a:srgbClr val="000000"/>
                </a:solidFill>
              </a:rPr>
              <a:t>Summary of FSW tasks: </a:t>
            </a:r>
            <a:endParaRPr b="1">
              <a:solidFill>
                <a:srgbClr val="000000"/>
              </a:solidFill>
            </a:endParaRPr>
          </a:p>
          <a:p>
            <a:pPr indent="0" lvl="0" marL="0" rtl="0" algn="l">
              <a:spcBef>
                <a:spcPts val="480"/>
              </a:spcBef>
              <a:spcAft>
                <a:spcPts val="0"/>
              </a:spcAft>
              <a:buNone/>
            </a:pPr>
            <a:r>
              <a:t/>
            </a:r>
            <a:endParaRPr b="1" sz="1000">
              <a:solidFill>
                <a:srgbClr val="000000"/>
              </a:solidFill>
            </a:endParaRPr>
          </a:p>
          <a:p>
            <a:pPr indent="-317500" lvl="0" marL="914400" rtl="0" algn="l">
              <a:spcBef>
                <a:spcPts val="480"/>
              </a:spcBef>
              <a:spcAft>
                <a:spcPts val="0"/>
              </a:spcAft>
              <a:buClr>
                <a:srgbClr val="000000"/>
              </a:buClr>
              <a:buSzPts val="1400"/>
              <a:buChar char="●"/>
            </a:pPr>
            <a:r>
              <a:rPr b="1" lang="en-US">
                <a:solidFill>
                  <a:srgbClr val="000000"/>
                </a:solidFill>
              </a:rPr>
              <a:t>To collect sensors data and convert it to a value that complies with CanSat requirements. </a:t>
            </a:r>
            <a:endParaRPr b="1">
              <a:solidFill>
                <a:srgbClr val="000000"/>
              </a:solidFill>
            </a:endParaRPr>
          </a:p>
          <a:p>
            <a:pPr indent="0" lvl="0" marL="0" rtl="0" algn="l">
              <a:spcBef>
                <a:spcPts val="480"/>
              </a:spcBef>
              <a:spcAft>
                <a:spcPts val="0"/>
              </a:spcAft>
              <a:buNone/>
            </a:pPr>
            <a:r>
              <a:t/>
            </a:r>
            <a:endParaRPr b="1" sz="300">
              <a:solidFill>
                <a:srgbClr val="000000"/>
              </a:solidFill>
            </a:endParaRPr>
          </a:p>
          <a:p>
            <a:pPr indent="-317500" lvl="0" marL="914400" rtl="0" algn="l">
              <a:spcBef>
                <a:spcPts val="480"/>
              </a:spcBef>
              <a:spcAft>
                <a:spcPts val="0"/>
              </a:spcAft>
              <a:buClr>
                <a:srgbClr val="000000"/>
              </a:buClr>
              <a:buSzPts val="1400"/>
              <a:buChar char="●"/>
            </a:pPr>
            <a:r>
              <a:rPr b="1" lang="en-US">
                <a:solidFill>
                  <a:srgbClr val="000000"/>
                </a:solidFill>
              </a:rPr>
              <a:t>Send data to the Ground control station and store it to an onboard backup EEPROM. </a:t>
            </a:r>
            <a:endParaRPr b="1">
              <a:solidFill>
                <a:srgbClr val="000000"/>
              </a:solidFill>
            </a:endParaRPr>
          </a:p>
          <a:p>
            <a:pPr indent="0" lvl="0" marL="0" rtl="0" algn="l">
              <a:spcBef>
                <a:spcPts val="480"/>
              </a:spcBef>
              <a:spcAft>
                <a:spcPts val="0"/>
              </a:spcAft>
              <a:buNone/>
            </a:pPr>
            <a:r>
              <a:t/>
            </a:r>
            <a:endParaRPr b="1" sz="300">
              <a:solidFill>
                <a:srgbClr val="000000"/>
              </a:solidFill>
            </a:endParaRPr>
          </a:p>
          <a:p>
            <a:pPr indent="-317500" lvl="0" marL="914400" rtl="0" algn="l">
              <a:spcBef>
                <a:spcPts val="480"/>
              </a:spcBef>
              <a:spcAft>
                <a:spcPts val="0"/>
              </a:spcAft>
              <a:buClr>
                <a:srgbClr val="000000"/>
              </a:buClr>
              <a:buSzPts val="1400"/>
              <a:buChar char="●"/>
            </a:pPr>
            <a:r>
              <a:rPr b="1" lang="en-US">
                <a:solidFill>
                  <a:srgbClr val="000000"/>
                </a:solidFill>
              </a:rPr>
              <a:t>Monitor altitude changes to trigger payload releases.</a:t>
            </a:r>
            <a:endParaRPr b="1">
              <a:solidFill>
                <a:srgbClr val="000000"/>
              </a:solidFill>
            </a:endParaRPr>
          </a:p>
          <a:p>
            <a:pPr indent="0" lvl="0" marL="0" rtl="0" algn="l">
              <a:spcBef>
                <a:spcPts val="480"/>
              </a:spcBef>
              <a:spcAft>
                <a:spcPts val="0"/>
              </a:spcAft>
              <a:buNone/>
            </a:pPr>
            <a:r>
              <a:t/>
            </a:r>
            <a:endParaRPr b="1" sz="300">
              <a:solidFill>
                <a:srgbClr val="000000"/>
              </a:solidFill>
            </a:endParaRPr>
          </a:p>
          <a:p>
            <a:pPr indent="-317500" lvl="0" marL="914400" rtl="0" algn="l">
              <a:spcBef>
                <a:spcPts val="480"/>
              </a:spcBef>
              <a:spcAft>
                <a:spcPts val="0"/>
              </a:spcAft>
              <a:buClr>
                <a:srgbClr val="000000"/>
              </a:buClr>
              <a:buSzPts val="1400"/>
              <a:buChar char="●"/>
            </a:pPr>
            <a:r>
              <a:rPr b="1" lang="en-US">
                <a:solidFill>
                  <a:srgbClr val="000000"/>
                </a:solidFill>
              </a:rPr>
              <a:t>Activate audio beacon after landing.</a:t>
            </a:r>
            <a:endParaRPr b="1">
              <a:solidFill>
                <a:srgbClr val="000000"/>
              </a:solidFill>
            </a:endParaRPr>
          </a:p>
          <a:p>
            <a:pPr indent="0" lvl="0" marL="0" rtl="0" algn="l">
              <a:spcBef>
                <a:spcPts val="480"/>
              </a:spcBef>
              <a:spcAft>
                <a:spcPts val="0"/>
              </a:spcAft>
              <a:buNone/>
            </a:pPr>
            <a:r>
              <a:t/>
            </a:r>
            <a:endParaRPr b="1" sz="300">
              <a:solidFill>
                <a:srgbClr val="000000"/>
              </a:solidFill>
            </a:endParaRPr>
          </a:p>
          <a:p>
            <a:pPr indent="-317500" lvl="0" marL="914400" rtl="0" algn="l">
              <a:spcBef>
                <a:spcPts val="480"/>
              </a:spcBef>
              <a:spcAft>
                <a:spcPts val="0"/>
              </a:spcAft>
              <a:buClr>
                <a:srgbClr val="000000"/>
              </a:buClr>
              <a:buSzPts val="1400"/>
              <a:buChar char="●"/>
            </a:pPr>
            <a:r>
              <a:rPr b="1" lang="en-US">
                <a:solidFill>
                  <a:srgbClr val="000000"/>
                </a:solidFill>
              </a:rPr>
              <a:t>Activate mechanisms in the correct time</a:t>
            </a:r>
            <a:endParaRPr b="1">
              <a:solidFill>
                <a:srgbClr val="000000"/>
              </a:solidFill>
            </a:endParaRPr>
          </a:p>
          <a:p>
            <a:pPr indent="0" lvl="0" marL="0" rtl="0" algn="l">
              <a:spcBef>
                <a:spcPts val="480"/>
              </a:spcBef>
              <a:spcAft>
                <a:spcPts val="0"/>
              </a:spcAft>
              <a:buNone/>
            </a:pPr>
            <a:r>
              <a:t/>
            </a:r>
            <a:endParaRPr b="1" sz="300">
              <a:solidFill>
                <a:srgbClr val="000000"/>
              </a:solidFill>
            </a:endParaRPr>
          </a:p>
          <a:p>
            <a:pPr indent="-317500" lvl="0" marL="914400" rtl="0" algn="l">
              <a:spcBef>
                <a:spcPts val="480"/>
              </a:spcBef>
              <a:spcAft>
                <a:spcPts val="0"/>
              </a:spcAft>
              <a:buClr>
                <a:srgbClr val="000000"/>
              </a:buClr>
              <a:buSzPts val="1400"/>
              <a:buChar char="●"/>
            </a:pPr>
            <a:r>
              <a:rPr b="1" lang="en-US">
                <a:solidFill>
                  <a:srgbClr val="000000"/>
                </a:solidFill>
              </a:rPr>
              <a:t>Ensure telemetry frequency is 1Hz and 4 Hz when payload is released</a:t>
            </a:r>
            <a:endParaRPr b="1">
              <a:solidFill>
                <a:srgbClr val="000000"/>
              </a:solidFill>
            </a:endParaRPr>
          </a:p>
          <a:p>
            <a:pPr indent="0" lvl="0" marL="0" rtl="0" algn="l">
              <a:spcBef>
                <a:spcPts val="480"/>
              </a:spcBef>
              <a:spcAft>
                <a:spcPts val="0"/>
              </a:spcAft>
              <a:buNone/>
            </a:pPr>
            <a:r>
              <a:t/>
            </a:r>
            <a:endParaRPr b="1" sz="300">
              <a:solidFill>
                <a:srgbClr val="000000"/>
              </a:solidFill>
            </a:endParaRPr>
          </a:p>
          <a:p>
            <a:pPr indent="-317500" lvl="0" marL="914400" rtl="0" algn="l">
              <a:spcBef>
                <a:spcPts val="480"/>
              </a:spcBef>
              <a:spcAft>
                <a:spcPts val="0"/>
              </a:spcAft>
              <a:buClr>
                <a:srgbClr val="000000"/>
              </a:buClr>
              <a:buSzPts val="1400"/>
              <a:buChar char="●"/>
            </a:pPr>
            <a:r>
              <a:rPr b="1" lang="en-US">
                <a:solidFill>
                  <a:srgbClr val="000000"/>
                </a:solidFill>
              </a:rPr>
              <a:t>Design a software architecture such that the processor can fully recover from a sudden power loss that might occur in any time during the mission and for arbitrary duration</a:t>
            </a:r>
            <a:endParaRPr b="1">
              <a:solidFill>
                <a:srgbClr val="000000"/>
              </a:solidFill>
            </a:endParaRPr>
          </a:p>
          <a:p>
            <a:pPr indent="0" lvl="0" marL="0" rtl="0" algn="l">
              <a:spcBef>
                <a:spcPts val="480"/>
              </a:spcBef>
              <a:spcAft>
                <a:spcPts val="0"/>
              </a:spcAft>
              <a:buNone/>
            </a:pPr>
            <a:r>
              <a:t/>
            </a:r>
            <a:endParaRPr b="1" sz="300">
              <a:solidFill>
                <a:srgbClr val="000000"/>
              </a:solidFill>
            </a:endParaRPr>
          </a:p>
        </p:txBody>
      </p:sp>
      <p:pic>
        <p:nvPicPr>
          <p:cNvPr id="1931" name="Google Shape;1931;p64"/>
          <p:cNvPicPr preferRelativeResize="0"/>
          <p:nvPr/>
        </p:nvPicPr>
        <p:blipFill>
          <a:blip r:embed="rId4">
            <a:alphaModFix/>
          </a:blip>
          <a:stretch>
            <a:fillRect/>
          </a:stretch>
        </p:blipFill>
        <p:spPr>
          <a:xfrm>
            <a:off x="3004239" y="1155461"/>
            <a:ext cx="838183" cy="838200"/>
          </a:xfrm>
          <a:prstGeom prst="rect">
            <a:avLst/>
          </a:prstGeom>
          <a:noFill/>
          <a:ln>
            <a:noFill/>
          </a:ln>
        </p:spPr>
      </p:pic>
      <p:pic>
        <p:nvPicPr>
          <p:cNvPr id="1932" name="Google Shape;1932;p64"/>
          <p:cNvPicPr preferRelativeResize="0"/>
          <p:nvPr/>
        </p:nvPicPr>
        <p:blipFill>
          <a:blip r:embed="rId5">
            <a:alphaModFix/>
          </a:blip>
          <a:stretch>
            <a:fillRect/>
          </a:stretch>
        </p:blipFill>
        <p:spPr>
          <a:xfrm>
            <a:off x="2805570" y="2234725"/>
            <a:ext cx="1235529" cy="8382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g120f6bd1166_1_84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T</a:t>
            </a:r>
            <a:r>
              <a:rPr lang="en-US"/>
              <a:t>Team 1064 UCASAL</a:t>
            </a:r>
            <a:endParaRPr b="0" i="0" sz="1000" u="none" cap="none" strike="noStrike">
              <a:solidFill>
                <a:schemeClr val="dk1"/>
              </a:solidFill>
              <a:latin typeface="Arial"/>
              <a:ea typeface="Arial"/>
              <a:cs typeface="Arial"/>
              <a:sym typeface="Arial"/>
            </a:endParaRPr>
          </a:p>
        </p:txBody>
      </p:sp>
      <p:sp>
        <p:nvSpPr>
          <p:cNvPr id="1938" name="Google Shape;1938;g120f6bd1166_1_84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939" name="Google Shape;1939;g120f6bd1166_1_841"/>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FSW Overview (2 of 2)</a:t>
            </a:r>
            <a:endParaRPr/>
          </a:p>
        </p:txBody>
      </p:sp>
      <p:sp>
        <p:nvSpPr>
          <p:cNvPr id="1940" name="Google Shape;1940;g120f6bd1166_1_84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41" name="Google Shape;1941;g120f6bd1166_1_84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Juárez Enzo</a:t>
            </a:r>
            <a:endParaRPr b="0" i="0" sz="1400" u="none" cap="none" strike="noStrike">
              <a:solidFill>
                <a:srgbClr val="000000"/>
              </a:solidFill>
              <a:latin typeface="Arial"/>
              <a:ea typeface="Arial"/>
              <a:cs typeface="Arial"/>
              <a:sym typeface="Arial"/>
            </a:endParaRPr>
          </a:p>
        </p:txBody>
      </p:sp>
      <p:pic>
        <p:nvPicPr>
          <p:cNvPr id="1942" name="Google Shape;1942;g120f6bd1166_1_841"/>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1943" name="Google Shape;1943;g120f6bd1166_1_841"/>
          <p:cNvSpPr txBox="1"/>
          <p:nvPr/>
        </p:nvSpPr>
        <p:spPr>
          <a:xfrm>
            <a:off x="228600" y="1066800"/>
            <a:ext cx="8686800" cy="405300"/>
          </a:xfrm>
          <a:prstGeom prst="rect">
            <a:avLst/>
          </a:prstGeom>
          <a:noFill/>
          <a:ln>
            <a:noFill/>
          </a:ln>
        </p:spPr>
        <p:txBody>
          <a:bodyPr anchorCtr="0" anchor="t" bIns="45700" lIns="91425" spcFirstLastPara="1" rIns="91425" wrap="square" tIns="45700">
            <a:noAutofit/>
          </a:bodyPr>
          <a:lstStyle/>
          <a:p>
            <a:pPr indent="0" lvl="0" marL="0" rtl="0" algn="l">
              <a:spcBef>
                <a:spcPts val="480"/>
              </a:spcBef>
              <a:spcAft>
                <a:spcPts val="0"/>
              </a:spcAft>
              <a:buNone/>
            </a:pPr>
            <a:r>
              <a:rPr b="1" lang="en-US">
                <a:solidFill>
                  <a:srgbClr val="000000"/>
                </a:solidFill>
              </a:rPr>
              <a:t>FSW Task:</a:t>
            </a:r>
            <a:endParaRPr b="1">
              <a:solidFill>
                <a:srgbClr val="000000"/>
              </a:solidFill>
            </a:endParaRPr>
          </a:p>
          <a:p>
            <a:pPr indent="0" lvl="0" marL="0" rtl="0" algn="l">
              <a:spcBef>
                <a:spcPts val="480"/>
              </a:spcBef>
              <a:spcAft>
                <a:spcPts val="0"/>
              </a:spcAft>
              <a:buNone/>
            </a:pPr>
            <a:r>
              <a:t/>
            </a:r>
            <a:endParaRPr b="1">
              <a:solidFill>
                <a:srgbClr val="000000"/>
              </a:solidFill>
            </a:endParaRPr>
          </a:p>
        </p:txBody>
      </p:sp>
      <p:graphicFrame>
        <p:nvGraphicFramePr>
          <p:cNvPr id="1944" name="Google Shape;1944;g120f6bd1166_1_841"/>
          <p:cNvGraphicFramePr/>
          <p:nvPr/>
        </p:nvGraphicFramePr>
        <p:xfrm>
          <a:off x="228600" y="1472200"/>
          <a:ext cx="3000000" cy="3000000"/>
        </p:xfrm>
        <a:graphic>
          <a:graphicData uri="http://schemas.openxmlformats.org/drawingml/2006/table">
            <a:tbl>
              <a:tblPr>
                <a:noFill/>
                <a:tableStyleId>{A9ED1627-924B-4930-AA3C-071C1F8F71B4}</a:tableStyleId>
              </a:tblPr>
              <a:tblGrid>
                <a:gridCol w="4343400"/>
                <a:gridCol w="4343400"/>
              </a:tblGrid>
              <a:tr h="148050">
                <a:tc>
                  <a:txBody>
                    <a:bodyPr/>
                    <a:lstStyle/>
                    <a:p>
                      <a:pPr indent="0" lvl="0" marL="0" rtl="0" algn="ctr">
                        <a:spcBef>
                          <a:spcPts val="0"/>
                        </a:spcBef>
                        <a:spcAft>
                          <a:spcPts val="0"/>
                        </a:spcAft>
                        <a:buNone/>
                      </a:pPr>
                      <a:r>
                        <a:rPr lang="en-US"/>
                        <a:t>Container</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Payload</a:t>
                      </a:r>
                      <a:endParaRPr/>
                    </a:p>
                  </a:txBody>
                  <a:tcPr marT="91425" marB="91425" marR="91425" marL="91425" anchor="ctr">
                    <a:solidFill>
                      <a:srgbClr val="FFFF00"/>
                    </a:solidFill>
                  </a:tcPr>
                </a:tc>
              </a:tr>
              <a:tr h="227750">
                <a:tc>
                  <a:txBody>
                    <a:bodyPr/>
                    <a:lstStyle/>
                    <a:p>
                      <a:pPr indent="0" lvl="0" marL="0" rtl="0" algn="ctr">
                        <a:spcBef>
                          <a:spcPts val="480"/>
                        </a:spcBef>
                        <a:spcAft>
                          <a:spcPts val="0"/>
                        </a:spcAft>
                        <a:buClr>
                          <a:srgbClr val="000000"/>
                        </a:buClr>
                        <a:buSzPts val="2400"/>
                        <a:buFont typeface="Arial"/>
                        <a:buNone/>
                      </a:pPr>
                      <a:r>
                        <a:rPr b="1" lang="en-US">
                          <a:solidFill>
                            <a:srgbClr val="000000"/>
                          </a:solidFill>
                        </a:rPr>
                        <a:t>To collect sensors data and convert it to a value that complies with CanSat requirements.</a:t>
                      </a:r>
                      <a:endParaRPr/>
                    </a:p>
                  </a:txBody>
                  <a:tcPr marT="91425" marB="91425" marR="91425" marL="91425" anchor="ctr"/>
                </a:tc>
                <a:tc>
                  <a:txBody>
                    <a:bodyPr/>
                    <a:lstStyle/>
                    <a:p>
                      <a:pPr indent="0" lvl="0" marL="0" rtl="0" algn="ctr">
                        <a:spcBef>
                          <a:spcPts val="480"/>
                        </a:spcBef>
                        <a:spcAft>
                          <a:spcPts val="0"/>
                        </a:spcAft>
                        <a:buClr>
                          <a:srgbClr val="000000"/>
                        </a:buClr>
                        <a:buSzPts val="2400"/>
                        <a:buFont typeface="Arial"/>
                        <a:buNone/>
                      </a:pPr>
                      <a:r>
                        <a:rPr b="1" lang="en-US">
                          <a:solidFill>
                            <a:srgbClr val="000000"/>
                          </a:solidFill>
                        </a:rPr>
                        <a:t>To collect sensors data and convert it to a value that complies with CanSat requirements.</a:t>
                      </a:r>
                      <a:endParaRPr/>
                    </a:p>
                  </a:txBody>
                  <a:tcPr marT="91425" marB="91425" marR="91425" marL="91425" anchor="ctr"/>
                </a:tc>
              </a:tr>
              <a:tr h="227750">
                <a:tc>
                  <a:txBody>
                    <a:bodyPr/>
                    <a:lstStyle/>
                    <a:p>
                      <a:pPr indent="0" lvl="0" marL="0" rtl="0" algn="ctr">
                        <a:spcBef>
                          <a:spcPts val="480"/>
                        </a:spcBef>
                        <a:spcAft>
                          <a:spcPts val="0"/>
                        </a:spcAft>
                        <a:buClr>
                          <a:srgbClr val="000000"/>
                        </a:buClr>
                        <a:buSzPts val="2400"/>
                        <a:buFont typeface="Arial"/>
                        <a:buNone/>
                      </a:pPr>
                      <a:r>
                        <a:rPr b="1" lang="en-US">
                          <a:solidFill>
                            <a:srgbClr val="000000"/>
                          </a:solidFill>
                        </a:rPr>
                        <a:t>Send data to the Ground control station and store it to an onboard backup EEPROM. </a:t>
                      </a:r>
                      <a:endParaRPr b="1">
                        <a:solidFill>
                          <a:srgbClr val="000000"/>
                        </a:solidFill>
                      </a:endParaRPr>
                    </a:p>
                  </a:txBody>
                  <a:tcPr marT="91425" marB="91425" marR="91425" marL="91425" anchor="ctr"/>
                </a:tc>
                <a:tc>
                  <a:txBody>
                    <a:bodyPr/>
                    <a:lstStyle/>
                    <a:p>
                      <a:pPr indent="0" lvl="0" marL="0" rtl="0" algn="ctr">
                        <a:spcBef>
                          <a:spcPts val="480"/>
                        </a:spcBef>
                        <a:spcAft>
                          <a:spcPts val="0"/>
                        </a:spcAft>
                        <a:buClr>
                          <a:srgbClr val="000000"/>
                        </a:buClr>
                        <a:buSzPts val="2400"/>
                        <a:buFont typeface="Arial"/>
                        <a:buNone/>
                      </a:pPr>
                      <a:r>
                        <a:rPr b="1" lang="en-US">
                          <a:solidFill>
                            <a:srgbClr val="000000"/>
                          </a:solidFill>
                        </a:rPr>
                        <a:t>Send data to the container and store it to an onboard backup EEPROM. </a:t>
                      </a:r>
                      <a:endParaRPr b="1">
                        <a:solidFill>
                          <a:srgbClr val="000000"/>
                        </a:solidFill>
                      </a:endParaRPr>
                    </a:p>
                  </a:txBody>
                  <a:tcPr marT="91425" marB="91425" marR="91425" marL="91425" anchor="ctr"/>
                </a:tc>
              </a:tr>
              <a:tr h="250525">
                <a:tc>
                  <a:txBody>
                    <a:bodyPr/>
                    <a:lstStyle/>
                    <a:p>
                      <a:pPr indent="0" lvl="0" marL="0" rtl="0" algn="ctr">
                        <a:spcBef>
                          <a:spcPts val="480"/>
                        </a:spcBef>
                        <a:spcAft>
                          <a:spcPts val="0"/>
                        </a:spcAft>
                        <a:buClr>
                          <a:srgbClr val="000000"/>
                        </a:buClr>
                        <a:buSzPts val="2400"/>
                        <a:buFont typeface="Arial"/>
                        <a:buNone/>
                      </a:pPr>
                      <a:r>
                        <a:rPr b="1" lang="en-US">
                          <a:solidFill>
                            <a:srgbClr val="000000"/>
                          </a:solidFill>
                        </a:rPr>
                        <a:t>Monitor altitude changes to trigger payload releases</a:t>
                      </a:r>
                      <a:endParaRPr b="1">
                        <a:solidFill>
                          <a:srgbClr val="000000"/>
                        </a:solidFill>
                      </a:endParaRPr>
                    </a:p>
                  </a:txBody>
                  <a:tcPr marT="91425" marB="91425" marR="91425" marL="91425" anchor="ctr"/>
                </a:tc>
                <a:tc>
                  <a:txBody>
                    <a:bodyPr/>
                    <a:lstStyle/>
                    <a:p>
                      <a:pPr indent="0" lvl="0" marL="0" rtl="0" algn="ctr">
                        <a:spcBef>
                          <a:spcPts val="480"/>
                        </a:spcBef>
                        <a:spcAft>
                          <a:spcPts val="0"/>
                        </a:spcAft>
                        <a:buClr>
                          <a:srgbClr val="000000"/>
                        </a:buClr>
                        <a:buSzPts val="1100"/>
                        <a:buFont typeface="Arial"/>
                        <a:buNone/>
                      </a:pPr>
                      <a:r>
                        <a:rPr b="1" lang="en-US">
                          <a:solidFill>
                            <a:srgbClr val="000000"/>
                          </a:solidFill>
                        </a:rPr>
                        <a:t>Ensure telemetry frequency is </a:t>
                      </a:r>
                      <a:r>
                        <a:rPr b="1" lang="en-US"/>
                        <a:t>4</a:t>
                      </a:r>
                      <a:r>
                        <a:rPr b="1" lang="en-US">
                          <a:solidFill>
                            <a:srgbClr val="000000"/>
                          </a:solidFill>
                        </a:rPr>
                        <a:t>Hz</a:t>
                      </a:r>
                      <a:endParaRPr b="1">
                        <a:solidFill>
                          <a:srgbClr val="000000"/>
                        </a:solidFill>
                      </a:endParaRPr>
                    </a:p>
                    <a:p>
                      <a:pPr indent="0" lvl="0" marL="0" rtl="0" algn="ctr">
                        <a:spcBef>
                          <a:spcPts val="480"/>
                        </a:spcBef>
                        <a:spcAft>
                          <a:spcPts val="0"/>
                        </a:spcAft>
                        <a:buNone/>
                      </a:pPr>
                      <a:r>
                        <a:t/>
                      </a:r>
                      <a:endParaRPr b="1">
                        <a:solidFill>
                          <a:srgbClr val="000000"/>
                        </a:solidFill>
                      </a:endParaRPr>
                    </a:p>
                  </a:txBody>
                  <a:tcPr marT="91425" marB="91425" marR="91425" marL="91425" anchor="ctr"/>
                </a:tc>
              </a:tr>
              <a:tr h="751875">
                <a:tc>
                  <a:txBody>
                    <a:bodyPr/>
                    <a:lstStyle/>
                    <a:p>
                      <a:pPr indent="0" lvl="0" marL="0" rtl="0" algn="ctr">
                        <a:spcBef>
                          <a:spcPts val="480"/>
                        </a:spcBef>
                        <a:spcAft>
                          <a:spcPts val="0"/>
                        </a:spcAft>
                        <a:buClr>
                          <a:srgbClr val="000000"/>
                        </a:buClr>
                        <a:buSzPts val="2400"/>
                        <a:buFont typeface="Arial"/>
                        <a:buNone/>
                      </a:pPr>
                      <a:r>
                        <a:rPr b="1" lang="en-US">
                          <a:solidFill>
                            <a:srgbClr val="000000"/>
                          </a:solidFill>
                        </a:rPr>
                        <a:t>Activate audio beacon after landing</a:t>
                      </a:r>
                      <a:endParaRPr b="1">
                        <a:solidFill>
                          <a:srgbClr val="000000"/>
                        </a:solidFill>
                      </a:endParaRPr>
                    </a:p>
                  </a:txBody>
                  <a:tcPr marT="91425" marB="91425" marR="91425" marL="91425" anchor="ctr"/>
                </a:tc>
                <a:tc rowSpan="3">
                  <a:txBody>
                    <a:bodyPr/>
                    <a:lstStyle/>
                    <a:p>
                      <a:pPr indent="0" lvl="0" marL="0" rtl="0" algn="l">
                        <a:spcBef>
                          <a:spcPts val="480"/>
                        </a:spcBef>
                        <a:spcAft>
                          <a:spcPts val="0"/>
                        </a:spcAft>
                        <a:buNone/>
                      </a:pPr>
                      <a:r>
                        <a:rPr b="1" lang="en-US">
                          <a:solidFill>
                            <a:srgbClr val="000000"/>
                          </a:solidFill>
                        </a:rPr>
                        <a:t>Recover from a sudden power loss that might occur in any time during the mission and for arbitrary duration</a:t>
                      </a:r>
                      <a:endParaRPr b="1">
                        <a:solidFill>
                          <a:srgbClr val="000000"/>
                        </a:solidFill>
                      </a:endParaRPr>
                    </a:p>
                    <a:p>
                      <a:pPr indent="0" lvl="0" marL="0" rtl="0" algn="ctr">
                        <a:spcBef>
                          <a:spcPts val="480"/>
                        </a:spcBef>
                        <a:spcAft>
                          <a:spcPts val="0"/>
                        </a:spcAft>
                        <a:buNone/>
                      </a:pPr>
                      <a:r>
                        <a:t/>
                      </a:r>
                      <a:endParaRPr b="1">
                        <a:solidFill>
                          <a:srgbClr val="000000"/>
                        </a:solidFill>
                      </a:endParaRPr>
                    </a:p>
                  </a:txBody>
                  <a:tcPr marT="91425" marB="91425" marR="91425" marL="91425" anchor="ctr"/>
                </a:tc>
              </a:tr>
              <a:tr h="156225">
                <a:tc>
                  <a:txBody>
                    <a:bodyPr/>
                    <a:lstStyle/>
                    <a:p>
                      <a:pPr indent="0" lvl="0" marL="0" rtl="0" algn="ctr">
                        <a:spcBef>
                          <a:spcPts val="480"/>
                        </a:spcBef>
                        <a:spcAft>
                          <a:spcPts val="0"/>
                        </a:spcAft>
                        <a:buClr>
                          <a:srgbClr val="000000"/>
                        </a:buClr>
                        <a:buSzPts val="1100"/>
                        <a:buFont typeface="Arial"/>
                        <a:buNone/>
                      </a:pPr>
                      <a:r>
                        <a:rPr b="1" lang="en-US">
                          <a:solidFill>
                            <a:srgbClr val="000000"/>
                          </a:solidFill>
                        </a:rPr>
                        <a:t>Activate mechanisms in the correct time</a:t>
                      </a:r>
                      <a:endParaRPr b="1">
                        <a:solidFill>
                          <a:srgbClr val="000000"/>
                        </a:solidFill>
                      </a:endParaRPr>
                    </a:p>
                  </a:txBody>
                  <a:tcPr marT="91425" marB="91425" marR="91425" marL="91425" anchor="ctr"/>
                </a:tc>
                <a:tc vMerge="1"/>
              </a:tr>
              <a:tr h="250525">
                <a:tc>
                  <a:txBody>
                    <a:bodyPr/>
                    <a:lstStyle/>
                    <a:p>
                      <a:pPr indent="0" lvl="0" marL="0" rtl="0" algn="ctr">
                        <a:spcBef>
                          <a:spcPts val="480"/>
                        </a:spcBef>
                        <a:spcAft>
                          <a:spcPts val="0"/>
                        </a:spcAft>
                        <a:buClr>
                          <a:srgbClr val="000000"/>
                        </a:buClr>
                        <a:buSzPts val="1100"/>
                        <a:buFont typeface="Arial"/>
                        <a:buNone/>
                      </a:pPr>
                      <a:r>
                        <a:rPr b="1" lang="en-US">
                          <a:solidFill>
                            <a:srgbClr val="000000"/>
                          </a:solidFill>
                        </a:rPr>
                        <a:t>Ensure telemetry frequency is 1Hz</a:t>
                      </a:r>
                      <a:endParaRPr b="1">
                        <a:solidFill>
                          <a:srgbClr val="000000"/>
                        </a:solidFill>
                      </a:endParaRPr>
                    </a:p>
                    <a:p>
                      <a:pPr indent="0" lvl="0" marL="0" rtl="0" algn="ctr">
                        <a:spcBef>
                          <a:spcPts val="480"/>
                        </a:spcBef>
                        <a:spcAft>
                          <a:spcPts val="0"/>
                        </a:spcAft>
                        <a:buNone/>
                      </a:pPr>
                      <a:r>
                        <a:t/>
                      </a:r>
                      <a:endParaRPr b="1">
                        <a:solidFill>
                          <a:srgbClr val="000000"/>
                        </a:solidFill>
                      </a:endParaRPr>
                    </a:p>
                  </a:txBody>
                  <a:tcPr marT="91425" marB="91425" marR="91425" marL="91425" anchor="ctr"/>
                </a:tc>
                <a:tc vMerge="1"/>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p65"/>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FSW Changes Since PDR</a:t>
            </a:r>
            <a:endParaRPr/>
          </a:p>
        </p:txBody>
      </p:sp>
      <p:sp>
        <p:nvSpPr>
          <p:cNvPr id="1950" name="Google Shape;1950;p65"/>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00000"/>
              </a:lnSpc>
              <a:spcBef>
                <a:spcPts val="0"/>
              </a:spcBef>
              <a:spcAft>
                <a:spcPts val="0"/>
              </a:spcAft>
              <a:buSzPts val="2400"/>
              <a:buChar char="●"/>
            </a:pPr>
            <a:r>
              <a:rPr lang="en-US"/>
              <a:t>We changed the flowcharts, designing them directly in the interface, since in the scoresheet they mentioned that they were not well appreciated.</a:t>
            </a:r>
            <a:endParaRPr/>
          </a:p>
        </p:txBody>
      </p:sp>
      <p:sp>
        <p:nvSpPr>
          <p:cNvPr id="1951" name="Google Shape;1951;p65"/>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952" name="Google Shape;1952;p65"/>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953" name="Google Shape;1953;p6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54" name="Google Shape;1954;p6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Juárez Enzo</a:t>
            </a:r>
            <a:endParaRPr b="0" i="0" sz="1400" u="none" cap="none" strike="noStrike">
              <a:solidFill>
                <a:srgbClr val="000000"/>
              </a:solidFill>
              <a:latin typeface="Arial"/>
              <a:ea typeface="Arial"/>
              <a:cs typeface="Arial"/>
              <a:sym typeface="Arial"/>
            </a:endParaRPr>
          </a:p>
        </p:txBody>
      </p:sp>
      <p:pic>
        <p:nvPicPr>
          <p:cNvPr id="1955" name="Google Shape;1955;p65"/>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6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1961" name="Google Shape;1961;p6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962" name="Google Shape;1962;p66"/>
          <p:cNvSpPr txBox="1"/>
          <p:nvPr>
            <p:ph type="title"/>
          </p:nvPr>
        </p:nvSpPr>
        <p:spPr>
          <a:xfrm>
            <a:off x="1600200" y="76200"/>
            <a:ext cx="65151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 </a:t>
            </a:r>
            <a:r>
              <a:rPr b="1" i="0" lang="en-US" sz="2400" u="none" cap="none" strike="noStrike">
                <a:solidFill>
                  <a:schemeClr val="accent2"/>
                </a:solidFill>
                <a:latin typeface="Arial"/>
                <a:ea typeface="Arial"/>
                <a:cs typeface="Arial"/>
                <a:sym typeface="Arial"/>
              </a:rPr>
              <a:t>CanSat FSW State Diagram</a:t>
            </a:r>
            <a:endParaRPr/>
          </a:p>
        </p:txBody>
      </p:sp>
      <p:sp>
        <p:nvSpPr>
          <p:cNvPr id="1963" name="Google Shape;1963;p6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Juárez Enzo</a:t>
            </a:r>
            <a:endParaRPr b="0" i="0" sz="1400" u="none" cap="none" strike="noStrike">
              <a:solidFill>
                <a:srgbClr val="000000"/>
              </a:solidFill>
              <a:latin typeface="Arial"/>
              <a:ea typeface="Arial"/>
              <a:cs typeface="Arial"/>
              <a:sym typeface="Arial"/>
            </a:endParaRPr>
          </a:p>
        </p:txBody>
      </p:sp>
      <p:sp>
        <p:nvSpPr>
          <p:cNvPr id="1964" name="Google Shape;1964;p66"/>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965" name="Google Shape;1965;p66"/>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1966" name="Google Shape;1966;p66"/>
          <p:cNvSpPr/>
          <p:nvPr/>
        </p:nvSpPr>
        <p:spPr>
          <a:xfrm>
            <a:off x="609550" y="1351925"/>
            <a:ext cx="972900" cy="2445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BOOT</a:t>
            </a:r>
            <a:endParaRPr sz="1000"/>
          </a:p>
        </p:txBody>
      </p:sp>
      <p:sp>
        <p:nvSpPr>
          <p:cNvPr id="1967" name="Google Shape;1967;p66"/>
          <p:cNvSpPr/>
          <p:nvPr/>
        </p:nvSpPr>
        <p:spPr>
          <a:xfrm>
            <a:off x="397200" y="1859863"/>
            <a:ext cx="1397600" cy="4572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R</a:t>
            </a:r>
            <a:r>
              <a:rPr lang="en-US" sz="1000"/>
              <a:t>EAD DATA FROM EEPROM</a:t>
            </a:r>
            <a:endParaRPr sz="1000"/>
          </a:p>
        </p:txBody>
      </p:sp>
      <p:sp>
        <p:nvSpPr>
          <p:cNvPr id="1968" name="Google Shape;1968;p66"/>
          <p:cNvSpPr/>
          <p:nvPr/>
        </p:nvSpPr>
        <p:spPr>
          <a:xfrm>
            <a:off x="617800" y="2639975"/>
            <a:ext cx="956400" cy="838200"/>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1969" name="Google Shape;1969;p66"/>
          <p:cNvSpPr txBox="1"/>
          <p:nvPr/>
        </p:nvSpPr>
        <p:spPr>
          <a:xfrm>
            <a:off x="617800" y="2812763"/>
            <a:ext cx="956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t>RESET</a:t>
            </a:r>
            <a:endParaRPr sz="1000"/>
          </a:p>
          <a:p>
            <a:pPr indent="0" lvl="0" marL="0" rtl="0" algn="ctr">
              <a:spcBef>
                <a:spcPts val="0"/>
              </a:spcBef>
              <a:spcAft>
                <a:spcPts val="0"/>
              </a:spcAft>
              <a:buNone/>
            </a:pPr>
            <a:r>
              <a:rPr lang="en-US" sz="1000"/>
              <a:t>RECOVERY</a:t>
            </a:r>
            <a:endParaRPr sz="1000"/>
          </a:p>
        </p:txBody>
      </p:sp>
      <p:sp>
        <p:nvSpPr>
          <p:cNvPr id="1970" name="Google Shape;1970;p66"/>
          <p:cNvSpPr/>
          <p:nvPr/>
        </p:nvSpPr>
        <p:spPr>
          <a:xfrm>
            <a:off x="2067175" y="2680050"/>
            <a:ext cx="956400" cy="838200"/>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1971" name="Google Shape;1971;p66"/>
          <p:cNvSpPr txBox="1"/>
          <p:nvPr/>
        </p:nvSpPr>
        <p:spPr>
          <a:xfrm>
            <a:off x="2067175" y="2852838"/>
            <a:ext cx="956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t>SIMULATION</a:t>
            </a:r>
            <a:endParaRPr sz="1000"/>
          </a:p>
          <a:p>
            <a:pPr indent="0" lvl="0" marL="0" rtl="0" algn="ctr">
              <a:spcBef>
                <a:spcPts val="0"/>
              </a:spcBef>
              <a:spcAft>
                <a:spcPts val="0"/>
              </a:spcAft>
              <a:buNone/>
            </a:pPr>
            <a:r>
              <a:rPr lang="en-US" sz="1000"/>
              <a:t>MODE</a:t>
            </a:r>
            <a:endParaRPr sz="1000"/>
          </a:p>
        </p:txBody>
      </p:sp>
      <p:sp>
        <p:nvSpPr>
          <p:cNvPr id="1972" name="Google Shape;1972;p66"/>
          <p:cNvSpPr/>
          <p:nvPr/>
        </p:nvSpPr>
        <p:spPr>
          <a:xfrm>
            <a:off x="617800" y="4534848"/>
            <a:ext cx="956400" cy="683288"/>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1973" name="Google Shape;1973;p66"/>
          <p:cNvSpPr txBox="1"/>
          <p:nvPr/>
        </p:nvSpPr>
        <p:spPr>
          <a:xfrm>
            <a:off x="617800" y="4707625"/>
            <a:ext cx="956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t>STATE</a:t>
            </a:r>
            <a:endParaRPr sz="1000"/>
          </a:p>
        </p:txBody>
      </p:sp>
      <p:sp>
        <p:nvSpPr>
          <p:cNvPr id="1974" name="Google Shape;1974;p66"/>
          <p:cNvSpPr/>
          <p:nvPr/>
        </p:nvSpPr>
        <p:spPr>
          <a:xfrm>
            <a:off x="2218625" y="4479700"/>
            <a:ext cx="1222525" cy="3405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SAVE STATE 1</a:t>
            </a:r>
            <a:endParaRPr sz="1000"/>
          </a:p>
        </p:txBody>
      </p:sp>
      <p:sp>
        <p:nvSpPr>
          <p:cNvPr id="1975" name="Google Shape;1975;p66"/>
          <p:cNvSpPr/>
          <p:nvPr/>
        </p:nvSpPr>
        <p:spPr>
          <a:xfrm>
            <a:off x="3960738" y="2953200"/>
            <a:ext cx="1222525" cy="3405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SAVE STATE 0</a:t>
            </a:r>
            <a:endParaRPr sz="1000"/>
          </a:p>
        </p:txBody>
      </p:sp>
      <p:sp>
        <p:nvSpPr>
          <p:cNvPr id="1976" name="Google Shape;1976;p66"/>
          <p:cNvSpPr/>
          <p:nvPr/>
        </p:nvSpPr>
        <p:spPr>
          <a:xfrm>
            <a:off x="179963" y="5781650"/>
            <a:ext cx="1222525" cy="3405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SAVE STATE 3</a:t>
            </a:r>
            <a:endParaRPr sz="1000"/>
          </a:p>
        </p:txBody>
      </p:sp>
      <p:sp>
        <p:nvSpPr>
          <p:cNvPr id="1977" name="Google Shape;1977;p66"/>
          <p:cNvSpPr/>
          <p:nvPr/>
        </p:nvSpPr>
        <p:spPr>
          <a:xfrm>
            <a:off x="1681276" y="5781650"/>
            <a:ext cx="1397600" cy="3405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RELEASE PAYLOAD</a:t>
            </a:r>
            <a:endParaRPr sz="1000"/>
          </a:p>
        </p:txBody>
      </p:sp>
      <p:sp>
        <p:nvSpPr>
          <p:cNvPr id="1978" name="Google Shape;1978;p66"/>
          <p:cNvSpPr/>
          <p:nvPr/>
        </p:nvSpPr>
        <p:spPr>
          <a:xfrm>
            <a:off x="3357650" y="5705600"/>
            <a:ext cx="1326250" cy="4926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START 0.25 SEC</a:t>
            </a:r>
            <a:endParaRPr sz="1000"/>
          </a:p>
          <a:p>
            <a:pPr indent="0" lvl="0" marL="0" rtl="0" algn="ctr">
              <a:spcBef>
                <a:spcPts val="0"/>
              </a:spcBef>
              <a:spcAft>
                <a:spcPts val="0"/>
              </a:spcAft>
              <a:buNone/>
            </a:pPr>
            <a:r>
              <a:rPr lang="en-US" sz="1000"/>
              <a:t>COUNTER</a:t>
            </a:r>
            <a:endParaRPr sz="1000"/>
          </a:p>
          <a:p>
            <a:pPr indent="0" lvl="0" marL="0" rtl="0" algn="ctr">
              <a:spcBef>
                <a:spcPts val="0"/>
              </a:spcBef>
              <a:spcAft>
                <a:spcPts val="0"/>
              </a:spcAft>
              <a:buNone/>
            </a:pPr>
            <a:r>
              <a:rPr lang="en-US" sz="1000"/>
              <a:t>INTERRUPT</a:t>
            </a:r>
            <a:endParaRPr sz="1000"/>
          </a:p>
        </p:txBody>
      </p:sp>
      <p:sp>
        <p:nvSpPr>
          <p:cNvPr id="1979" name="Google Shape;1979;p66"/>
          <p:cNvSpPr/>
          <p:nvPr/>
        </p:nvSpPr>
        <p:spPr>
          <a:xfrm>
            <a:off x="432863" y="3760213"/>
            <a:ext cx="1326250" cy="4926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START 1  SEC</a:t>
            </a:r>
            <a:endParaRPr sz="1000"/>
          </a:p>
          <a:p>
            <a:pPr indent="0" lvl="0" marL="0" rtl="0" algn="ctr">
              <a:spcBef>
                <a:spcPts val="0"/>
              </a:spcBef>
              <a:spcAft>
                <a:spcPts val="0"/>
              </a:spcAft>
              <a:buNone/>
            </a:pPr>
            <a:r>
              <a:rPr lang="en-US" sz="1000"/>
              <a:t>COUNTER</a:t>
            </a:r>
            <a:endParaRPr sz="1000"/>
          </a:p>
          <a:p>
            <a:pPr indent="0" lvl="0" marL="0" rtl="0" algn="ctr">
              <a:spcBef>
                <a:spcPts val="0"/>
              </a:spcBef>
              <a:spcAft>
                <a:spcPts val="0"/>
              </a:spcAft>
              <a:buNone/>
            </a:pPr>
            <a:r>
              <a:rPr lang="en-US" sz="1000"/>
              <a:t>INTERRUPT</a:t>
            </a:r>
            <a:endParaRPr sz="1000"/>
          </a:p>
        </p:txBody>
      </p:sp>
      <p:grpSp>
        <p:nvGrpSpPr>
          <p:cNvPr id="1980" name="Google Shape;1980;p66"/>
          <p:cNvGrpSpPr/>
          <p:nvPr/>
        </p:nvGrpSpPr>
        <p:grpSpPr>
          <a:xfrm>
            <a:off x="5035650" y="5530225"/>
            <a:ext cx="972850" cy="759325"/>
            <a:chOff x="5701650" y="5438875"/>
            <a:chExt cx="972850" cy="759325"/>
          </a:xfrm>
        </p:grpSpPr>
        <p:sp>
          <p:nvSpPr>
            <p:cNvPr id="1981" name="Google Shape;1981;p66"/>
            <p:cNvSpPr/>
            <p:nvPr/>
          </p:nvSpPr>
          <p:spPr>
            <a:xfrm>
              <a:off x="5718100" y="5438875"/>
              <a:ext cx="956400" cy="75932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1982" name="Google Shape;1982;p66"/>
            <p:cNvSpPr txBox="1"/>
            <p:nvPr/>
          </p:nvSpPr>
          <p:spPr>
            <a:xfrm>
              <a:off x="5701650" y="5544775"/>
              <a:ext cx="956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t>WEIGHT</a:t>
              </a:r>
              <a:r>
                <a:rPr lang="en-US" sz="1000"/>
                <a:t> IS EQUAL TO OM</a:t>
              </a:r>
              <a:endParaRPr sz="1000"/>
            </a:p>
          </p:txBody>
        </p:sp>
      </p:grpSp>
      <p:cxnSp>
        <p:nvCxnSpPr>
          <p:cNvPr id="1983" name="Google Shape;1983;p66"/>
          <p:cNvCxnSpPr>
            <a:stCxn id="1977" idx="1"/>
            <a:endCxn id="1976" idx="3"/>
          </p:cNvCxnSpPr>
          <p:nvPr/>
        </p:nvCxnSpPr>
        <p:spPr>
          <a:xfrm rot="10800000">
            <a:off x="1402576" y="5951900"/>
            <a:ext cx="278700" cy="0"/>
          </a:xfrm>
          <a:prstGeom prst="straightConnector1">
            <a:avLst/>
          </a:prstGeom>
          <a:noFill/>
          <a:ln cap="flat" cmpd="sng" w="9525">
            <a:solidFill>
              <a:schemeClr val="dk2"/>
            </a:solidFill>
            <a:prstDash val="solid"/>
            <a:round/>
            <a:headEnd len="med" w="med" type="triangle"/>
            <a:tailEnd len="med" w="med" type="none"/>
          </a:ln>
        </p:spPr>
      </p:cxnSp>
      <p:sp>
        <p:nvSpPr>
          <p:cNvPr id="1984" name="Google Shape;1984;p66"/>
          <p:cNvSpPr/>
          <p:nvPr/>
        </p:nvSpPr>
        <p:spPr>
          <a:xfrm>
            <a:off x="6393488" y="5785400"/>
            <a:ext cx="1222525" cy="3405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STOP TRANSMISSION</a:t>
            </a:r>
            <a:endParaRPr sz="1000"/>
          </a:p>
        </p:txBody>
      </p:sp>
      <p:sp>
        <p:nvSpPr>
          <p:cNvPr id="1985" name="Google Shape;1985;p66"/>
          <p:cNvSpPr/>
          <p:nvPr/>
        </p:nvSpPr>
        <p:spPr>
          <a:xfrm>
            <a:off x="8001025" y="5704225"/>
            <a:ext cx="956400" cy="4572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START </a:t>
            </a:r>
            <a:endParaRPr sz="1000"/>
          </a:p>
          <a:p>
            <a:pPr indent="0" lvl="0" marL="0" rtl="0" algn="ctr">
              <a:spcBef>
                <a:spcPts val="0"/>
              </a:spcBef>
              <a:spcAft>
                <a:spcPts val="0"/>
              </a:spcAft>
              <a:buNone/>
            </a:pPr>
            <a:r>
              <a:rPr lang="en-US" sz="1000"/>
              <a:t>AUDION </a:t>
            </a:r>
            <a:endParaRPr sz="1000"/>
          </a:p>
          <a:p>
            <a:pPr indent="0" lvl="0" marL="0" rtl="0" algn="ctr">
              <a:spcBef>
                <a:spcPts val="0"/>
              </a:spcBef>
              <a:spcAft>
                <a:spcPts val="0"/>
              </a:spcAft>
              <a:buNone/>
            </a:pPr>
            <a:r>
              <a:rPr lang="en-US" sz="1000"/>
              <a:t>BEACON</a:t>
            </a:r>
            <a:endParaRPr sz="1000"/>
          </a:p>
        </p:txBody>
      </p:sp>
      <p:cxnSp>
        <p:nvCxnSpPr>
          <p:cNvPr id="1986" name="Google Shape;1986;p66"/>
          <p:cNvCxnSpPr>
            <a:endCxn id="1978" idx="1"/>
          </p:cNvCxnSpPr>
          <p:nvPr/>
        </p:nvCxnSpPr>
        <p:spPr>
          <a:xfrm>
            <a:off x="3078950" y="5951900"/>
            <a:ext cx="278700" cy="0"/>
          </a:xfrm>
          <a:prstGeom prst="straightConnector1">
            <a:avLst/>
          </a:prstGeom>
          <a:noFill/>
          <a:ln cap="flat" cmpd="sng" w="9525">
            <a:solidFill>
              <a:schemeClr val="dk2"/>
            </a:solidFill>
            <a:prstDash val="solid"/>
            <a:round/>
            <a:headEnd len="med" w="med" type="none"/>
            <a:tailEnd len="med" w="med" type="triangle"/>
          </a:ln>
        </p:spPr>
      </p:cxnSp>
      <p:cxnSp>
        <p:nvCxnSpPr>
          <p:cNvPr id="1987" name="Google Shape;1987;p66"/>
          <p:cNvCxnSpPr>
            <a:stCxn id="1978" idx="3"/>
            <a:endCxn id="1982" idx="1"/>
          </p:cNvCxnSpPr>
          <p:nvPr/>
        </p:nvCxnSpPr>
        <p:spPr>
          <a:xfrm>
            <a:off x="4683900" y="5951900"/>
            <a:ext cx="351900" cy="7500"/>
          </a:xfrm>
          <a:prstGeom prst="straightConnector1">
            <a:avLst/>
          </a:prstGeom>
          <a:noFill/>
          <a:ln cap="flat" cmpd="sng" w="9525">
            <a:solidFill>
              <a:schemeClr val="dk2"/>
            </a:solidFill>
            <a:prstDash val="solid"/>
            <a:round/>
            <a:headEnd len="med" w="med" type="none"/>
            <a:tailEnd len="med" w="med" type="triangle"/>
          </a:ln>
        </p:spPr>
      </p:cxnSp>
      <p:cxnSp>
        <p:nvCxnSpPr>
          <p:cNvPr id="1988" name="Google Shape;1988;p66"/>
          <p:cNvCxnSpPr>
            <a:stCxn id="1982" idx="3"/>
            <a:endCxn id="1984" idx="1"/>
          </p:cNvCxnSpPr>
          <p:nvPr/>
        </p:nvCxnSpPr>
        <p:spPr>
          <a:xfrm flipH="1" rot="10800000">
            <a:off x="5992050" y="5955775"/>
            <a:ext cx="401400" cy="3600"/>
          </a:xfrm>
          <a:prstGeom prst="straightConnector1">
            <a:avLst/>
          </a:prstGeom>
          <a:noFill/>
          <a:ln cap="flat" cmpd="sng" w="9525">
            <a:solidFill>
              <a:schemeClr val="dk2"/>
            </a:solidFill>
            <a:prstDash val="solid"/>
            <a:round/>
            <a:headEnd len="med" w="med" type="none"/>
            <a:tailEnd len="med" w="med" type="triangle"/>
          </a:ln>
        </p:spPr>
      </p:cxnSp>
      <p:cxnSp>
        <p:nvCxnSpPr>
          <p:cNvPr id="1989" name="Google Shape;1989;p66"/>
          <p:cNvCxnSpPr>
            <a:endCxn id="1985" idx="1"/>
          </p:cNvCxnSpPr>
          <p:nvPr/>
        </p:nvCxnSpPr>
        <p:spPr>
          <a:xfrm flipH="1" rot="10800000">
            <a:off x="7616125" y="5932825"/>
            <a:ext cx="384900" cy="45900"/>
          </a:xfrm>
          <a:prstGeom prst="straightConnector1">
            <a:avLst/>
          </a:prstGeom>
          <a:noFill/>
          <a:ln cap="flat" cmpd="sng" w="9525">
            <a:solidFill>
              <a:schemeClr val="dk2"/>
            </a:solidFill>
            <a:prstDash val="solid"/>
            <a:round/>
            <a:headEnd len="med" w="med" type="none"/>
            <a:tailEnd len="med" w="med" type="triangle"/>
          </a:ln>
        </p:spPr>
      </p:cxnSp>
      <p:cxnSp>
        <p:nvCxnSpPr>
          <p:cNvPr id="1990" name="Google Shape;1990;p66"/>
          <p:cNvCxnSpPr>
            <a:stCxn id="1966" idx="2"/>
            <a:endCxn id="1967" idx="0"/>
          </p:cNvCxnSpPr>
          <p:nvPr/>
        </p:nvCxnSpPr>
        <p:spPr>
          <a:xfrm>
            <a:off x="1096000" y="1596425"/>
            <a:ext cx="0" cy="263400"/>
          </a:xfrm>
          <a:prstGeom prst="straightConnector1">
            <a:avLst/>
          </a:prstGeom>
          <a:noFill/>
          <a:ln cap="flat" cmpd="sng" w="9525">
            <a:solidFill>
              <a:schemeClr val="dk2"/>
            </a:solidFill>
            <a:prstDash val="solid"/>
            <a:round/>
            <a:headEnd len="med" w="med" type="none"/>
            <a:tailEnd len="med" w="med" type="triangle"/>
          </a:ln>
        </p:spPr>
      </p:cxnSp>
      <p:cxnSp>
        <p:nvCxnSpPr>
          <p:cNvPr id="1991" name="Google Shape;1991;p66"/>
          <p:cNvCxnSpPr>
            <a:stCxn id="1967" idx="2"/>
            <a:endCxn id="1968" idx="0"/>
          </p:cNvCxnSpPr>
          <p:nvPr/>
        </p:nvCxnSpPr>
        <p:spPr>
          <a:xfrm>
            <a:off x="1096000" y="2317063"/>
            <a:ext cx="0" cy="322800"/>
          </a:xfrm>
          <a:prstGeom prst="straightConnector1">
            <a:avLst/>
          </a:prstGeom>
          <a:noFill/>
          <a:ln cap="flat" cmpd="sng" w="9525">
            <a:solidFill>
              <a:schemeClr val="dk2"/>
            </a:solidFill>
            <a:prstDash val="solid"/>
            <a:round/>
            <a:headEnd len="med" w="med" type="none"/>
            <a:tailEnd len="med" w="med" type="triangle"/>
          </a:ln>
        </p:spPr>
      </p:cxnSp>
      <p:cxnSp>
        <p:nvCxnSpPr>
          <p:cNvPr id="1992" name="Google Shape;1992;p66"/>
          <p:cNvCxnSpPr>
            <a:stCxn id="1979" idx="0"/>
            <a:endCxn id="1968" idx="2"/>
          </p:cNvCxnSpPr>
          <p:nvPr/>
        </p:nvCxnSpPr>
        <p:spPr>
          <a:xfrm rot="10800000">
            <a:off x="1095988" y="3478213"/>
            <a:ext cx="0" cy="282000"/>
          </a:xfrm>
          <a:prstGeom prst="straightConnector1">
            <a:avLst/>
          </a:prstGeom>
          <a:noFill/>
          <a:ln cap="flat" cmpd="sng" w="9525">
            <a:solidFill>
              <a:schemeClr val="dk2"/>
            </a:solidFill>
            <a:prstDash val="solid"/>
            <a:round/>
            <a:headEnd len="med" w="med" type="triangle"/>
            <a:tailEnd len="med" w="med" type="none"/>
          </a:ln>
        </p:spPr>
      </p:cxnSp>
      <p:cxnSp>
        <p:nvCxnSpPr>
          <p:cNvPr id="1993" name="Google Shape;1993;p66"/>
          <p:cNvCxnSpPr>
            <a:stCxn id="1979" idx="2"/>
            <a:endCxn id="1972" idx="0"/>
          </p:cNvCxnSpPr>
          <p:nvPr/>
        </p:nvCxnSpPr>
        <p:spPr>
          <a:xfrm>
            <a:off x="1095988" y="4252813"/>
            <a:ext cx="0" cy="282000"/>
          </a:xfrm>
          <a:prstGeom prst="straightConnector1">
            <a:avLst/>
          </a:prstGeom>
          <a:noFill/>
          <a:ln cap="flat" cmpd="sng" w="9525">
            <a:solidFill>
              <a:schemeClr val="dk2"/>
            </a:solidFill>
            <a:prstDash val="solid"/>
            <a:round/>
            <a:headEnd len="med" w="med" type="none"/>
            <a:tailEnd len="med" w="med" type="triangle"/>
          </a:ln>
        </p:spPr>
      </p:cxnSp>
      <p:sp>
        <p:nvSpPr>
          <p:cNvPr id="1994" name="Google Shape;1994;p66"/>
          <p:cNvSpPr/>
          <p:nvPr/>
        </p:nvSpPr>
        <p:spPr>
          <a:xfrm>
            <a:off x="5658275" y="2812763"/>
            <a:ext cx="1326250" cy="4926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START 1  SEC</a:t>
            </a:r>
            <a:endParaRPr sz="1000"/>
          </a:p>
          <a:p>
            <a:pPr indent="0" lvl="0" marL="0" rtl="0" algn="ctr">
              <a:spcBef>
                <a:spcPts val="0"/>
              </a:spcBef>
              <a:spcAft>
                <a:spcPts val="0"/>
              </a:spcAft>
              <a:buNone/>
            </a:pPr>
            <a:r>
              <a:rPr lang="en-US" sz="1000"/>
              <a:t>COUNTER</a:t>
            </a:r>
            <a:endParaRPr sz="1000"/>
          </a:p>
          <a:p>
            <a:pPr indent="0" lvl="0" marL="0" rtl="0" algn="ctr">
              <a:spcBef>
                <a:spcPts val="0"/>
              </a:spcBef>
              <a:spcAft>
                <a:spcPts val="0"/>
              </a:spcAft>
              <a:buNone/>
            </a:pPr>
            <a:r>
              <a:rPr lang="en-US" sz="1000"/>
              <a:t>INTERRUPT</a:t>
            </a:r>
            <a:endParaRPr sz="1000"/>
          </a:p>
        </p:txBody>
      </p:sp>
      <p:sp>
        <p:nvSpPr>
          <p:cNvPr id="1995" name="Google Shape;1995;p66"/>
          <p:cNvSpPr/>
          <p:nvPr/>
        </p:nvSpPr>
        <p:spPr>
          <a:xfrm>
            <a:off x="7873275" y="2479800"/>
            <a:ext cx="956400" cy="838200"/>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1996" name="Google Shape;1996;p66"/>
          <p:cNvSpPr txBox="1"/>
          <p:nvPr/>
        </p:nvSpPr>
        <p:spPr>
          <a:xfrm>
            <a:off x="7873275" y="2652588"/>
            <a:ext cx="956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t>LIFT OFF </a:t>
            </a:r>
            <a:endParaRPr sz="1000"/>
          </a:p>
          <a:p>
            <a:pPr indent="0" lvl="0" marL="0" rtl="0" algn="ctr">
              <a:spcBef>
                <a:spcPts val="0"/>
              </a:spcBef>
              <a:spcAft>
                <a:spcPts val="0"/>
              </a:spcAft>
              <a:buNone/>
            </a:pPr>
            <a:r>
              <a:rPr lang="en-US" sz="1000"/>
              <a:t>DETECTED</a:t>
            </a:r>
            <a:endParaRPr sz="1000"/>
          </a:p>
        </p:txBody>
      </p:sp>
      <p:grpSp>
        <p:nvGrpSpPr>
          <p:cNvPr id="1997" name="Google Shape;1997;p66"/>
          <p:cNvGrpSpPr/>
          <p:nvPr/>
        </p:nvGrpSpPr>
        <p:grpSpPr>
          <a:xfrm>
            <a:off x="3689900" y="4272763"/>
            <a:ext cx="972850" cy="759325"/>
            <a:chOff x="5701650" y="5438875"/>
            <a:chExt cx="972850" cy="759325"/>
          </a:xfrm>
        </p:grpSpPr>
        <p:sp>
          <p:nvSpPr>
            <p:cNvPr id="1998" name="Google Shape;1998;p66"/>
            <p:cNvSpPr/>
            <p:nvPr/>
          </p:nvSpPr>
          <p:spPr>
            <a:xfrm>
              <a:off x="5718100" y="5438875"/>
              <a:ext cx="956400" cy="75932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1999" name="Google Shape;1999;p66"/>
            <p:cNvSpPr txBox="1"/>
            <p:nvPr/>
          </p:nvSpPr>
          <p:spPr>
            <a:xfrm>
              <a:off x="5701650" y="5544775"/>
              <a:ext cx="956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t>WEIGHT IS 400M</a:t>
              </a:r>
              <a:endParaRPr sz="1000"/>
            </a:p>
          </p:txBody>
        </p:sp>
      </p:grpSp>
      <p:sp>
        <p:nvSpPr>
          <p:cNvPr id="2000" name="Google Shape;2000;p66"/>
          <p:cNvSpPr/>
          <p:nvPr/>
        </p:nvSpPr>
        <p:spPr>
          <a:xfrm>
            <a:off x="4911488" y="4360950"/>
            <a:ext cx="1326250" cy="4926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RELEASE</a:t>
            </a:r>
            <a:endParaRPr sz="1000"/>
          </a:p>
          <a:p>
            <a:pPr indent="0" lvl="0" marL="0" rtl="0" algn="ctr">
              <a:spcBef>
                <a:spcPts val="0"/>
              </a:spcBef>
              <a:spcAft>
                <a:spcPts val="0"/>
              </a:spcAft>
              <a:buNone/>
            </a:pPr>
            <a:r>
              <a:rPr lang="en-US" sz="1000"/>
              <a:t>SECOND</a:t>
            </a:r>
            <a:endParaRPr sz="1000"/>
          </a:p>
          <a:p>
            <a:pPr indent="0" lvl="0" marL="0" rtl="0" algn="ctr">
              <a:spcBef>
                <a:spcPts val="0"/>
              </a:spcBef>
              <a:spcAft>
                <a:spcPts val="0"/>
              </a:spcAft>
              <a:buNone/>
            </a:pPr>
            <a:r>
              <a:rPr lang="en-US" sz="1000"/>
              <a:t>PARACHUTE</a:t>
            </a:r>
            <a:endParaRPr sz="1000"/>
          </a:p>
        </p:txBody>
      </p:sp>
      <p:sp>
        <p:nvSpPr>
          <p:cNvPr id="2001" name="Google Shape;2001;p66"/>
          <p:cNvSpPr/>
          <p:nvPr/>
        </p:nvSpPr>
        <p:spPr>
          <a:xfrm>
            <a:off x="6500350" y="4437013"/>
            <a:ext cx="1222525" cy="3405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SAVE STATE 2</a:t>
            </a:r>
            <a:endParaRPr sz="1000"/>
          </a:p>
        </p:txBody>
      </p:sp>
      <p:grpSp>
        <p:nvGrpSpPr>
          <p:cNvPr id="2002" name="Google Shape;2002;p66"/>
          <p:cNvGrpSpPr/>
          <p:nvPr/>
        </p:nvGrpSpPr>
        <p:grpSpPr>
          <a:xfrm>
            <a:off x="7985475" y="4216113"/>
            <a:ext cx="972850" cy="759325"/>
            <a:chOff x="5701650" y="5438875"/>
            <a:chExt cx="972850" cy="759325"/>
          </a:xfrm>
        </p:grpSpPr>
        <p:sp>
          <p:nvSpPr>
            <p:cNvPr id="2003" name="Google Shape;2003;p66"/>
            <p:cNvSpPr/>
            <p:nvPr/>
          </p:nvSpPr>
          <p:spPr>
            <a:xfrm>
              <a:off x="5718100" y="5438875"/>
              <a:ext cx="956400" cy="75932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2004" name="Google Shape;2004;p66"/>
            <p:cNvSpPr txBox="1"/>
            <p:nvPr/>
          </p:nvSpPr>
          <p:spPr>
            <a:xfrm>
              <a:off x="5701650" y="5544775"/>
              <a:ext cx="956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t>WEIGHT IS</a:t>
              </a:r>
              <a:endParaRPr sz="1000"/>
            </a:p>
            <a:p>
              <a:pPr indent="0" lvl="0" marL="0" rtl="0" algn="ctr">
                <a:spcBef>
                  <a:spcPts val="0"/>
                </a:spcBef>
                <a:spcAft>
                  <a:spcPts val="0"/>
                </a:spcAft>
                <a:buNone/>
              </a:pPr>
              <a:r>
                <a:rPr lang="en-US" sz="1000"/>
                <a:t>EQUAL TO</a:t>
              </a:r>
              <a:endParaRPr sz="1000"/>
            </a:p>
            <a:p>
              <a:pPr indent="0" lvl="0" marL="0" rtl="0" algn="ctr">
                <a:spcBef>
                  <a:spcPts val="0"/>
                </a:spcBef>
                <a:spcAft>
                  <a:spcPts val="0"/>
                </a:spcAft>
                <a:buNone/>
              </a:pPr>
              <a:r>
                <a:rPr lang="en-US" sz="1000"/>
                <a:t> 300M</a:t>
              </a:r>
              <a:endParaRPr sz="1000"/>
            </a:p>
          </p:txBody>
        </p:sp>
      </p:grpSp>
      <p:sp>
        <p:nvSpPr>
          <p:cNvPr id="2005" name="Google Shape;2005;p66"/>
          <p:cNvSpPr/>
          <p:nvPr/>
        </p:nvSpPr>
        <p:spPr>
          <a:xfrm>
            <a:off x="2812913" y="1742338"/>
            <a:ext cx="1326250" cy="4926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SIMULATION MODE = TRUE</a:t>
            </a:r>
            <a:endParaRPr sz="1000"/>
          </a:p>
        </p:txBody>
      </p:sp>
      <p:cxnSp>
        <p:nvCxnSpPr>
          <p:cNvPr id="2006" name="Google Shape;2006;p66"/>
          <p:cNvCxnSpPr>
            <a:stCxn id="2004" idx="3"/>
            <a:endCxn id="2003" idx="0"/>
          </p:cNvCxnSpPr>
          <p:nvPr/>
        </p:nvCxnSpPr>
        <p:spPr>
          <a:xfrm rot="10800000">
            <a:off x="8480175" y="4216263"/>
            <a:ext cx="461700" cy="429000"/>
          </a:xfrm>
          <a:prstGeom prst="bentConnector4">
            <a:avLst>
              <a:gd fmla="val -29733" name="adj1"/>
              <a:gd fmla="val 155542" name="adj2"/>
            </a:avLst>
          </a:prstGeom>
          <a:noFill/>
          <a:ln cap="flat" cmpd="sng" w="9525">
            <a:solidFill>
              <a:schemeClr val="dk2"/>
            </a:solidFill>
            <a:prstDash val="solid"/>
            <a:round/>
            <a:headEnd len="med" w="med" type="none"/>
            <a:tailEnd len="med" w="med" type="triangle"/>
          </a:ln>
        </p:spPr>
      </p:cxnSp>
      <p:cxnSp>
        <p:nvCxnSpPr>
          <p:cNvPr id="2007" name="Google Shape;2007;p66"/>
          <p:cNvCxnSpPr>
            <a:stCxn id="2004" idx="2"/>
            <a:endCxn id="1976" idx="0"/>
          </p:cNvCxnSpPr>
          <p:nvPr/>
        </p:nvCxnSpPr>
        <p:spPr>
          <a:xfrm rot="5400000">
            <a:off x="4220925" y="1538763"/>
            <a:ext cx="813000" cy="7672500"/>
          </a:xfrm>
          <a:prstGeom prst="bentConnector3">
            <a:avLst>
              <a:gd fmla="val 62904" name="adj1"/>
            </a:avLst>
          </a:prstGeom>
          <a:noFill/>
          <a:ln cap="flat" cmpd="sng" w="9525">
            <a:solidFill>
              <a:schemeClr val="dk2"/>
            </a:solidFill>
            <a:prstDash val="solid"/>
            <a:round/>
            <a:headEnd len="med" w="med" type="none"/>
            <a:tailEnd len="med" w="med" type="triangle"/>
          </a:ln>
        </p:spPr>
      </p:cxnSp>
      <p:cxnSp>
        <p:nvCxnSpPr>
          <p:cNvPr id="2008" name="Google Shape;2008;p66"/>
          <p:cNvCxnSpPr>
            <a:stCxn id="1973" idx="3"/>
            <a:endCxn id="1974" idx="1"/>
          </p:cNvCxnSpPr>
          <p:nvPr/>
        </p:nvCxnSpPr>
        <p:spPr>
          <a:xfrm flipH="1" rot="10800000">
            <a:off x="1574200" y="4649875"/>
            <a:ext cx="644400" cy="227100"/>
          </a:xfrm>
          <a:prstGeom prst="bentConnector3">
            <a:avLst>
              <a:gd fmla="val 50002" name="adj1"/>
            </a:avLst>
          </a:prstGeom>
          <a:noFill/>
          <a:ln cap="flat" cmpd="sng" w="9525">
            <a:solidFill>
              <a:schemeClr val="dk2"/>
            </a:solidFill>
            <a:prstDash val="solid"/>
            <a:round/>
            <a:headEnd len="med" w="med" type="none"/>
            <a:tailEnd len="med" w="med" type="none"/>
          </a:ln>
        </p:spPr>
      </p:cxnSp>
      <p:cxnSp>
        <p:nvCxnSpPr>
          <p:cNvPr id="2009" name="Google Shape;2009;p66"/>
          <p:cNvCxnSpPr>
            <a:stCxn id="1974" idx="3"/>
            <a:endCxn id="1999" idx="1"/>
          </p:cNvCxnSpPr>
          <p:nvPr/>
        </p:nvCxnSpPr>
        <p:spPr>
          <a:xfrm flipH="1" rot="10800000">
            <a:off x="3441150" y="4625050"/>
            <a:ext cx="248700" cy="24900"/>
          </a:xfrm>
          <a:prstGeom prst="bentConnector3">
            <a:avLst>
              <a:gd fmla="val 50010" name="adj1"/>
            </a:avLst>
          </a:prstGeom>
          <a:noFill/>
          <a:ln cap="flat" cmpd="sng" w="9525">
            <a:solidFill>
              <a:schemeClr val="dk2"/>
            </a:solidFill>
            <a:prstDash val="solid"/>
            <a:round/>
            <a:headEnd len="med" w="med" type="none"/>
            <a:tailEnd len="med" w="med" type="triangle"/>
          </a:ln>
        </p:spPr>
      </p:cxnSp>
      <p:cxnSp>
        <p:nvCxnSpPr>
          <p:cNvPr id="2010" name="Google Shape;2010;p66"/>
          <p:cNvCxnSpPr>
            <a:stCxn id="1998" idx="2"/>
            <a:endCxn id="1999" idx="1"/>
          </p:cNvCxnSpPr>
          <p:nvPr/>
        </p:nvCxnSpPr>
        <p:spPr>
          <a:xfrm flipH="1" rot="5400000">
            <a:off x="3733650" y="4581188"/>
            <a:ext cx="407100" cy="494700"/>
          </a:xfrm>
          <a:prstGeom prst="bentConnector4">
            <a:avLst>
              <a:gd fmla="val -62211" name="adj1"/>
              <a:gd fmla="val 128148" name="adj2"/>
            </a:avLst>
          </a:prstGeom>
          <a:noFill/>
          <a:ln cap="flat" cmpd="sng" w="9525">
            <a:solidFill>
              <a:schemeClr val="dk2"/>
            </a:solidFill>
            <a:prstDash val="solid"/>
            <a:round/>
            <a:headEnd len="med" w="med" type="none"/>
            <a:tailEnd len="med" w="med" type="triangle"/>
          </a:ln>
        </p:spPr>
      </p:cxnSp>
      <p:cxnSp>
        <p:nvCxnSpPr>
          <p:cNvPr id="2011" name="Google Shape;2011;p66"/>
          <p:cNvCxnSpPr>
            <a:stCxn id="1999" idx="3"/>
            <a:endCxn id="2000" idx="1"/>
          </p:cNvCxnSpPr>
          <p:nvPr/>
        </p:nvCxnSpPr>
        <p:spPr>
          <a:xfrm flipH="1" rot="10800000">
            <a:off x="4646300" y="4607263"/>
            <a:ext cx="265200" cy="17700"/>
          </a:xfrm>
          <a:prstGeom prst="bentConnector3">
            <a:avLst>
              <a:gd fmla="val 49998" name="adj1"/>
            </a:avLst>
          </a:prstGeom>
          <a:noFill/>
          <a:ln cap="flat" cmpd="sng" w="9525">
            <a:solidFill>
              <a:schemeClr val="dk2"/>
            </a:solidFill>
            <a:prstDash val="solid"/>
            <a:round/>
            <a:headEnd len="med" w="med" type="none"/>
            <a:tailEnd len="med" w="med" type="triangle"/>
          </a:ln>
        </p:spPr>
      </p:cxnSp>
      <p:cxnSp>
        <p:nvCxnSpPr>
          <p:cNvPr id="2012" name="Google Shape;2012;p66"/>
          <p:cNvCxnSpPr>
            <a:stCxn id="2000" idx="3"/>
            <a:endCxn id="2001" idx="1"/>
          </p:cNvCxnSpPr>
          <p:nvPr/>
        </p:nvCxnSpPr>
        <p:spPr>
          <a:xfrm>
            <a:off x="6237738" y="4607250"/>
            <a:ext cx="262500" cy="600"/>
          </a:xfrm>
          <a:prstGeom prst="bentConnector3">
            <a:avLst>
              <a:gd fmla="val 50021" name="adj1"/>
            </a:avLst>
          </a:prstGeom>
          <a:noFill/>
          <a:ln cap="flat" cmpd="sng" w="9525">
            <a:solidFill>
              <a:schemeClr val="dk2"/>
            </a:solidFill>
            <a:prstDash val="solid"/>
            <a:round/>
            <a:headEnd len="med" w="med" type="none"/>
            <a:tailEnd len="med" w="med" type="triangle"/>
          </a:ln>
        </p:spPr>
      </p:cxnSp>
      <p:cxnSp>
        <p:nvCxnSpPr>
          <p:cNvPr id="2013" name="Google Shape;2013;p66"/>
          <p:cNvCxnSpPr>
            <a:stCxn id="2001" idx="3"/>
            <a:endCxn id="2004" idx="1"/>
          </p:cNvCxnSpPr>
          <p:nvPr/>
        </p:nvCxnSpPr>
        <p:spPr>
          <a:xfrm>
            <a:off x="7722875" y="4607263"/>
            <a:ext cx="262500" cy="38100"/>
          </a:xfrm>
          <a:prstGeom prst="bentConnector3">
            <a:avLst>
              <a:gd fmla="val 50019" name="adj1"/>
            </a:avLst>
          </a:prstGeom>
          <a:noFill/>
          <a:ln cap="flat" cmpd="sng" w="9525">
            <a:solidFill>
              <a:schemeClr val="dk2"/>
            </a:solidFill>
            <a:prstDash val="solid"/>
            <a:round/>
            <a:headEnd len="med" w="med" type="none"/>
            <a:tailEnd len="med" w="med" type="triangle"/>
          </a:ln>
        </p:spPr>
      </p:cxnSp>
      <p:cxnSp>
        <p:nvCxnSpPr>
          <p:cNvPr id="2014" name="Google Shape;2014;p66"/>
          <p:cNvCxnSpPr>
            <a:stCxn id="1995" idx="2"/>
            <a:endCxn id="1974" idx="0"/>
          </p:cNvCxnSpPr>
          <p:nvPr/>
        </p:nvCxnSpPr>
        <p:spPr>
          <a:xfrm rot="5400000">
            <a:off x="5009925" y="1138050"/>
            <a:ext cx="1161600" cy="5521500"/>
          </a:xfrm>
          <a:prstGeom prst="bentConnector3">
            <a:avLst>
              <a:gd fmla="val 50004" name="adj1"/>
            </a:avLst>
          </a:prstGeom>
          <a:noFill/>
          <a:ln cap="flat" cmpd="sng" w="9525">
            <a:solidFill>
              <a:schemeClr val="dk2"/>
            </a:solidFill>
            <a:prstDash val="solid"/>
            <a:round/>
            <a:headEnd len="med" w="med" type="none"/>
            <a:tailEnd len="med" w="med" type="triangle"/>
          </a:ln>
        </p:spPr>
      </p:cxnSp>
      <p:cxnSp>
        <p:nvCxnSpPr>
          <p:cNvPr id="2015" name="Google Shape;2015;p66"/>
          <p:cNvCxnSpPr>
            <a:stCxn id="1996" idx="3"/>
            <a:endCxn id="1995" idx="0"/>
          </p:cNvCxnSpPr>
          <p:nvPr/>
        </p:nvCxnSpPr>
        <p:spPr>
          <a:xfrm rot="10800000">
            <a:off x="8351475" y="2479788"/>
            <a:ext cx="478200" cy="419100"/>
          </a:xfrm>
          <a:prstGeom prst="bentConnector4">
            <a:avLst>
              <a:gd fmla="val -49796" name="adj1"/>
              <a:gd fmla="val 156815" name="adj2"/>
            </a:avLst>
          </a:prstGeom>
          <a:noFill/>
          <a:ln cap="flat" cmpd="sng" w="9525">
            <a:solidFill>
              <a:schemeClr val="dk2"/>
            </a:solidFill>
            <a:prstDash val="solid"/>
            <a:round/>
            <a:headEnd len="med" w="med" type="none"/>
            <a:tailEnd len="med" w="med" type="triangle"/>
          </a:ln>
        </p:spPr>
      </p:cxnSp>
      <p:cxnSp>
        <p:nvCxnSpPr>
          <p:cNvPr id="2016" name="Google Shape;2016;p66"/>
          <p:cNvCxnSpPr>
            <a:stCxn id="1969" idx="3"/>
            <a:endCxn id="1971" idx="1"/>
          </p:cNvCxnSpPr>
          <p:nvPr/>
        </p:nvCxnSpPr>
        <p:spPr>
          <a:xfrm>
            <a:off x="1574200" y="3059063"/>
            <a:ext cx="492900" cy="40200"/>
          </a:xfrm>
          <a:prstGeom prst="bentConnector3">
            <a:avLst>
              <a:gd fmla="val 50008" name="adj1"/>
            </a:avLst>
          </a:prstGeom>
          <a:noFill/>
          <a:ln cap="flat" cmpd="sng" w="9525">
            <a:solidFill>
              <a:schemeClr val="dk2"/>
            </a:solidFill>
            <a:prstDash val="solid"/>
            <a:round/>
            <a:headEnd len="med" w="med" type="none"/>
            <a:tailEnd len="med" w="med" type="triangle"/>
          </a:ln>
        </p:spPr>
      </p:cxnSp>
      <p:cxnSp>
        <p:nvCxnSpPr>
          <p:cNvPr id="2017" name="Google Shape;2017;p66"/>
          <p:cNvCxnSpPr>
            <a:stCxn id="1971" idx="3"/>
            <a:endCxn id="1975" idx="1"/>
          </p:cNvCxnSpPr>
          <p:nvPr/>
        </p:nvCxnSpPr>
        <p:spPr>
          <a:xfrm>
            <a:off x="3023575" y="3099138"/>
            <a:ext cx="937200" cy="24300"/>
          </a:xfrm>
          <a:prstGeom prst="bentConnector3">
            <a:avLst>
              <a:gd fmla="val 49998" name="adj1"/>
            </a:avLst>
          </a:prstGeom>
          <a:noFill/>
          <a:ln cap="flat" cmpd="sng" w="9525">
            <a:solidFill>
              <a:schemeClr val="dk2"/>
            </a:solidFill>
            <a:prstDash val="solid"/>
            <a:round/>
            <a:headEnd len="med" w="med" type="none"/>
            <a:tailEnd len="med" w="med" type="triangle"/>
          </a:ln>
        </p:spPr>
      </p:cxnSp>
      <p:cxnSp>
        <p:nvCxnSpPr>
          <p:cNvPr id="2018" name="Google Shape;2018;p66"/>
          <p:cNvCxnSpPr>
            <a:stCxn id="1975" idx="3"/>
            <a:endCxn id="1994" idx="1"/>
          </p:cNvCxnSpPr>
          <p:nvPr/>
        </p:nvCxnSpPr>
        <p:spPr>
          <a:xfrm flipH="1" rot="10800000">
            <a:off x="5183263" y="3058950"/>
            <a:ext cx="474900" cy="64500"/>
          </a:xfrm>
          <a:prstGeom prst="bentConnector3">
            <a:avLst>
              <a:gd fmla="val 50012" name="adj1"/>
            </a:avLst>
          </a:prstGeom>
          <a:noFill/>
          <a:ln cap="flat" cmpd="sng" w="9525">
            <a:solidFill>
              <a:schemeClr val="dk2"/>
            </a:solidFill>
            <a:prstDash val="solid"/>
            <a:round/>
            <a:headEnd len="med" w="med" type="none"/>
            <a:tailEnd len="med" w="med" type="triangle"/>
          </a:ln>
        </p:spPr>
      </p:cxnSp>
      <p:cxnSp>
        <p:nvCxnSpPr>
          <p:cNvPr id="2019" name="Google Shape;2019;p66"/>
          <p:cNvCxnSpPr>
            <a:stCxn id="1994" idx="3"/>
            <a:endCxn id="1996" idx="1"/>
          </p:cNvCxnSpPr>
          <p:nvPr/>
        </p:nvCxnSpPr>
        <p:spPr>
          <a:xfrm flipH="1" rot="10800000">
            <a:off x="6984525" y="2898863"/>
            <a:ext cx="888900" cy="1602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020" name="Google Shape;2020;p66"/>
          <p:cNvCxnSpPr>
            <a:stCxn id="1970" idx="0"/>
            <a:endCxn id="2005" idx="1"/>
          </p:cNvCxnSpPr>
          <p:nvPr/>
        </p:nvCxnSpPr>
        <p:spPr>
          <a:xfrm rot="-5400000">
            <a:off x="2333425" y="2200500"/>
            <a:ext cx="691500" cy="267600"/>
          </a:xfrm>
          <a:prstGeom prst="bentConnector2">
            <a:avLst/>
          </a:prstGeom>
          <a:noFill/>
          <a:ln cap="flat" cmpd="sng" w="9525">
            <a:solidFill>
              <a:schemeClr val="dk2"/>
            </a:solidFill>
            <a:prstDash val="solid"/>
            <a:round/>
            <a:headEnd len="med" w="med" type="none"/>
            <a:tailEnd len="med" w="med" type="triangle"/>
          </a:ln>
        </p:spPr>
      </p:cxnSp>
      <p:cxnSp>
        <p:nvCxnSpPr>
          <p:cNvPr id="2021" name="Google Shape;2021;p66"/>
          <p:cNvCxnSpPr>
            <a:stCxn id="2005" idx="3"/>
            <a:endCxn id="1975" idx="0"/>
          </p:cNvCxnSpPr>
          <p:nvPr/>
        </p:nvCxnSpPr>
        <p:spPr>
          <a:xfrm>
            <a:off x="4139163" y="1988638"/>
            <a:ext cx="432900" cy="964500"/>
          </a:xfrm>
          <a:prstGeom prst="bentConnector2">
            <a:avLst/>
          </a:prstGeom>
          <a:noFill/>
          <a:ln cap="flat" cmpd="sng" w="9525">
            <a:solidFill>
              <a:schemeClr val="dk2"/>
            </a:solidFill>
            <a:prstDash val="solid"/>
            <a:round/>
            <a:headEnd len="med" w="med" type="none"/>
            <a:tailEnd len="med" w="med" type="triangle"/>
          </a:ln>
        </p:spPr>
      </p:cxnSp>
      <p:cxnSp>
        <p:nvCxnSpPr>
          <p:cNvPr id="2022" name="Google Shape;2022;p66"/>
          <p:cNvCxnSpPr>
            <a:stCxn id="1973" idx="1"/>
            <a:endCxn id="1975" idx="0"/>
          </p:cNvCxnSpPr>
          <p:nvPr/>
        </p:nvCxnSpPr>
        <p:spPr>
          <a:xfrm flipH="1" rot="10800000">
            <a:off x="617800" y="2953075"/>
            <a:ext cx="3954300" cy="1923900"/>
          </a:xfrm>
          <a:prstGeom prst="bentConnector4">
            <a:avLst>
              <a:gd fmla="val -9064" name="adj1"/>
              <a:gd fmla="val 190292" name="adj2"/>
            </a:avLst>
          </a:prstGeom>
          <a:noFill/>
          <a:ln cap="flat" cmpd="sng" w="9525">
            <a:solidFill>
              <a:schemeClr val="dk2"/>
            </a:solidFill>
            <a:prstDash val="solid"/>
            <a:round/>
            <a:headEnd len="med" w="med" type="none"/>
            <a:tailEnd len="med" w="med" type="triangle"/>
          </a:ln>
        </p:spPr>
      </p:cxnSp>
      <p:sp>
        <p:nvSpPr>
          <p:cNvPr id="2023" name="Google Shape;2023;p66"/>
          <p:cNvSpPr txBox="1"/>
          <p:nvPr/>
        </p:nvSpPr>
        <p:spPr>
          <a:xfrm>
            <a:off x="1096000" y="3378900"/>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YES</a:t>
            </a:r>
            <a:endParaRPr sz="800"/>
          </a:p>
        </p:txBody>
      </p:sp>
      <p:sp>
        <p:nvSpPr>
          <p:cNvPr id="2024" name="Google Shape;2024;p66"/>
          <p:cNvSpPr txBox="1"/>
          <p:nvPr/>
        </p:nvSpPr>
        <p:spPr>
          <a:xfrm>
            <a:off x="1402575" y="2742038"/>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NO</a:t>
            </a:r>
            <a:endParaRPr sz="800"/>
          </a:p>
        </p:txBody>
      </p:sp>
      <p:sp>
        <p:nvSpPr>
          <p:cNvPr id="2025" name="Google Shape;2025;p66"/>
          <p:cNvSpPr txBox="1"/>
          <p:nvPr/>
        </p:nvSpPr>
        <p:spPr>
          <a:xfrm>
            <a:off x="2187138" y="2241675"/>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YES</a:t>
            </a:r>
            <a:endParaRPr sz="800"/>
          </a:p>
        </p:txBody>
      </p:sp>
      <p:sp>
        <p:nvSpPr>
          <p:cNvPr id="2026" name="Google Shape;2026;p66"/>
          <p:cNvSpPr txBox="1"/>
          <p:nvPr/>
        </p:nvSpPr>
        <p:spPr>
          <a:xfrm>
            <a:off x="2989700" y="2844525"/>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NO</a:t>
            </a:r>
            <a:endParaRPr sz="800"/>
          </a:p>
        </p:txBody>
      </p:sp>
      <p:sp>
        <p:nvSpPr>
          <p:cNvPr id="2027" name="Google Shape;2027;p66"/>
          <p:cNvSpPr txBox="1"/>
          <p:nvPr/>
        </p:nvSpPr>
        <p:spPr>
          <a:xfrm>
            <a:off x="2075288" y="1643325"/>
            <a:ext cx="93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SIMULATION MODE</a:t>
            </a:r>
            <a:endParaRPr sz="800"/>
          </a:p>
        </p:txBody>
      </p:sp>
      <p:sp>
        <p:nvSpPr>
          <p:cNvPr id="2028" name="Google Shape;2028;p66"/>
          <p:cNvSpPr txBox="1"/>
          <p:nvPr/>
        </p:nvSpPr>
        <p:spPr>
          <a:xfrm>
            <a:off x="3156576" y="3038313"/>
            <a:ext cx="93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FLIGHT</a:t>
            </a:r>
            <a:endParaRPr sz="800"/>
          </a:p>
          <a:p>
            <a:pPr indent="0" lvl="0" marL="0" rtl="0" algn="l">
              <a:spcBef>
                <a:spcPts val="0"/>
              </a:spcBef>
              <a:spcAft>
                <a:spcPts val="0"/>
              </a:spcAft>
              <a:buNone/>
            </a:pPr>
            <a:r>
              <a:rPr lang="en-US" sz="800"/>
              <a:t> MODE</a:t>
            </a:r>
            <a:endParaRPr sz="800"/>
          </a:p>
        </p:txBody>
      </p:sp>
      <p:sp>
        <p:nvSpPr>
          <p:cNvPr id="2029" name="Google Shape;2029;p66"/>
          <p:cNvSpPr txBox="1"/>
          <p:nvPr/>
        </p:nvSpPr>
        <p:spPr>
          <a:xfrm>
            <a:off x="8686800" y="2473525"/>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NO</a:t>
            </a:r>
            <a:endParaRPr sz="800"/>
          </a:p>
        </p:txBody>
      </p:sp>
      <p:sp>
        <p:nvSpPr>
          <p:cNvPr id="2030" name="Google Shape;2030;p66"/>
          <p:cNvSpPr txBox="1"/>
          <p:nvPr/>
        </p:nvSpPr>
        <p:spPr>
          <a:xfrm>
            <a:off x="8686800" y="4147650"/>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NO</a:t>
            </a:r>
            <a:endParaRPr sz="800"/>
          </a:p>
        </p:txBody>
      </p:sp>
      <p:sp>
        <p:nvSpPr>
          <p:cNvPr id="2031" name="Google Shape;2031;p66"/>
          <p:cNvSpPr txBox="1"/>
          <p:nvPr/>
        </p:nvSpPr>
        <p:spPr>
          <a:xfrm>
            <a:off x="3689900" y="4938688"/>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NO</a:t>
            </a:r>
            <a:endParaRPr sz="800"/>
          </a:p>
        </p:txBody>
      </p:sp>
      <p:sp>
        <p:nvSpPr>
          <p:cNvPr id="2032" name="Google Shape;2032;p66"/>
          <p:cNvSpPr txBox="1"/>
          <p:nvPr/>
        </p:nvSpPr>
        <p:spPr>
          <a:xfrm>
            <a:off x="4454400" y="4298625"/>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YES</a:t>
            </a:r>
            <a:endParaRPr sz="800"/>
          </a:p>
        </p:txBody>
      </p:sp>
      <p:sp>
        <p:nvSpPr>
          <p:cNvPr id="2033" name="Google Shape;2033;p66"/>
          <p:cNvSpPr txBox="1"/>
          <p:nvPr/>
        </p:nvSpPr>
        <p:spPr>
          <a:xfrm>
            <a:off x="7985375" y="3275100"/>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YES</a:t>
            </a:r>
            <a:endParaRPr sz="800"/>
          </a:p>
        </p:txBody>
      </p:sp>
      <p:sp>
        <p:nvSpPr>
          <p:cNvPr id="2034" name="Google Shape;2034;p66"/>
          <p:cNvSpPr txBox="1"/>
          <p:nvPr/>
        </p:nvSpPr>
        <p:spPr>
          <a:xfrm>
            <a:off x="8115300" y="4938013"/>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YES</a:t>
            </a:r>
            <a:endParaRPr sz="8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g120f6bd1166_1_94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2040" name="Google Shape;2040;g120f6bd1166_1_94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041" name="Google Shape;2041;g120f6bd1166_1_946"/>
          <p:cNvSpPr txBox="1"/>
          <p:nvPr>
            <p:ph type="title"/>
          </p:nvPr>
        </p:nvSpPr>
        <p:spPr>
          <a:xfrm>
            <a:off x="1600200" y="76200"/>
            <a:ext cx="6165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 </a:t>
            </a:r>
            <a:r>
              <a:rPr b="1" i="0" lang="en-US" sz="2400" u="none" cap="none" strike="noStrike">
                <a:solidFill>
                  <a:schemeClr val="accent2"/>
                </a:solidFill>
                <a:latin typeface="Arial"/>
                <a:ea typeface="Arial"/>
                <a:cs typeface="Arial"/>
                <a:sym typeface="Arial"/>
              </a:rPr>
              <a:t>CanSat FSW State Diagram</a:t>
            </a:r>
            <a:endParaRPr/>
          </a:p>
        </p:txBody>
      </p:sp>
      <p:sp>
        <p:nvSpPr>
          <p:cNvPr id="2042" name="Google Shape;2042;g120f6bd1166_1_94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Juárez Enzo</a:t>
            </a:r>
            <a:endParaRPr b="0" i="0" sz="1400" u="none" cap="none" strike="noStrike">
              <a:solidFill>
                <a:srgbClr val="000000"/>
              </a:solidFill>
              <a:latin typeface="Arial"/>
              <a:ea typeface="Arial"/>
              <a:cs typeface="Arial"/>
              <a:sym typeface="Arial"/>
            </a:endParaRPr>
          </a:p>
        </p:txBody>
      </p:sp>
      <p:sp>
        <p:nvSpPr>
          <p:cNvPr id="2043" name="Google Shape;2043;g120f6bd1166_1_946"/>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044" name="Google Shape;2044;g120f6bd1166_1_946"/>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045" name="Google Shape;2045;g120f6bd1166_1_946"/>
          <p:cNvSpPr/>
          <p:nvPr/>
        </p:nvSpPr>
        <p:spPr>
          <a:xfrm>
            <a:off x="3161500" y="1086250"/>
            <a:ext cx="1316400" cy="61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COUNTER </a:t>
            </a:r>
            <a:endParaRPr sz="1000"/>
          </a:p>
          <a:p>
            <a:pPr indent="0" lvl="0" marL="0" rtl="0" algn="ctr">
              <a:spcBef>
                <a:spcPts val="0"/>
              </a:spcBef>
              <a:spcAft>
                <a:spcPts val="0"/>
              </a:spcAft>
              <a:buNone/>
            </a:pPr>
            <a:r>
              <a:rPr lang="en-US" sz="1000"/>
              <a:t>INTERRUPT</a:t>
            </a:r>
            <a:endParaRPr sz="1000"/>
          </a:p>
        </p:txBody>
      </p:sp>
      <p:sp>
        <p:nvSpPr>
          <p:cNvPr id="2046" name="Google Shape;2046;g120f6bd1166_1_946"/>
          <p:cNvSpPr/>
          <p:nvPr/>
        </p:nvSpPr>
        <p:spPr>
          <a:xfrm>
            <a:off x="3028500" y="1874300"/>
            <a:ext cx="1582450" cy="3404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CHECK SENSORS</a:t>
            </a:r>
            <a:endParaRPr sz="1000"/>
          </a:p>
        </p:txBody>
      </p:sp>
      <p:sp>
        <p:nvSpPr>
          <p:cNvPr id="2047" name="Google Shape;2047;g120f6bd1166_1_946"/>
          <p:cNvSpPr/>
          <p:nvPr/>
        </p:nvSpPr>
        <p:spPr>
          <a:xfrm>
            <a:off x="3336577" y="2405588"/>
            <a:ext cx="966250" cy="957113"/>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g120f6bd1166_1_946"/>
          <p:cNvSpPr/>
          <p:nvPr/>
        </p:nvSpPr>
        <p:spPr>
          <a:xfrm>
            <a:off x="5081075" y="2713913"/>
            <a:ext cx="1501300" cy="3404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RECEIVE</a:t>
            </a:r>
            <a:r>
              <a:rPr lang="en-US" sz="1000"/>
              <a:t> DATA</a:t>
            </a:r>
            <a:endParaRPr sz="1000"/>
          </a:p>
        </p:txBody>
      </p:sp>
      <p:sp>
        <p:nvSpPr>
          <p:cNvPr id="2049" name="Google Shape;2049;g120f6bd1166_1_946"/>
          <p:cNvSpPr/>
          <p:nvPr/>
        </p:nvSpPr>
        <p:spPr>
          <a:xfrm>
            <a:off x="5081075" y="3362700"/>
            <a:ext cx="1501300" cy="3404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REPLACE DATA</a:t>
            </a:r>
            <a:endParaRPr sz="1000"/>
          </a:p>
        </p:txBody>
      </p:sp>
      <p:sp>
        <p:nvSpPr>
          <p:cNvPr id="2050" name="Google Shape;2050;g120f6bd1166_1_946"/>
          <p:cNvSpPr/>
          <p:nvPr/>
        </p:nvSpPr>
        <p:spPr>
          <a:xfrm>
            <a:off x="4974100" y="4141913"/>
            <a:ext cx="1501300" cy="3404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PROCESS DATA </a:t>
            </a:r>
            <a:endParaRPr sz="1000"/>
          </a:p>
          <a:p>
            <a:pPr indent="0" lvl="0" marL="0" rtl="0" algn="ctr">
              <a:spcBef>
                <a:spcPts val="0"/>
              </a:spcBef>
              <a:spcAft>
                <a:spcPts val="0"/>
              </a:spcAft>
              <a:buNone/>
            </a:pPr>
            <a:r>
              <a:rPr lang="en-US" sz="1000"/>
              <a:t>FROM PAYLOAD</a:t>
            </a:r>
            <a:endParaRPr sz="1000"/>
          </a:p>
        </p:txBody>
      </p:sp>
      <p:sp>
        <p:nvSpPr>
          <p:cNvPr id="2051" name="Google Shape;2051;g120f6bd1166_1_946"/>
          <p:cNvSpPr/>
          <p:nvPr/>
        </p:nvSpPr>
        <p:spPr>
          <a:xfrm>
            <a:off x="3114425" y="4900600"/>
            <a:ext cx="1410600" cy="3404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TRANSMIT DATA</a:t>
            </a:r>
            <a:endParaRPr sz="1000"/>
          </a:p>
        </p:txBody>
      </p:sp>
      <p:sp>
        <p:nvSpPr>
          <p:cNvPr id="2052" name="Google Shape;2052;g120f6bd1166_1_946"/>
          <p:cNvSpPr/>
          <p:nvPr/>
        </p:nvSpPr>
        <p:spPr>
          <a:xfrm>
            <a:off x="3264425" y="3799800"/>
            <a:ext cx="1110600" cy="93147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g120f6bd1166_1_946"/>
          <p:cNvSpPr txBox="1"/>
          <p:nvPr/>
        </p:nvSpPr>
        <p:spPr>
          <a:xfrm>
            <a:off x="3114725" y="2637825"/>
            <a:ext cx="1410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t>SIMULATION</a:t>
            </a:r>
            <a:endParaRPr sz="1000"/>
          </a:p>
          <a:p>
            <a:pPr indent="0" lvl="0" marL="0" rtl="0" algn="ctr">
              <a:spcBef>
                <a:spcPts val="0"/>
              </a:spcBef>
              <a:spcAft>
                <a:spcPts val="0"/>
              </a:spcAft>
              <a:buNone/>
            </a:pPr>
            <a:r>
              <a:rPr lang="en-US" sz="1000"/>
              <a:t>MODE = TRUE</a:t>
            </a:r>
            <a:endParaRPr sz="1000"/>
          </a:p>
        </p:txBody>
      </p:sp>
      <p:sp>
        <p:nvSpPr>
          <p:cNvPr id="2054" name="Google Shape;2054;g120f6bd1166_1_946"/>
          <p:cNvSpPr txBox="1"/>
          <p:nvPr/>
        </p:nvSpPr>
        <p:spPr>
          <a:xfrm>
            <a:off x="3114125" y="4019225"/>
            <a:ext cx="1410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t>DATA RECEIVED</a:t>
            </a:r>
            <a:endParaRPr sz="1000"/>
          </a:p>
          <a:p>
            <a:pPr indent="0" lvl="0" marL="0" rtl="0" algn="ctr">
              <a:spcBef>
                <a:spcPts val="0"/>
              </a:spcBef>
              <a:spcAft>
                <a:spcPts val="0"/>
              </a:spcAft>
              <a:buNone/>
            </a:pPr>
            <a:r>
              <a:rPr lang="en-US" sz="1000"/>
              <a:t>FROM PAYLOAD</a:t>
            </a:r>
            <a:endParaRPr sz="1000"/>
          </a:p>
        </p:txBody>
      </p:sp>
      <p:sp>
        <p:nvSpPr>
          <p:cNvPr id="2055" name="Google Shape;2055;g120f6bd1166_1_946"/>
          <p:cNvSpPr/>
          <p:nvPr/>
        </p:nvSpPr>
        <p:spPr>
          <a:xfrm>
            <a:off x="3114400" y="5433900"/>
            <a:ext cx="1410600" cy="3404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SAVE DATA </a:t>
            </a:r>
            <a:endParaRPr sz="1000"/>
          </a:p>
          <a:p>
            <a:pPr indent="0" lvl="0" marL="0" rtl="0" algn="ctr">
              <a:spcBef>
                <a:spcPts val="0"/>
              </a:spcBef>
              <a:spcAft>
                <a:spcPts val="0"/>
              </a:spcAft>
              <a:buNone/>
            </a:pPr>
            <a:r>
              <a:rPr lang="en-US" sz="1000"/>
              <a:t>TO EEPROM</a:t>
            </a:r>
            <a:endParaRPr sz="1000"/>
          </a:p>
        </p:txBody>
      </p:sp>
      <p:sp>
        <p:nvSpPr>
          <p:cNvPr id="2056" name="Google Shape;2056;g120f6bd1166_1_946"/>
          <p:cNvSpPr/>
          <p:nvPr/>
        </p:nvSpPr>
        <p:spPr>
          <a:xfrm>
            <a:off x="3114425" y="5955450"/>
            <a:ext cx="1410600" cy="3404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RELEASE TO INTERRUPT</a:t>
            </a:r>
            <a:endParaRPr sz="1000"/>
          </a:p>
        </p:txBody>
      </p:sp>
      <p:cxnSp>
        <p:nvCxnSpPr>
          <p:cNvPr id="2057" name="Google Shape;2057;g120f6bd1166_1_946"/>
          <p:cNvCxnSpPr>
            <a:stCxn id="2045" idx="4"/>
            <a:endCxn id="2046" idx="0"/>
          </p:cNvCxnSpPr>
          <p:nvPr/>
        </p:nvCxnSpPr>
        <p:spPr>
          <a:xfrm flipH="1" rot="-5400000">
            <a:off x="3734050" y="1788100"/>
            <a:ext cx="171900" cy="600"/>
          </a:xfrm>
          <a:prstGeom prst="bentConnector3">
            <a:avLst>
              <a:gd fmla="val 49985" name="adj1"/>
            </a:avLst>
          </a:prstGeom>
          <a:noFill/>
          <a:ln cap="flat" cmpd="sng" w="9525">
            <a:solidFill>
              <a:schemeClr val="dk2"/>
            </a:solidFill>
            <a:prstDash val="solid"/>
            <a:round/>
            <a:headEnd len="med" w="med" type="none"/>
            <a:tailEnd len="med" w="med" type="triangle"/>
          </a:ln>
        </p:spPr>
      </p:cxnSp>
      <p:cxnSp>
        <p:nvCxnSpPr>
          <p:cNvPr id="2058" name="Google Shape;2058;g120f6bd1166_1_946"/>
          <p:cNvCxnSpPr>
            <a:stCxn id="2046" idx="2"/>
            <a:endCxn id="2047" idx="0"/>
          </p:cNvCxnSpPr>
          <p:nvPr/>
        </p:nvCxnSpPr>
        <p:spPr>
          <a:xfrm flipH="1" rot="-5400000">
            <a:off x="3724625" y="2309875"/>
            <a:ext cx="190800" cy="600"/>
          </a:xfrm>
          <a:prstGeom prst="bentConnector3">
            <a:avLst>
              <a:gd fmla="val 50003" name="adj1"/>
            </a:avLst>
          </a:prstGeom>
          <a:noFill/>
          <a:ln cap="flat" cmpd="sng" w="9525">
            <a:solidFill>
              <a:schemeClr val="dk2"/>
            </a:solidFill>
            <a:prstDash val="solid"/>
            <a:round/>
            <a:headEnd len="med" w="med" type="none"/>
            <a:tailEnd len="med" w="med" type="triangle"/>
          </a:ln>
        </p:spPr>
      </p:cxnSp>
      <p:cxnSp>
        <p:nvCxnSpPr>
          <p:cNvPr id="2059" name="Google Shape;2059;g120f6bd1166_1_946"/>
          <p:cNvCxnSpPr>
            <a:stCxn id="2047" idx="2"/>
            <a:endCxn id="2052" idx="0"/>
          </p:cNvCxnSpPr>
          <p:nvPr/>
        </p:nvCxnSpPr>
        <p:spPr>
          <a:xfrm flipH="1" rot="-5400000">
            <a:off x="3601452" y="3580950"/>
            <a:ext cx="437100" cy="6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060" name="Google Shape;2060;g120f6bd1166_1_946"/>
          <p:cNvCxnSpPr>
            <a:stCxn id="2052" idx="2"/>
            <a:endCxn id="2051" idx="0"/>
          </p:cNvCxnSpPr>
          <p:nvPr/>
        </p:nvCxnSpPr>
        <p:spPr>
          <a:xfrm flipH="1" rot="-5400000">
            <a:off x="3735425" y="4815575"/>
            <a:ext cx="169200" cy="600"/>
          </a:xfrm>
          <a:prstGeom prst="bentConnector3">
            <a:avLst>
              <a:gd fmla="val 50037" name="adj1"/>
            </a:avLst>
          </a:prstGeom>
          <a:noFill/>
          <a:ln cap="flat" cmpd="sng" w="9525">
            <a:solidFill>
              <a:schemeClr val="dk2"/>
            </a:solidFill>
            <a:prstDash val="solid"/>
            <a:round/>
            <a:headEnd len="med" w="med" type="none"/>
            <a:tailEnd len="med" w="med" type="triangle"/>
          </a:ln>
        </p:spPr>
      </p:cxnSp>
      <p:cxnSp>
        <p:nvCxnSpPr>
          <p:cNvPr id="2061" name="Google Shape;2061;g120f6bd1166_1_946"/>
          <p:cNvCxnSpPr>
            <a:stCxn id="2051" idx="2"/>
            <a:endCxn id="2055" idx="0"/>
          </p:cNvCxnSpPr>
          <p:nvPr/>
        </p:nvCxnSpPr>
        <p:spPr>
          <a:xfrm flipH="1" rot="-5400000">
            <a:off x="3723575" y="5337225"/>
            <a:ext cx="192900" cy="600"/>
          </a:xfrm>
          <a:prstGeom prst="bentConnector3">
            <a:avLst>
              <a:gd fmla="val 49981" name="adj1"/>
            </a:avLst>
          </a:prstGeom>
          <a:noFill/>
          <a:ln cap="flat" cmpd="sng" w="9525">
            <a:solidFill>
              <a:schemeClr val="dk2"/>
            </a:solidFill>
            <a:prstDash val="solid"/>
            <a:round/>
            <a:headEnd len="med" w="med" type="none"/>
            <a:tailEnd len="med" w="med" type="triangle"/>
          </a:ln>
        </p:spPr>
      </p:cxnSp>
      <p:cxnSp>
        <p:nvCxnSpPr>
          <p:cNvPr id="2062" name="Google Shape;2062;g120f6bd1166_1_946"/>
          <p:cNvCxnSpPr>
            <a:endCxn id="2056" idx="0"/>
          </p:cNvCxnSpPr>
          <p:nvPr/>
        </p:nvCxnSpPr>
        <p:spPr>
          <a:xfrm flipH="1" rot="-5400000">
            <a:off x="3728825" y="5864550"/>
            <a:ext cx="181200" cy="6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063" name="Google Shape;2063;g120f6bd1166_1_946"/>
          <p:cNvCxnSpPr/>
          <p:nvPr/>
        </p:nvCxnSpPr>
        <p:spPr>
          <a:xfrm>
            <a:off x="4375025" y="4265538"/>
            <a:ext cx="537300" cy="633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064" name="Google Shape;2064;g120f6bd1166_1_946"/>
          <p:cNvCxnSpPr>
            <a:stCxn id="2050" idx="2"/>
            <a:endCxn id="2051" idx="3"/>
          </p:cNvCxnSpPr>
          <p:nvPr/>
        </p:nvCxnSpPr>
        <p:spPr>
          <a:xfrm rot="5400000">
            <a:off x="4830600" y="4176838"/>
            <a:ext cx="588600" cy="1199700"/>
          </a:xfrm>
          <a:prstGeom prst="bentConnector2">
            <a:avLst/>
          </a:prstGeom>
          <a:noFill/>
          <a:ln cap="flat" cmpd="sng" w="9525">
            <a:solidFill>
              <a:schemeClr val="dk2"/>
            </a:solidFill>
            <a:prstDash val="solid"/>
            <a:round/>
            <a:headEnd len="med" w="med" type="none"/>
            <a:tailEnd len="med" w="med" type="triangle"/>
          </a:ln>
        </p:spPr>
      </p:cxnSp>
      <p:cxnSp>
        <p:nvCxnSpPr>
          <p:cNvPr id="2065" name="Google Shape;2065;g120f6bd1166_1_946"/>
          <p:cNvCxnSpPr>
            <a:endCxn id="2049" idx="0"/>
          </p:cNvCxnSpPr>
          <p:nvPr/>
        </p:nvCxnSpPr>
        <p:spPr>
          <a:xfrm flipH="1" rot="-5400000">
            <a:off x="5677225" y="3208200"/>
            <a:ext cx="308400" cy="6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066" name="Google Shape;2066;g120f6bd1166_1_946"/>
          <p:cNvCxnSpPr>
            <a:stCxn id="2049" idx="1"/>
            <a:endCxn id="2052" idx="0"/>
          </p:cNvCxnSpPr>
          <p:nvPr/>
        </p:nvCxnSpPr>
        <p:spPr>
          <a:xfrm flipH="1">
            <a:off x="3819875" y="3532938"/>
            <a:ext cx="1261200" cy="267000"/>
          </a:xfrm>
          <a:prstGeom prst="bentConnector2">
            <a:avLst/>
          </a:prstGeom>
          <a:noFill/>
          <a:ln cap="flat" cmpd="sng" w="9525">
            <a:solidFill>
              <a:schemeClr val="dk2"/>
            </a:solidFill>
            <a:prstDash val="solid"/>
            <a:round/>
            <a:headEnd len="med" w="med" type="none"/>
            <a:tailEnd len="med" w="med" type="triangle"/>
          </a:ln>
        </p:spPr>
      </p:cxnSp>
      <p:cxnSp>
        <p:nvCxnSpPr>
          <p:cNvPr id="2067" name="Google Shape;2067;g120f6bd1166_1_946"/>
          <p:cNvCxnSpPr>
            <a:endCxn id="2048" idx="1"/>
          </p:cNvCxnSpPr>
          <p:nvPr/>
        </p:nvCxnSpPr>
        <p:spPr>
          <a:xfrm>
            <a:off x="4302875" y="2883550"/>
            <a:ext cx="778200" cy="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2068" name="Google Shape;2068;g120f6bd1166_1_946"/>
          <p:cNvSpPr txBox="1"/>
          <p:nvPr/>
        </p:nvSpPr>
        <p:spPr>
          <a:xfrm>
            <a:off x="3445375" y="3233563"/>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NO</a:t>
            </a:r>
            <a:endParaRPr sz="800"/>
          </a:p>
        </p:txBody>
      </p:sp>
      <p:sp>
        <p:nvSpPr>
          <p:cNvPr id="2069" name="Google Shape;2069;g120f6bd1166_1_946"/>
          <p:cNvSpPr txBox="1"/>
          <p:nvPr/>
        </p:nvSpPr>
        <p:spPr>
          <a:xfrm>
            <a:off x="3445375" y="4633113"/>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NO</a:t>
            </a:r>
            <a:endParaRPr sz="800"/>
          </a:p>
        </p:txBody>
      </p:sp>
      <p:sp>
        <p:nvSpPr>
          <p:cNvPr id="2070" name="Google Shape;2070;g120f6bd1166_1_946"/>
          <p:cNvSpPr txBox="1"/>
          <p:nvPr/>
        </p:nvSpPr>
        <p:spPr>
          <a:xfrm>
            <a:off x="4221863" y="2597225"/>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YES</a:t>
            </a:r>
            <a:endParaRPr sz="800"/>
          </a:p>
        </p:txBody>
      </p:sp>
      <p:sp>
        <p:nvSpPr>
          <p:cNvPr id="2071" name="Google Shape;2071;g120f6bd1166_1_946"/>
          <p:cNvSpPr txBox="1"/>
          <p:nvPr/>
        </p:nvSpPr>
        <p:spPr>
          <a:xfrm>
            <a:off x="4343388" y="3987275"/>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YES</a:t>
            </a:r>
            <a:endParaRPr sz="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11f957d897c_1_13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a:t>
            </a:r>
            <a:r>
              <a:rPr b="0" i="0" lang="en-US" sz="1000" u="none" cap="none" strike="noStrike">
                <a:solidFill>
                  <a:schemeClr val="dk1"/>
                </a:solidFill>
                <a:latin typeface="Arial"/>
                <a:ea typeface="Arial"/>
                <a:cs typeface="Arial"/>
                <a:sym typeface="Arial"/>
              </a:rPr>
              <a:t>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58" name="Google Shape;358;g11f957d897c_1_13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359" name="Google Shape;359;g11f957d897c_1_137"/>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Payload Physical Layout</a:t>
            </a:r>
            <a:endParaRPr/>
          </a:p>
        </p:txBody>
      </p:sp>
      <p:sp>
        <p:nvSpPr>
          <p:cNvPr id="360" name="Google Shape;360;g11f957d897c_1_13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361" name="Google Shape;361;g11f957d897c_1_13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2" name="Google Shape;362;g11f957d897c_1_137"/>
          <p:cNvSpPr txBox="1"/>
          <p:nvPr>
            <p:ph idx="1" type="body"/>
          </p:nvPr>
        </p:nvSpPr>
        <p:spPr>
          <a:xfrm>
            <a:off x="3760050" y="1053900"/>
            <a:ext cx="1737600" cy="4572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ctr">
              <a:lnSpc>
                <a:spcPct val="100000"/>
              </a:lnSpc>
              <a:spcBef>
                <a:spcPts val="400"/>
              </a:spcBef>
              <a:spcAft>
                <a:spcPts val="0"/>
              </a:spcAft>
              <a:buNone/>
            </a:pPr>
            <a:r>
              <a:rPr lang="en-US"/>
              <a:t>PAYLOAD                               </a:t>
            </a:r>
            <a:endParaRPr/>
          </a:p>
        </p:txBody>
      </p:sp>
      <p:sp>
        <p:nvSpPr>
          <p:cNvPr id="363" name="Google Shape;363;g11f957d897c_1_137"/>
          <p:cNvSpPr txBox="1"/>
          <p:nvPr/>
        </p:nvSpPr>
        <p:spPr>
          <a:xfrm>
            <a:off x="228600" y="2186625"/>
            <a:ext cx="34200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t>The payload consist in a 3 axis stabilization gimbal that keeps the camera at the required angle and has a bay for all the electronics</a:t>
            </a:r>
            <a:endParaRPr b="1" sz="2200"/>
          </a:p>
        </p:txBody>
      </p:sp>
      <p:pic>
        <p:nvPicPr>
          <p:cNvPr id="364" name="Google Shape;364;g11f957d897c_1_137"/>
          <p:cNvPicPr preferRelativeResize="0"/>
          <p:nvPr/>
        </p:nvPicPr>
        <p:blipFill>
          <a:blip r:embed="rId3">
            <a:alphaModFix/>
          </a:blip>
          <a:stretch>
            <a:fillRect/>
          </a:stretch>
        </p:blipFill>
        <p:spPr>
          <a:xfrm>
            <a:off x="3758184" y="1508760"/>
            <a:ext cx="4928615" cy="4663441"/>
          </a:xfrm>
          <a:prstGeom prst="rect">
            <a:avLst/>
          </a:prstGeom>
          <a:noFill/>
          <a:ln>
            <a:noFill/>
          </a:ln>
        </p:spPr>
      </p:pic>
      <p:pic>
        <p:nvPicPr>
          <p:cNvPr id="365" name="Google Shape;365;g11f957d897c_1_137"/>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67"/>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2077" name="Google Shape;2077;p67"/>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078" name="Google Shape;2078;p67"/>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Payload </a:t>
            </a:r>
            <a:r>
              <a:rPr b="1" i="0" lang="en-US" sz="2400" u="none" cap="none" strike="noStrike">
                <a:solidFill>
                  <a:schemeClr val="accent2"/>
                </a:solidFill>
                <a:latin typeface="Arial"/>
                <a:ea typeface="Arial"/>
                <a:cs typeface="Arial"/>
                <a:sym typeface="Arial"/>
              </a:rPr>
              <a:t>CanSat FSW State Diagram</a:t>
            </a:r>
            <a:endParaRPr/>
          </a:p>
        </p:txBody>
      </p:sp>
      <p:sp>
        <p:nvSpPr>
          <p:cNvPr id="2079" name="Google Shape;2079;p67"/>
          <p:cNvSpPr txBox="1"/>
          <p:nvPr/>
        </p:nvSpPr>
        <p:spPr>
          <a:xfrm>
            <a:off x="228600" y="6477000"/>
            <a:ext cx="22860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Juárez Enzo</a:t>
            </a:r>
            <a:endParaRPr b="0" i="0" sz="1400" u="none" cap="none" strike="noStrike">
              <a:solidFill>
                <a:srgbClr val="000000"/>
              </a:solidFill>
              <a:latin typeface="Arial"/>
              <a:ea typeface="Arial"/>
              <a:cs typeface="Arial"/>
              <a:sym typeface="Arial"/>
            </a:endParaRPr>
          </a:p>
        </p:txBody>
      </p:sp>
      <p:sp>
        <p:nvSpPr>
          <p:cNvPr id="2080" name="Google Shape;2080;p67"/>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081" name="Google Shape;2081;p67"/>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082" name="Google Shape;2082;p67"/>
          <p:cNvSpPr/>
          <p:nvPr/>
        </p:nvSpPr>
        <p:spPr>
          <a:xfrm>
            <a:off x="609550" y="1351925"/>
            <a:ext cx="972900" cy="2445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BOOT</a:t>
            </a:r>
            <a:endParaRPr sz="1000"/>
          </a:p>
        </p:txBody>
      </p:sp>
      <p:sp>
        <p:nvSpPr>
          <p:cNvPr id="2083" name="Google Shape;2083;p67"/>
          <p:cNvSpPr/>
          <p:nvPr/>
        </p:nvSpPr>
        <p:spPr>
          <a:xfrm>
            <a:off x="397200" y="1859863"/>
            <a:ext cx="1397600" cy="4572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READ DATA FROM EEPROM</a:t>
            </a:r>
            <a:endParaRPr sz="1000"/>
          </a:p>
        </p:txBody>
      </p:sp>
      <p:sp>
        <p:nvSpPr>
          <p:cNvPr id="2084" name="Google Shape;2084;p67"/>
          <p:cNvSpPr/>
          <p:nvPr/>
        </p:nvSpPr>
        <p:spPr>
          <a:xfrm>
            <a:off x="617800" y="2639975"/>
            <a:ext cx="956400" cy="838200"/>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2085" name="Google Shape;2085;p67"/>
          <p:cNvSpPr txBox="1"/>
          <p:nvPr/>
        </p:nvSpPr>
        <p:spPr>
          <a:xfrm>
            <a:off x="617800" y="2812763"/>
            <a:ext cx="956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t>RESET</a:t>
            </a:r>
            <a:endParaRPr sz="1000"/>
          </a:p>
          <a:p>
            <a:pPr indent="0" lvl="0" marL="0" rtl="0" algn="ctr">
              <a:spcBef>
                <a:spcPts val="0"/>
              </a:spcBef>
              <a:spcAft>
                <a:spcPts val="0"/>
              </a:spcAft>
              <a:buNone/>
            </a:pPr>
            <a:r>
              <a:rPr lang="en-US" sz="1000"/>
              <a:t>RECOVERY</a:t>
            </a:r>
            <a:endParaRPr sz="1000"/>
          </a:p>
        </p:txBody>
      </p:sp>
      <p:sp>
        <p:nvSpPr>
          <p:cNvPr id="2086" name="Google Shape;2086;p67"/>
          <p:cNvSpPr/>
          <p:nvPr/>
        </p:nvSpPr>
        <p:spPr>
          <a:xfrm>
            <a:off x="617800" y="4534848"/>
            <a:ext cx="956400" cy="683288"/>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2087" name="Google Shape;2087;p67"/>
          <p:cNvSpPr txBox="1"/>
          <p:nvPr/>
        </p:nvSpPr>
        <p:spPr>
          <a:xfrm>
            <a:off x="617800" y="4707625"/>
            <a:ext cx="956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t>STATE</a:t>
            </a:r>
            <a:endParaRPr sz="1000"/>
          </a:p>
        </p:txBody>
      </p:sp>
      <p:sp>
        <p:nvSpPr>
          <p:cNvPr id="2088" name="Google Shape;2088;p67"/>
          <p:cNvSpPr/>
          <p:nvPr/>
        </p:nvSpPr>
        <p:spPr>
          <a:xfrm>
            <a:off x="2020788" y="4485750"/>
            <a:ext cx="1222525" cy="3405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SAVE STATE 1</a:t>
            </a:r>
            <a:endParaRPr sz="1000"/>
          </a:p>
        </p:txBody>
      </p:sp>
      <p:sp>
        <p:nvSpPr>
          <p:cNvPr id="2089" name="Google Shape;2089;p67"/>
          <p:cNvSpPr/>
          <p:nvPr/>
        </p:nvSpPr>
        <p:spPr>
          <a:xfrm>
            <a:off x="2514588" y="2756300"/>
            <a:ext cx="1222525" cy="3405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SAVE STATE 0</a:t>
            </a:r>
            <a:endParaRPr sz="1000"/>
          </a:p>
        </p:txBody>
      </p:sp>
      <p:sp>
        <p:nvSpPr>
          <p:cNvPr id="2090" name="Google Shape;2090;p67"/>
          <p:cNvSpPr/>
          <p:nvPr/>
        </p:nvSpPr>
        <p:spPr>
          <a:xfrm>
            <a:off x="432863" y="3760213"/>
            <a:ext cx="1326250" cy="4926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START 0.25  SEC</a:t>
            </a:r>
            <a:endParaRPr sz="1000"/>
          </a:p>
          <a:p>
            <a:pPr indent="0" lvl="0" marL="0" rtl="0" algn="ctr">
              <a:spcBef>
                <a:spcPts val="0"/>
              </a:spcBef>
              <a:spcAft>
                <a:spcPts val="0"/>
              </a:spcAft>
              <a:buNone/>
            </a:pPr>
            <a:r>
              <a:rPr lang="en-US" sz="1000"/>
              <a:t>COUNTER</a:t>
            </a:r>
            <a:endParaRPr sz="1000"/>
          </a:p>
          <a:p>
            <a:pPr indent="0" lvl="0" marL="0" rtl="0" algn="ctr">
              <a:spcBef>
                <a:spcPts val="0"/>
              </a:spcBef>
              <a:spcAft>
                <a:spcPts val="0"/>
              </a:spcAft>
              <a:buNone/>
            </a:pPr>
            <a:r>
              <a:rPr lang="en-US" sz="1000"/>
              <a:t>INTERRUPT</a:t>
            </a:r>
            <a:endParaRPr sz="1000"/>
          </a:p>
        </p:txBody>
      </p:sp>
      <p:cxnSp>
        <p:nvCxnSpPr>
          <p:cNvPr id="2091" name="Google Shape;2091;p67"/>
          <p:cNvCxnSpPr>
            <a:stCxn id="2082" idx="2"/>
            <a:endCxn id="2083" idx="0"/>
          </p:cNvCxnSpPr>
          <p:nvPr/>
        </p:nvCxnSpPr>
        <p:spPr>
          <a:xfrm>
            <a:off x="1096000" y="1596425"/>
            <a:ext cx="0" cy="263400"/>
          </a:xfrm>
          <a:prstGeom prst="straightConnector1">
            <a:avLst/>
          </a:prstGeom>
          <a:noFill/>
          <a:ln cap="flat" cmpd="sng" w="9525">
            <a:solidFill>
              <a:schemeClr val="dk2"/>
            </a:solidFill>
            <a:prstDash val="solid"/>
            <a:round/>
            <a:headEnd len="med" w="med" type="none"/>
            <a:tailEnd len="med" w="med" type="triangle"/>
          </a:ln>
        </p:spPr>
      </p:cxnSp>
      <p:cxnSp>
        <p:nvCxnSpPr>
          <p:cNvPr id="2092" name="Google Shape;2092;p67"/>
          <p:cNvCxnSpPr>
            <a:stCxn id="2083" idx="2"/>
            <a:endCxn id="2084" idx="0"/>
          </p:cNvCxnSpPr>
          <p:nvPr/>
        </p:nvCxnSpPr>
        <p:spPr>
          <a:xfrm>
            <a:off x="1096000" y="2317063"/>
            <a:ext cx="0" cy="322800"/>
          </a:xfrm>
          <a:prstGeom prst="straightConnector1">
            <a:avLst/>
          </a:prstGeom>
          <a:noFill/>
          <a:ln cap="flat" cmpd="sng" w="9525">
            <a:solidFill>
              <a:schemeClr val="dk2"/>
            </a:solidFill>
            <a:prstDash val="solid"/>
            <a:round/>
            <a:headEnd len="med" w="med" type="none"/>
            <a:tailEnd len="med" w="med" type="triangle"/>
          </a:ln>
        </p:spPr>
      </p:cxnSp>
      <p:cxnSp>
        <p:nvCxnSpPr>
          <p:cNvPr id="2093" name="Google Shape;2093;p67"/>
          <p:cNvCxnSpPr>
            <a:stCxn id="2090" idx="0"/>
            <a:endCxn id="2084" idx="2"/>
          </p:cNvCxnSpPr>
          <p:nvPr/>
        </p:nvCxnSpPr>
        <p:spPr>
          <a:xfrm rot="10800000">
            <a:off x="1095988" y="3478213"/>
            <a:ext cx="0" cy="282000"/>
          </a:xfrm>
          <a:prstGeom prst="straightConnector1">
            <a:avLst/>
          </a:prstGeom>
          <a:noFill/>
          <a:ln cap="flat" cmpd="sng" w="9525">
            <a:solidFill>
              <a:schemeClr val="dk2"/>
            </a:solidFill>
            <a:prstDash val="solid"/>
            <a:round/>
            <a:headEnd len="med" w="med" type="triangle"/>
            <a:tailEnd len="med" w="med" type="none"/>
          </a:ln>
        </p:spPr>
      </p:cxnSp>
      <p:cxnSp>
        <p:nvCxnSpPr>
          <p:cNvPr id="2094" name="Google Shape;2094;p67"/>
          <p:cNvCxnSpPr>
            <a:stCxn id="2090" idx="2"/>
            <a:endCxn id="2086" idx="0"/>
          </p:cNvCxnSpPr>
          <p:nvPr/>
        </p:nvCxnSpPr>
        <p:spPr>
          <a:xfrm>
            <a:off x="1095988" y="4252813"/>
            <a:ext cx="0" cy="282000"/>
          </a:xfrm>
          <a:prstGeom prst="straightConnector1">
            <a:avLst/>
          </a:prstGeom>
          <a:noFill/>
          <a:ln cap="flat" cmpd="sng" w="9525">
            <a:solidFill>
              <a:schemeClr val="dk2"/>
            </a:solidFill>
            <a:prstDash val="solid"/>
            <a:round/>
            <a:headEnd len="med" w="med" type="none"/>
            <a:tailEnd len="med" w="med" type="triangle"/>
          </a:ln>
        </p:spPr>
      </p:cxnSp>
      <p:sp>
        <p:nvSpPr>
          <p:cNvPr id="2095" name="Google Shape;2095;p67"/>
          <p:cNvSpPr/>
          <p:nvPr/>
        </p:nvSpPr>
        <p:spPr>
          <a:xfrm>
            <a:off x="4568975" y="2264563"/>
            <a:ext cx="956400" cy="838200"/>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2096" name="Google Shape;2096;p67"/>
          <p:cNvSpPr txBox="1"/>
          <p:nvPr/>
        </p:nvSpPr>
        <p:spPr>
          <a:xfrm>
            <a:off x="4568975" y="2437350"/>
            <a:ext cx="956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t>LIFT OFF </a:t>
            </a:r>
            <a:endParaRPr sz="1000"/>
          </a:p>
          <a:p>
            <a:pPr indent="0" lvl="0" marL="0" rtl="0" algn="ctr">
              <a:spcBef>
                <a:spcPts val="0"/>
              </a:spcBef>
              <a:spcAft>
                <a:spcPts val="0"/>
              </a:spcAft>
              <a:buNone/>
            </a:pPr>
            <a:r>
              <a:rPr lang="en-US" sz="1000"/>
              <a:t>DETECTED</a:t>
            </a:r>
            <a:endParaRPr sz="1000"/>
          </a:p>
        </p:txBody>
      </p:sp>
      <p:grpSp>
        <p:nvGrpSpPr>
          <p:cNvPr id="2097" name="Google Shape;2097;p67"/>
          <p:cNvGrpSpPr/>
          <p:nvPr/>
        </p:nvGrpSpPr>
        <p:grpSpPr>
          <a:xfrm>
            <a:off x="3689900" y="4272763"/>
            <a:ext cx="972850" cy="759325"/>
            <a:chOff x="5701650" y="5438875"/>
            <a:chExt cx="972850" cy="759325"/>
          </a:xfrm>
        </p:grpSpPr>
        <p:sp>
          <p:nvSpPr>
            <p:cNvPr id="2098" name="Google Shape;2098;p67"/>
            <p:cNvSpPr/>
            <p:nvPr/>
          </p:nvSpPr>
          <p:spPr>
            <a:xfrm>
              <a:off x="5718100" y="5438875"/>
              <a:ext cx="956400" cy="75932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2099" name="Google Shape;2099;p67"/>
            <p:cNvSpPr txBox="1"/>
            <p:nvPr/>
          </p:nvSpPr>
          <p:spPr>
            <a:xfrm>
              <a:off x="5701650" y="5544775"/>
              <a:ext cx="956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t>RELEASED </a:t>
              </a:r>
              <a:endParaRPr sz="1000"/>
            </a:p>
            <a:p>
              <a:pPr indent="0" lvl="0" marL="0" rtl="0" algn="ctr">
                <a:spcBef>
                  <a:spcPts val="0"/>
                </a:spcBef>
                <a:spcAft>
                  <a:spcPts val="0"/>
                </a:spcAft>
                <a:buNone/>
              </a:pPr>
              <a:r>
                <a:rPr lang="en-US" sz="1000"/>
                <a:t>DETECTED</a:t>
              </a:r>
              <a:endParaRPr sz="1000"/>
            </a:p>
          </p:txBody>
        </p:sp>
      </p:grpSp>
      <p:sp>
        <p:nvSpPr>
          <p:cNvPr id="2100" name="Google Shape;2100;p67"/>
          <p:cNvSpPr/>
          <p:nvPr/>
        </p:nvSpPr>
        <p:spPr>
          <a:xfrm>
            <a:off x="4911488" y="4360950"/>
            <a:ext cx="1326250" cy="4926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000">
                <a:solidFill>
                  <a:schemeClr val="dk1"/>
                </a:solidFill>
              </a:rPr>
              <a:t>START 0.25  SEC</a:t>
            </a:r>
            <a:endParaRPr sz="1000">
              <a:solidFill>
                <a:schemeClr val="dk1"/>
              </a:solidFill>
            </a:endParaRPr>
          </a:p>
          <a:p>
            <a:pPr indent="0" lvl="0" marL="0" rtl="0" algn="ctr">
              <a:spcBef>
                <a:spcPts val="0"/>
              </a:spcBef>
              <a:spcAft>
                <a:spcPts val="0"/>
              </a:spcAft>
              <a:buClr>
                <a:schemeClr val="dk1"/>
              </a:buClr>
              <a:buSzPts val="1100"/>
              <a:buFont typeface="Arial"/>
              <a:buNone/>
            </a:pPr>
            <a:r>
              <a:rPr lang="en-US" sz="1000">
                <a:solidFill>
                  <a:schemeClr val="dk1"/>
                </a:solidFill>
              </a:rPr>
              <a:t>COUNTER</a:t>
            </a:r>
            <a:endParaRPr sz="1000">
              <a:solidFill>
                <a:schemeClr val="dk1"/>
              </a:solidFill>
            </a:endParaRPr>
          </a:p>
          <a:p>
            <a:pPr indent="0" lvl="0" marL="0" rtl="0" algn="ctr">
              <a:spcBef>
                <a:spcPts val="0"/>
              </a:spcBef>
              <a:spcAft>
                <a:spcPts val="0"/>
              </a:spcAft>
              <a:buClr>
                <a:schemeClr val="dk1"/>
              </a:buClr>
              <a:buSzPts val="1100"/>
              <a:buFont typeface="Arial"/>
              <a:buNone/>
            </a:pPr>
            <a:r>
              <a:rPr lang="en-US" sz="1000">
                <a:solidFill>
                  <a:schemeClr val="dk1"/>
                </a:solidFill>
              </a:rPr>
              <a:t>INTERRUPT</a:t>
            </a:r>
            <a:endParaRPr sz="1000"/>
          </a:p>
        </p:txBody>
      </p:sp>
      <p:sp>
        <p:nvSpPr>
          <p:cNvPr id="2101" name="Google Shape;2101;p67"/>
          <p:cNvSpPr/>
          <p:nvPr/>
        </p:nvSpPr>
        <p:spPr>
          <a:xfrm>
            <a:off x="6500350" y="4437013"/>
            <a:ext cx="1222525" cy="3405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SAVE STATE 2</a:t>
            </a:r>
            <a:endParaRPr sz="1000"/>
          </a:p>
        </p:txBody>
      </p:sp>
      <p:cxnSp>
        <p:nvCxnSpPr>
          <p:cNvPr id="2102" name="Google Shape;2102;p67"/>
          <p:cNvCxnSpPr>
            <a:stCxn id="2087" idx="3"/>
            <a:endCxn id="2088" idx="1"/>
          </p:cNvCxnSpPr>
          <p:nvPr/>
        </p:nvCxnSpPr>
        <p:spPr>
          <a:xfrm flipH="1" rot="10800000">
            <a:off x="1574200" y="4655875"/>
            <a:ext cx="446700" cy="221100"/>
          </a:xfrm>
          <a:prstGeom prst="bentConnector3">
            <a:avLst>
              <a:gd fmla="val 49987" name="adj1"/>
            </a:avLst>
          </a:prstGeom>
          <a:noFill/>
          <a:ln cap="flat" cmpd="sng" w="9525">
            <a:solidFill>
              <a:schemeClr val="dk2"/>
            </a:solidFill>
            <a:prstDash val="solid"/>
            <a:round/>
            <a:headEnd len="med" w="med" type="none"/>
            <a:tailEnd len="med" w="med" type="triangle"/>
          </a:ln>
        </p:spPr>
      </p:cxnSp>
      <p:cxnSp>
        <p:nvCxnSpPr>
          <p:cNvPr id="2103" name="Google Shape;2103;p67"/>
          <p:cNvCxnSpPr>
            <a:stCxn id="2088" idx="3"/>
            <a:endCxn id="2099" idx="1"/>
          </p:cNvCxnSpPr>
          <p:nvPr/>
        </p:nvCxnSpPr>
        <p:spPr>
          <a:xfrm flipH="1" rot="10800000">
            <a:off x="3243313" y="4625100"/>
            <a:ext cx="446700" cy="30900"/>
          </a:xfrm>
          <a:prstGeom prst="bentConnector3">
            <a:avLst>
              <a:gd fmla="val 49987" name="adj1"/>
            </a:avLst>
          </a:prstGeom>
          <a:noFill/>
          <a:ln cap="flat" cmpd="sng" w="9525">
            <a:solidFill>
              <a:schemeClr val="dk2"/>
            </a:solidFill>
            <a:prstDash val="solid"/>
            <a:round/>
            <a:headEnd len="med" w="med" type="none"/>
            <a:tailEnd len="med" w="med" type="triangle"/>
          </a:ln>
        </p:spPr>
      </p:cxnSp>
      <p:cxnSp>
        <p:nvCxnSpPr>
          <p:cNvPr id="2104" name="Google Shape;2104;p67"/>
          <p:cNvCxnSpPr>
            <a:stCxn id="2098" idx="2"/>
            <a:endCxn id="2099" idx="1"/>
          </p:cNvCxnSpPr>
          <p:nvPr/>
        </p:nvCxnSpPr>
        <p:spPr>
          <a:xfrm flipH="1" rot="5400000">
            <a:off x="3733650" y="4581188"/>
            <a:ext cx="407100" cy="494700"/>
          </a:xfrm>
          <a:prstGeom prst="bentConnector4">
            <a:avLst>
              <a:gd fmla="val -58493" name="adj1"/>
              <a:gd fmla="val 131428" name="adj2"/>
            </a:avLst>
          </a:prstGeom>
          <a:noFill/>
          <a:ln cap="flat" cmpd="sng" w="9525">
            <a:solidFill>
              <a:schemeClr val="dk2"/>
            </a:solidFill>
            <a:prstDash val="solid"/>
            <a:round/>
            <a:headEnd len="med" w="med" type="none"/>
            <a:tailEnd len="med" w="med" type="triangle"/>
          </a:ln>
        </p:spPr>
      </p:cxnSp>
      <p:cxnSp>
        <p:nvCxnSpPr>
          <p:cNvPr id="2105" name="Google Shape;2105;p67"/>
          <p:cNvCxnSpPr>
            <a:stCxn id="2099" idx="3"/>
            <a:endCxn id="2100" idx="1"/>
          </p:cNvCxnSpPr>
          <p:nvPr/>
        </p:nvCxnSpPr>
        <p:spPr>
          <a:xfrm flipH="1" rot="10800000">
            <a:off x="4646300" y="4607263"/>
            <a:ext cx="265200" cy="17700"/>
          </a:xfrm>
          <a:prstGeom prst="bentConnector3">
            <a:avLst>
              <a:gd fmla="val 49998" name="adj1"/>
            </a:avLst>
          </a:prstGeom>
          <a:noFill/>
          <a:ln cap="flat" cmpd="sng" w="9525">
            <a:solidFill>
              <a:schemeClr val="dk2"/>
            </a:solidFill>
            <a:prstDash val="solid"/>
            <a:round/>
            <a:headEnd len="med" w="med" type="none"/>
            <a:tailEnd len="med" w="med" type="triangle"/>
          </a:ln>
        </p:spPr>
      </p:cxnSp>
      <p:cxnSp>
        <p:nvCxnSpPr>
          <p:cNvPr id="2106" name="Google Shape;2106;p67"/>
          <p:cNvCxnSpPr>
            <a:stCxn id="2100" idx="3"/>
            <a:endCxn id="2101" idx="1"/>
          </p:cNvCxnSpPr>
          <p:nvPr/>
        </p:nvCxnSpPr>
        <p:spPr>
          <a:xfrm>
            <a:off x="6237738" y="4607250"/>
            <a:ext cx="262500" cy="600"/>
          </a:xfrm>
          <a:prstGeom prst="bentConnector3">
            <a:avLst>
              <a:gd fmla="val 50021" name="adj1"/>
            </a:avLst>
          </a:prstGeom>
          <a:noFill/>
          <a:ln cap="flat" cmpd="sng" w="9525">
            <a:solidFill>
              <a:schemeClr val="dk2"/>
            </a:solidFill>
            <a:prstDash val="solid"/>
            <a:round/>
            <a:headEnd len="med" w="med" type="none"/>
            <a:tailEnd len="med" w="med" type="triangle"/>
          </a:ln>
        </p:spPr>
      </p:cxnSp>
      <p:cxnSp>
        <p:nvCxnSpPr>
          <p:cNvPr id="2107" name="Google Shape;2107;p67"/>
          <p:cNvCxnSpPr>
            <a:stCxn id="2101" idx="3"/>
            <a:endCxn id="2108" idx="2"/>
          </p:cNvCxnSpPr>
          <p:nvPr/>
        </p:nvCxnSpPr>
        <p:spPr>
          <a:xfrm flipH="1" rot="10800000">
            <a:off x="7722875" y="3689263"/>
            <a:ext cx="229500" cy="918000"/>
          </a:xfrm>
          <a:prstGeom prst="bentConnector2">
            <a:avLst/>
          </a:prstGeom>
          <a:noFill/>
          <a:ln cap="flat" cmpd="sng" w="9525">
            <a:solidFill>
              <a:schemeClr val="dk2"/>
            </a:solidFill>
            <a:prstDash val="solid"/>
            <a:round/>
            <a:headEnd len="med" w="med" type="none"/>
            <a:tailEnd len="med" w="med" type="triangle"/>
          </a:ln>
        </p:spPr>
      </p:cxnSp>
      <p:cxnSp>
        <p:nvCxnSpPr>
          <p:cNvPr id="2109" name="Google Shape;2109;p67"/>
          <p:cNvCxnSpPr>
            <a:stCxn id="2096" idx="3"/>
            <a:endCxn id="2095" idx="0"/>
          </p:cNvCxnSpPr>
          <p:nvPr/>
        </p:nvCxnSpPr>
        <p:spPr>
          <a:xfrm rot="10800000">
            <a:off x="5047175" y="2264550"/>
            <a:ext cx="478200" cy="419100"/>
          </a:xfrm>
          <a:prstGeom prst="bentConnector4">
            <a:avLst>
              <a:gd fmla="val -49796" name="adj1"/>
              <a:gd fmla="val 156815" name="adj2"/>
            </a:avLst>
          </a:prstGeom>
          <a:noFill/>
          <a:ln cap="flat" cmpd="sng" w="9525">
            <a:solidFill>
              <a:schemeClr val="dk2"/>
            </a:solidFill>
            <a:prstDash val="solid"/>
            <a:round/>
            <a:headEnd len="med" w="med" type="none"/>
            <a:tailEnd len="med" w="med" type="triangle"/>
          </a:ln>
        </p:spPr>
      </p:cxnSp>
      <p:cxnSp>
        <p:nvCxnSpPr>
          <p:cNvPr id="2110" name="Google Shape;2110;p67"/>
          <p:cNvCxnSpPr>
            <a:stCxn id="2085" idx="3"/>
            <a:endCxn id="2089" idx="1"/>
          </p:cNvCxnSpPr>
          <p:nvPr/>
        </p:nvCxnSpPr>
        <p:spPr>
          <a:xfrm flipH="1" rot="10800000">
            <a:off x="1574200" y="2926463"/>
            <a:ext cx="940500" cy="132600"/>
          </a:xfrm>
          <a:prstGeom prst="bentConnector3">
            <a:avLst>
              <a:gd fmla="val 49994" name="adj1"/>
            </a:avLst>
          </a:prstGeom>
          <a:noFill/>
          <a:ln cap="flat" cmpd="sng" w="9525">
            <a:solidFill>
              <a:schemeClr val="dk2"/>
            </a:solidFill>
            <a:prstDash val="solid"/>
            <a:round/>
            <a:headEnd len="med" w="med" type="none"/>
            <a:tailEnd len="med" w="med" type="triangle"/>
          </a:ln>
        </p:spPr>
      </p:cxnSp>
      <p:cxnSp>
        <p:nvCxnSpPr>
          <p:cNvPr id="2111" name="Google Shape;2111;p67"/>
          <p:cNvCxnSpPr>
            <a:stCxn id="2089" idx="3"/>
            <a:endCxn id="2096" idx="1"/>
          </p:cNvCxnSpPr>
          <p:nvPr/>
        </p:nvCxnSpPr>
        <p:spPr>
          <a:xfrm flipH="1" rot="10800000">
            <a:off x="3737113" y="2683550"/>
            <a:ext cx="831900" cy="243000"/>
          </a:xfrm>
          <a:prstGeom prst="bentConnector3">
            <a:avLst>
              <a:gd fmla="val 49997" name="adj1"/>
            </a:avLst>
          </a:prstGeom>
          <a:noFill/>
          <a:ln cap="flat" cmpd="sng" w="9525">
            <a:solidFill>
              <a:schemeClr val="dk2"/>
            </a:solidFill>
            <a:prstDash val="solid"/>
            <a:round/>
            <a:headEnd len="med" w="med" type="none"/>
            <a:tailEnd len="med" w="med" type="triangle"/>
          </a:ln>
        </p:spPr>
      </p:cxnSp>
      <p:sp>
        <p:nvSpPr>
          <p:cNvPr id="2112" name="Google Shape;2112;p67"/>
          <p:cNvSpPr txBox="1"/>
          <p:nvPr/>
        </p:nvSpPr>
        <p:spPr>
          <a:xfrm>
            <a:off x="1096000" y="3378900"/>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YES</a:t>
            </a:r>
            <a:endParaRPr sz="800"/>
          </a:p>
        </p:txBody>
      </p:sp>
      <p:sp>
        <p:nvSpPr>
          <p:cNvPr id="2113" name="Google Shape;2113;p67"/>
          <p:cNvSpPr txBox="1"/>
          <p:nvPr/>
        </p:nvSpPr>
        <p:spPr>
          <a:xfrm>
            <a:off x="1402575" y="2742038"/>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NO</a:t>
            </a:r>
            <a:endParaRPr sz="800"/>
          </a:p>
        </p:txBody>
      </p:sp>
      <p:sp>
        <p:nvSpPr>
          <p:cNvPr id="2114" name="Google Shape;2114;p67"/>
          <p:cNvSpPr txBox="1"/>
          <p:nvPr/>
        </p:nvSpPr>
        <p:spPr>
          <a:xfrm>
            <a:off x="5382500" y="2258288"/>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NO</a:t>
            </a:r>
            <a:endParaRPr sz="800"/>
          </a:p>
        </p:txBody>
      </p:sp>
      <p:sp>
        <p:nvSpPr>
          <p:cNvPr id="2115" name="Google Shape;2115;p67"/>
          <p:cNvSpPr txBox="1"/>
          <p:nvPr/>
        </p:nvSpPr>
        <p:spPr>
          <a:xfrm>
            <a:off x="3689900" y="4938688"/>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NO</a:t>
            </a:r>
            <a:endParaRPr sz="800"/>
          </a:p>
        </p:txBody>
      </p:sp>
      <p:sp>
        <p:nvSpPr>
          <p:cNvPr id="2116" name="Google Shape;2116;p67"/>
          <p:cNvSpPr txBox="1"/>
          <p:nvPr/>
        </p:nvSpPr>
        <p:spPr>
          <a:xfrm>
            <a:off x="4454400" y="4298625"/>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YES</a:t>
            </a:r>
            <a:endParaRPr sz="800"/>
          </a:p>
        </p:txBody>
      </p:sp>
      <p:sp>
        <p:nvSpPr>
          <p:cNvPr id="2117" name="Google Shape;2117;p67"/>
          <p:cNvSpPr txBox="1"/>
          <p:nvPr/>
        </p:nvSpPr>
        <p:spPr>
          <a:xfrm flipH="1">
            <a:off x="4677525" y="3059075"/>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YES</a:t>
            </a:r>
            <a:endParaRPr sz="800"/>
          </a:p>
        </p:txBody>
      </p:sp>
      <p:grpSp>
        <p:nvGrpSpPr>
          <p:cNvPr id="2118" name="Google Shape;2118;p67"/>
          <p:cNvGrpSpPr/>
          <p:nvPr/>
        </p:nvGrpSpPr>
        <p:grpSpPr>
          <a:xfrm>
            <a:off x="7457725" y="2929938"/>
            <a:ext cx="972850" cy="759325"/>
            <a:chOff x="5701650" y="5438875"/>
            <a:chExt cx="972850" cy="759325"/>
          </a:xfrm>
        </p:grpSpPr>
        <p:sp>
          <p:nvSpPr>
            <p:cNvPr id="2108" name="Google Shape;2108;p67"/>
            <p:cNvSpPr/>
            <p:nvPr/>
          </p:nvSpPr>
          <p:spPr>
            <a:xfrm>
              <a:off x="5718100" y="5438875"/>
              <a:ext cx="956400" cy="75932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2119" name="Google Shape;2119;p67"/>
            <p:cNvSpPr txBox="1"/>
            <p:nvPr/>
          </p:nvSpPr>
          <p:spPr>
            <a:xfrm>
              <a:off x="5701650" y="5544775"/>
              <a:ext cx="956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t>WEIGHT IS</a:t>
              </a:r>
              <a:endParaRPr sz="1000"/>
            </a:p>
            <a:p>
              <a:pPr indent="0" lvl="0" marL="0" rtl="0" algn="ctr">
                <a:spcBef>
                  <a:spcPts val="0"/>
                </a:spcBef>
                <a:spcAft>
                  <a:spcPts val="0"/>
                </a:spcAft>
                <a:buNone/>
              </a:pPr>
              <a:r>
                <a:rPr lang="en-US" sz="1000"/>
                <a:t>EQUAL TO 10M</a:t>
              </a:r>
              <a:endParaRPr sz="1000"/>
            </a:p>
          </p:txBody>
        </p:sp>
      </p:grpSp>
      <p:cxnSp>
        <p:nvCxnSpPr>
          <p:cNvPr id="2120" name="Google Shape;2120;p67"/>
          <p:cNvCxnSpPr>
            <a:stCxn id="2095" idx="2"/>
            <a:endCxn id="2088" idx="0"/>
          </p:cNvCxnSpPr>
          <p:nvPr/>
        </p:nvCxnSpPr>
        <p:spPr>
          <a:xfrm rot="5400000">
            <a:off x="3148175" y="2586763"/>
            <a:ext cx="1383000" cy="24150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2121" name="Google Shape;2121;p67"/>
          <p:cNvSpPr/>
          <p:nvPr/>
        </p:nvSpPr>
        <p:spPr>
          <a:xfrm>
            <a:off x="7332888" y="1841688"/>
            <a:ext cx="1222525" cy="3405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STOP TRANSMISSION</a:t>
            </a:r>
            <a:endParaRPr sz="1000"/>
          </a:p>
        </p:txBody>
      </p:sp>
      <p:cxnSp>
        <p:nvCxnSpPr>
          <p:cNvPr id="2122" name="Google Shape;2122;p67"/>
          <p:cNvCxnSpPr>
            <a:stCxn id="2121" idx="2"/>
            <a:endCxn id="2108" idx="0"/>
          </p:cNvCxnSpPr>
          <p:nvPr/>
        </p:nvCxnSpPr>
        <p:spPr>
          <a:xfrm flipH="1" rot="-5400000">
            <a:off x="7574250" y="2552088"/>
            <a:ext cx="747900" cy="8100"/>
          </a:xfrm>
          <a:prstGeom prst="bentConnector3">
            <a:avLst>
              <a:gd fmla="val 49990" name="adj1"/>
            </a:avLst>
          </a:prstGeom>
          <a:noFill/>
          <a:ln cap="flat" cmpd="sng" w="9525">
            <a:solidFill>
              <a:schemeClr val="dk2"/>
            </a:solidFill>
            <a:prstDash val="solid"/>
            <a:round/>
            <a:headEnd len="med" w="med" type="triangle"/>
            <a:tailEnd len="med" w="med" type="none"/>
          </a:ln>
        </p:spPr>
      </p:cxnSp>
      <p:cxnSp>
        <p:nvCxnSpPr>
          <p:cNvPr id="2123" name="Google Shape;2123;p67"/>
          <p:cNvCxnSpPr>
            <a:stCxn id="2086" idx="2"/>
            <a:endCxn id="2101" idx="2"/>
          </p:cNvCxnSpPr>
          <p:nvPr/>
        </p:nvCxnSpPr>
        <p:spPr>
          <a:xfrm rot="-5400000">
            <a:off x="3883450" y="1989985"/>
            <a:ext cx="440700" cy="6015600"/>
          </a:xfrm>
          <a:prstGeom prst="bentConnector3">
            <a:avLst>
              <a:gd fmla="val -81476" name="adj1"/>
            </a:avLst>
          </a:prstGeom>
          <a:noFill/>
          <a:ln cap="flat" cmpd="sng" w="9525">
            <a:solidFill>
              <a:schemeClr val="dk2"/>
            </a:solidFill>
            <a:prstDash val="solid"/>
            <a:round/>
            <a:headEnd len="med" w="med" type="none"/>
            <a:tailEnd len="med" w="med" type="triangle"/>
          </a:ln>
        </p:spPr>
      </p:cxnSp>
      <p:cxnSp>
        <p:nvCxnSpPr>
          <p:cNvPr id="2124" name="Google Shape;2124;p67"/>
          <p:cNvCxnSpPr>
            <a:endCxn id="2089" idx="0"/>
          </p:cNvCxnSpPr>
          <p:nvPr/>
        </p:nvCxnSpPr>
        <p:spPr>
          <a:xfrm flipH="1" rot="10800000">
            <a:off x="617850" y="2756300"/>
            <a:ext cx="2508000" cy="2120700"/>
          </a:xfrm>
          <a:prstGeom prst="bentConnector4">
            <a:avLst>
              <a:gd fmla="val -14292" name="adj1"/>
              <a:gd fmla="val 174927" name="adj2"/>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g120f6bd1166_1_112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2130" name="Google Shape;2130;g120f6bd1166_1_112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31" name="Google Shape;2131;g120f6bd1166_1_1124"/>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Payload </a:t>
            </a:r>
            <a:r>
              <a:rPr b="1" i="0" lang="en-US" sz="2400" u="none" cap="none" strike="noStrike">
                <a:solidFill>
                  <a:schemeClr val="accent2"/>
                </a:solidFill>
                <a:latin typeface="Arial"/>
                <a:ea typeface="Arial"/>
                <a:cs typeface="Arial"/>
                <a:sym typeface="Arial"/>
              </a:rPr>
              <a:t>CanSat FSW State Diagram</a:t>
            </a:r>
            <a:endParaRPr/>
          </a:p>
        </p:txBody>
      </p:sp>
      <p:sp>
        <p:nvSpPr>
          <p:cNvPr id="2132" name="Google Shape;2132;g120f6bd1166_1_112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 Juárez Enzo</a:t>
            </a:r>
            <a:endParaRPr b="0" i="0" sz="1400" u="none" cap="none" strike="noStrike">
              <a:solidFill>
                <a:srgbClr val="000000"/>
              </a:solidFill>
              <a:latin typeface="Arial"/>
              <a:ea typeface="Arial"/>
              <a:cs typeface="Arial"/>
              <a:sym typeface="Arial"/>
            </a:endParaRPr>
          </a:p>
        </p:txBody>
      </p:sp>
      <p:sp>
        <p:nvSpPr>
          <p:cNvPr id="2133" name="Google Shape;2133;g120f6bd1166_1_1124"/>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134" name="Google Shape;2134;g120f6bd1166_1_1124"/>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135" name="Google Shape;2135;g120f6bd1166_1_1124"/>
          <p:cNvSpPr/>
          <p:nvPr/>
        </p:nvSpPr>
        <p:spPr>
          <a:xfrm>
            <a:off x="3161500" y="1086250"/>
            <a:ext cx="1316400" cy="61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COUNTER </a:t>
            </a:r>
            <a:endParaRPr sz="1000"/>
          </a:p>
          <a:p>
            <a:pPr indent="0" lvl="0" marL="0" rtl="0" algn="ctr">
              <a:spcBef>
                <a:spcPts val="0"/>
              </a:spcBef>
              <a:spcAft>
                <a:spcPts val="0"/>
              </a:spcAft>
              <a:buNone/>
            </a:pPr>
            <a:r>
              <a:rPr lang="en-US" sz="1000"/>
              <a:t>INTERRUPT</a:t>
            </a:r>
            <a:endParaRPr sz="1000"/>
          </a:p>
        </p:txBody>
      </p:sp>
      <p:sp>
        <p:nvSpPr>
          <p:cNvPr id="2136" name="Google Shape;2136;g120f6bd1166_1_1124"/>
          <p:cNvSpPr/>
          <p:nvPr/>
        </p:nvSpPr>
        <p:spPr>
          <a:xfrm>
            <a:off x="3192225" y="2196575"/>
            <a:ext cx="1261200" cy="116612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g120f6bd1166_1_1124"/>
          <p:cNvSpPr/>
          <p:nvPr/>
        </p:nvSpPr>
        <p:spPr>
          <a:xfrm>
            <a:off x="3072175" y="3827663"/>
            <a:ext cx="1501300" cy="3404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CHECK SENSORS</a:t>
            </a:r>
            <a:endParaRPr sz="1000"/>
          </a:p>
        </p:txBody>
      </p:sp>
      <p:sp>
        <p:nvSpPr>
          <p:cNvPr id="2138" name="Google Shape;2138;g120f6bd1166_1_1124"/>
          <p:cNvSpPr/>
          <p:nvPr/>
        </p:nvSpPr>
        <p:spPr>
          <a:xfrm>
            <a:off x="3117513" y="4535238"/>
            <a:ext cx="1410600" cy="3404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TRANSMIT DATA</a:t>
            </a:r>
            <a:endParaRPr sz="1000"/>
          </a:p>
        </p:txBody>
      </p:sp>
      <p:sp>
        <p:nvSpPr>
          <p:cNvPr id="2139" name="Google Shape;2139;g120f6bd1166_1_1124"/>
          <p:cNvSpPr txBox="1"/>
          <p:nvPr/>
        </p:nvSpPr>
        <p:spPr>
          <a:xfrm>
            <a:off x="3117525" y="2456375"/>
            <a:ext cx="1410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t>TELEMETRY ORDER</a:t>
            </a:r>
            <a:endParaRPr sz="1000"/>
          </a:p>
          <a:p>
            <a:pPr indent="0" lvl="0" marL="0" rtl="0" algn="ctr">
              <a:spcBef>
                <a:spcPts val="0"/>
              </a:spcBef>
              <a:spcAft>
                <a:spcPts val="0"/>
              </a:spcAft>
              <a:buNone/>
            </a:pPr>
            <a:r>
              <a:rPr lang="en-US" sz="1000"/>
              <a:t>RECEIVED</a:t>
            </a:r>
            <a:endParaRPr sz="1000"/>
          </a:p>
        </p:txBody>
      </p:sp>
      <p:sp>
        <p:nvSpPr>
          <p:cNvPr id="2140" name="Google Shape;2140;g120f6bd1166_1_1124"/>
          <p:cNvSpPr/>
          <p:nvPr/>
        </p:nvSpPr>
        <p:spPr>
          <a:xfrm>
            <a:off x="3117513" y="5149800"/>
            <a:ext cx="1410600" cy="3404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SAVE DATA </a:t>
            </a:r>
            <a:endParaRPr sz="1000"/>
          </a:p>
          <a:p>
            <a:pPr indent="0" lvl="0" marL="0" rtl="0" algn="ctr">
              <a:spcBef>
                <a:spcPts val="0"/>
              </a:spcBef>
              <a:spcAft>
                <a:spcPts val="0"/>
              </a:spcAft>
              <a:buNone/>
            </a:pPr>
            <a:r>
              <a:rPr lang="en-US" sz="1000"/>
              <a:t>TO EEPROM</a:t>
            </a:r>
            <a:endParaRPr sz="1000"/>
          </a:p>
        </p:txBody>
      </p:sp>
      <p:sp>
        <p:nvSpPr>
          <p:cNvPr id="2141" name="Google Shape;2141;g120f6bd1166_1_1124"/>
          <p:cNvSpPr/>
          <p:nvPr/>
        </p:nvSpPr>
        <p:spPr>
          <a:xfrm>
            <a:off x="3114388" y="5813388"/>
            <a:ext cx="1410600" cy="34047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RELEASE TO INTERRUPT</a:t>
            </a:r>
            <a:endParaRPr sz="1000"/>
          </a:p>
        </p:txBody>
      </p:sp>
      <p:cxnSp>
        <p:nvCxnSpPr>
          <p:cNvPr id="2142" name="Google Shape;2142;g120f6bd1166_1_1124"/>
          <p:cNvCxnSpPr>
            <a:stCxn id="2135" idx="4"/>
            <a:endCxn id="2136" idx="0"/>
          </p:cNvCxnSpPr>
          <p:nvPr/>
        </p:nvCxnSpPr>
        <p:spPr>
          <a:xfrm flipH="1" rot="-5400000">
            <a:off x="3574150" y="1948000"/>
            <a:ext cx="494100" cy="3000"/>
          </a:xfrm>
          <a:prstGeom prst="bentConnector3">
            <a:avLst>
              <a:gd fmla="val 50003" name="adj1"/>
            </a:avLst>
          </a:prstGeom>
          <a:noFill/>
          <a:ln cap="flat" cmpd="sng" w="9525">
            <a:solidFill>
              <a:schemeClr val="dk2"/>
            </a:solidFill>
            <a:prstDash val="solid"/>
            <a:round/>
            <a:headEnd len="med" w="med" type="none"/>
            <a:tailEnd len="med" w="med" type="triangle"/>
          </a:ln>
        </p:spPr>
      </p:cxnSp>
      <p:cxnSp>
        <p:nvCxnSpPr>
          <p:cNvPr id="2143" name="Google Shape;2143;g120f6bd1166_1_1124"/>
          <p:cNvCxnSpPr>
            <a:stCxn id="2136" idx="2"/>
            <a:endCxn id="2144" idx="0"/>
          </p:cNvCxnSpPr>
          <p:nvPr/>
        </p:nvCxnSpPr>
        <p:spPr>
          <a:xfrm rot="5400000">
            <a:off x="3602775" y="3579750"/>
            <a:ext cx="437100" cy="30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145" name="Google Shape;2145;g120f6bd1166_1_1124"/>
          <p:cNvCxnSpPr>
            <a:stCxn id="2139" idx="3"/>
            <a:endCxn id="2136" idx="0"/>
          </p:cNvCxnSpPr>
          <p:nvPr/>
        </p:nvCxnSpPr>
        <p:spPr>
          <a:xfrm rot="10800000">
            <a:off x="3822825" y="2196425"/>
            <a:ext cx="705300" cy="583200"/>
          </a:xfrm>
          <a:prstGeom prst="bentConnector4">
            <a:avLst>
              <a:gd fmla="val -33762" name="adj1"/>
              <a:gd fmla="val 140805" name="adj2"/>
            </a:avLst>
          </a:prstGeom>
          <a:noFill/>
          <a:ln cap="flat" cmpd="sng" w="9525">
            <a:solidFill>
              <a:schemeClr val="dk2"/>
            </a:solidFill>
            <a:prstDash val="solid"/>
            <a:round/>
            <a:headEnd len="med" w="med" type="none"/>
            <a:tailEnd len="med" w="med" type="triangle"/>
          </a:ln>
        </p:spPr>
      </p:cxnSp>
      <p:sp>
        <p:nvSpPr>
          <p:cNvPr id="2146" name="Google Shape;2146;g120f6bd1166_1_1124"/>
          <p:cNvSpPr txBox="1"/>
          <p:nvPr/>
        </p:nvSpPr>
        <p:spPr>
          <a:xfrm>
            <a:off x="4343400" y="2296925"/>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NO</a:t>
            </a:r>
            <a:endParaRPr sz="800"/>
          </a:p>
        </p:txBody>
      </p:sp>
      <p:sp>
        <p:nvSpPr>
          <p:cNvPr id="2147" name="Google Shape;2147;g120f6bd1166_1_1124"/>
          <p:cNvSpPr txBox="1"/>
          <p:nvPr/>
        </p:nvSpPr>
        <p:spPr>
          <a:xfrm>
            <a:off x="3445363" y="3311375"/>
            <a:ext cx="4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YES</a:t>
            </a:r>
            <a:endParaRPr sz="800"/>
          </a:p>
        </p:txBody>
      </p:sp>
      <p:cxnSp>
        <p:nvCxnSpPr>
          <p:cNvPr id="2148" name="Google Shape;2148;g120f6bd1166_1_1124"/>
          <p:cNvCxnSpPr>
            <a:stCxn id="2137" idx="2"/>
            <a:endCxn id="2138" idx="0"/>
          </p:cNvCxnSpPr>
          <p:nvPr/>
        </p:nvCxnSpPr>
        <p:spPr>
          <a:xfrm flipH="1" rot="-5400000">
            <a:off x="3639525" y="4351438"/>
            <a:ext cx="367200" cy="600"/>
          </a:xfrm>
          <a:prstGeom prst="bentConnector3">
            <a:avLst>
              <a:gd fmla="val 49986" name="adj1"/>
            </a:avLst>
          </a:prstGeom>
          <a:noFill/>
          <a:ln cap="flat" cmpd="sng" w="9525">
            <a:solidFill>
              <a:schemeClr val="dk2"/>
            </a:solidFill>
            <a:prstDash val="solid"/>
            <a:round/>
            <a:headEnd len="med" w="med" type="none"/>
            <a:tailEnd len="med" w="med" type="triangle"/>
          </a:ln>
        </p:spPr>
      </p:cxnSp>
      <p:cxnSp>
        <p:nvCxnSpPr>
          <p:cNvPr id="2149" name="Google Shape;2149;g120f6bd1166_1_1124"/>
          <p:cNvCxnSpPr>
            <a:stCxn id="2138" idx="2"/>
            <a:endCxn id="2140" idx="0"/>
          </p:cNvCxnSpPr>
          <p:nvPr/>
        </p:nvCxnSpPr>
        <p:spPr>
          <a:xfrm flipH="1" rot="-5400000">
            <a:off x="3686013" y="5012513"/>
            <a:ext cx="274200" cy="600"/>
          </a:xfrm>
          <a:prstGeom prst="bentConnector3">
            <a:avLst>
              <a:gd fmla="val 49979" name="adj1"/>
            </a:avLst>
          </a:prstGeom>
          <a:noFill/>
          <a:ln cap="flat" cmpd="sng" w="9525">
            <a:solidFill>
              <a:schemeClr val="dk2"/>
            </a:solidFill>
            <a:prstDash val="solid"/>
            <a:round/>
            <a:headEnd len="med" w="med" type="none"/>
            <a:tailEnd len="med" w="med" type="triangle"/>
          </a:ln>
        </p:spPr>
      </p:cxnSp>
      <p:cxnSp>
        <p:nvCxnSpPr>
          <p:cNvPr id="2150" name="Google Shape;2150;g120f6bd1166_1_1124"/>
          <p:cNvCxnSpPr>
            <a:stCxn id="2140" idx="2"/>
            <a:endCxn id="2141" idx="0"/>
          </p:cNvCxnSpPr>
          <p:nvPr/>
        </p:nvCxnSpPr>
        <p:spPr>
          <a:xfrm rot="5400000">
            <a:off x="3659763" y="5650325"/>
            <a:ext cx="323100" cy="3000"/>
          </a:xfrm>
          <a:prstGeom prst="bentConnector3">
            <a:avLst>
              <a:gd fmla="val 50002"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5" name="Shape 2155"/>
        <p:cNvGrpSpPr/>
        <p:nvPr/>
      </p:nvGrpSpPr>
      <p:grpSpPr>
        <a:xfrm>
          <a:off x="0" y="0"/>
          <a:ext cx="0" cy="0"/>
          <a:chOff x="0" y="0"/>
          <a:chExt cx="0" cy="0"/>
        </a:xfrm>
      </p:grpSpPr>
      <p:sp>
        <p:nvSpPr>
          <p:cNvPr id="2156" name="Google Shape;2156;p68"/>
          <p:cNvSpPr txBox="1"/>
          <p:nvPr>
            <p:ph type="title"/>
          </p:nvPr>
        </p:nvSpPr>
        <p:spPr>
          <a:xfrm>
            <a:off x="1600200" y="76200"/>
            <a:ext cx="5410200" cy="8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Simulation Mode Software</a:t>
            </a:r>
            <a:endParaRPr/>
          </a:p>
        </p:txBody>
      </p:sp>
      <p:sp>
        <p:nvSpPr>
          <p:cNvPr id="2157" name="Google Shape;2157;p6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2158" name="Google Shape;2158;p6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159" name="Google Shape;2159;p68"/>
          <p:cNvSpPr txBox="1"/>
          <p:nvPr/>
        </p:nvSpPr>
        <p:spPr>
          <a:xfrm>
            <a:off x="3048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Juárez Enzo</a:t>
            </a:r>
            <a:endParaRPr b="0" i="0" sz="1400" u="none" cap="none" strike="noStrike">
              <a:solidFill>
                <a:srgbClr val="000000"/>
              </a:solidFill>
              <a:latin typeface="Arial"/>
              <a:ea typeface="Arial"/>
              <a:cs typeface="Arial"/>
              <a:sym typeface="Arial"/>
            </a:endParaRPr>
          </a:p>
        </p:txBody>
      </p:sp>
      <p:sp>
        <p:nvSpPr>
          <p:cNvPr id="2160" name="Google Shape;2160;p68"/>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161" name="Google Shape;2161;p68"/>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162" name="Google Shape;2162;p68"/>
          <p:cNvSpPr txBox="1"/>
          <p:nvPr/>
        </p:nvSpPr>
        <p:spPr>
          <a:xfrm>
            <a:off x="228600" y="1066800"/>
            <a:ext cx="8709300" cy="5200500"/>
          </a:xfrm>
          <a:prstGeom prst="rect">
            <a:avLst/>
          </a:prstGeom>
          <a:noFill/>
          <a:ln>
            <a:noFill/>
          </a:ln>
        </p:spPr>
        <p:txBody>
          <a:bodyPr anchorCtr="0" anchor="t" bIns="91425" lIns="91425" spcFirstLastPara="1" rIns="91425" wrap="square" tIns="91425">
            <a:noAutofit/>
          </a:bodyPr>
          <a:lstStyle/>
          <a:p>
            <a:pPr indent="457200" lvl="0" marL="2286000" rtl="0" algn="l">
              <a:spcBef>
                <a:spcPts val="0"/>
              </a:spcBef>
              <a:spcAft>
                <a:spcPts val="0"/>
              </a:spcAft>
              <a:buNone/>
            </a:pPr>
            <a:r>
              <a:rPr b="1" lang="en-US" sz="2400"/>
              <a:t>Simulation mode</a:t>
            </a:r>
            <a:endParaRPr b="1" sz="2400"/>
          </a:p>
          <a:p>
            <a:pPr indent="0" lvl="0" marL="0" rtl="0" algn="l">
              <a:spcBef>
                <a:spcPts val="0"/>
              </a:spcBef>
              <a:spcAft>
                <a:spcPts val="0"/>
              </a:spcAft>
              <a:buNone/>
            </a:pPr>
            <a:r>
              <a:rPr lang="en-US"/>
              <a:t>The ground station will receive a file with the simulated data, then the data is transmitted to the container where the container firmware would calculate the altitude with the supplied data, then it will be formatted to complain requirements and transmitted to the ground station</a:t>
            </a:r>
            <a:endParaRPr b="1" sz="2400"/>
          </a:p>
          <a:p>
            <a:pPr indent="457200" lvl="0" marL="1828800" rtl="0" algn="l">
              <a:spcBef>
                <a:spcPts val="0"/>
              </a:spcBef>
              <a:spcAft>
                <a:spcPts val="0"/>
              </a:spcAft>
              <a:buNone/>
            </a:pPr>
            <a:r>
              <a:rPr b="1" lang="en-US" sz="2400"/>
              <a:t>Simulation commands</a:t>
            </a:r>
            <a:endParaRPr b="1" sz="2400"/>
          </a:p>
          <a:p>
            <a:pPr indent="0" lvl="0" marL="0" rtl="0" algn="l">
              <a:spcBef>
                <a:spcPts val="0"/>
              </a:spcBef>
              <a:spcAft>
                <a:spcPts val="0"/>
              </a:spcAft>
              <a:buNone/>
            </a:pPr>
            <a:r>
              <a:rPr lang="en-US"/>
              <a:t>The simulation commands are: </a:t>
            </a:r>
            <a:endParaRPr/>
          </a:p>
          <a:p>
            <a:pPr indent="-317500" lvl="0" marL="457200" rtl="0" algn="l">
              <a:spcBef>
                <a:spcPts val="0"/>
              </a:spcBef>
              <a:spcAft>
                <a:spcPts val="0"/>
              </a:spcAft>
              <a:buSzPts val="1400"/>
              <a:buChar char="•"/>
            </a:pPr>
            <a:r>
              <a:rPr lang="en-US"/>
              <a:t>CMD,&lt;TEAM_ID&gt;,SIM,&lt;MODE&gt;</a:t>
            </a:r>
            <a:endParaRPr/>
          </a:p>
          <a:p>
            <a:pPr indent="0" lvl="0" marL="457200" rtl="0" algn="l">
              <a:spcBef>
                <a:spcPts val="0"/>
              </a:spcBef>
              <a:spcAft>
                <a:spcPts val="0"/>
              </a:spcAft>
              <a:buNone/>
            </a:pPr>
            <a:r>
              <a:rPr lang="en-US"/>
              <a:t>Where: </a:t>
            </a:r>
            <a:endParaRPr/>
          </a:p>
          <a:p>
            <a:pPr indent="0" lvl="0" marL="914400" rtl="0" algn="l">
              <a:spcBef>
                <a:spcPts val="0"/>
              </a:spcBef>
              <a:spcAft>
                <a:spcPts val="0"/>
              </a:spcAft>
              <a:buNone/>
            </a:pPr>
            <a:r>
              <a:rPr lang="en-US"/>
              <a:t>1. CMD and SIM are static text. </a:t>
            </a:r>
            <a:endParaRPr/>
          </a:p>
          <a:p>
            <a:pPr indent="0" lvl="0" marL="914400" rtl="0" algn="l">
              <a:spcBef>
                <a:spcPts val="0"/>
              </a:spcBef>
              <a:spcAft>
                <a:spcPts val="0"/>
              </a:spcAft>
              <a:buNone/>
            </a:pPr>
            <a:r>
              <a:rPr lang="en-US"/>
              <a:t>2 .&lt;TEAM_ID&gt; is the assigned team identification. </a:t>
            </a:r>
            <a:endParaRPr/>
          </a:p>
          <a:p>
            <a:pPr indent="0" lvl="0" marL="914400" rtl="0" algn="l">
              <a:spcBef>
                <a:spcPts val="0"/>
              </a:spcBef>
              <a:spcAft>
                <a:spcPts val="0"/>
              </a:spcAft>
              <a:buNone/>
            </a:pPr>
            <a:r>
              <a:rPr lang="en-US"/>
              <a:t>3.&lt;MODE&gt; is the string ‘ENABLE’ to enable the simulation mode, ‘ACTIVATE’ to activate the simulation mode, or ‘DISABLE’ which both disables and deactivates the simulation mode. </a:t>
            </a:r>
            <a:endParaRPr/>
          </a:p>
          <a:p>
            <a:pPr indent="0" lvl="0" marL="457200" rtl="0" algn="l">
              <a:spcBef>
                <a:spcPts val="0"/>
              </a:spcBef>
              <a:spcAft>
                <a:spcPts val="0"/>
              </a:spcAft>
              <a:buNone/>
            </a:pPr>
            <a:r>
              <a:rPr lang="en-US"/>
              <a:t>Example: Both the CMD,1000,SIM,ENABLE and CMD,1000,SIM,ACTIVATE commands are required to begin simulation mode. </a:t>
            </a:r>
            <a:endParaRPr/>
          </a:p>
          <a:p>
            <a:pPr indent="0" lvl="0" marL="0" rtl="0" algn="l">
              <a:spcBef>
                <a:spcPts val="0"/>
              </a:spcBef>
              <a:spcAft>
                <a:spcPts val="0"/>
              </a:spcAft>
              <a:buNone/>
            </a:pPr>
            <a:r>
              <a:rPr b="1" lang="en-US"/>
              <a:t>SIMP - Simulated Pressure Data (to be used in Simulation Mode only) </a:t>
            </a:r>
            <a:endParaRPr b="1"/>
          </a:p>
          <a:p>
            <a:pPr indent="-317500" lvl="0" marL="457200" rtl="0" algn="l">
              <a:spcBef>
                <a:spcPts val="0"/>
              </a:spcBef>
              <a:spcAft>
                <a:spcPts val="0"/>
              </a:spcAft>
              <a:buSzPts val="1400"/>
              <a:buChar char="•"/>
            </a:pPr>
            <a:r>
              <a:rPr lang="en-US"/>
              <a:t>CMD,&lt;TEAM ID&gt;,SIMP,&lt;PRESSURE&gt;</a:t>
            </a:r>
            <a:endParaRPr/>
          </a:p>
          <a:p>
            <a:pPr indent="0" lvl="0" marL="457200" rtl="0" algn="l">
              <a:spcBef>
                <a:spcPts val="0"/>
              </a:spcBef>
              <a:spcAft>
                <a:spcPts val="0"/>
              </a:spcAft>
              <a:buNone/>
            </a:pPr>
            <a:r>
              <a:rPr lang="en-US"/>
              <a:t>Where:</a:t>
            </a:r>
            <a:endParaRPr/>
          </a:p>
          <a:p>
            <a:pPr indent="0" lvl="0" marL="914400" rtl="0" algn="l">
              <a:spcBef>
                <a:spcPts val="0"/>
              </a:spcBef>
              <a:spcAft>
                <a:spcPts val="0"/>
              </a:spcAft>
              <a:buNone/>
            </a:pPr>
            <a:r>
              <a:rPr lang="en-US"/>
              <a:t>1. CMD and SIMP are static text. </a:t>
            </a:r>
            <a:endParaRPr/>
          </a:p>
          <a:p>
            <a:pPr indent="0" lvl="0" marL="914400" rtl="0" algn="l">
              <a:spcBef>
                <a:spcPts val="0"/>
              </a:spcBef>
              <a:spcAft>
                <a:spcPts val="0"/>
              </a:spcAft>
              <a:buNone/>
            </a:pPr>
            <a:r>
              <a:rPr lang="en-US"/>
              <a:t>2.&lt;TEAM_ID&gt; is the assigned team identification. </a:t>
            </a:r>
            <a:endParaRPr/>
          </a:p>
          <a:p>
            <a:pPr indent="0" lvl="0" marL="914400" rtl="0" algn="l">
              <a:spcBef>
                <a:spcPts val="0"/>
              </a:spcBef>
              <a:spcAft>
                <a:spcPts val="0"/>
              </a:spcAft>
              <a:buNone/>
            </a:pPr>
            <a:r>
              <a:rPr lang="en-US"/>
              <a:t>3.&lt;PRESSURE&gt; is the simulated atmospheric pressure data in units of pascals with a resolution of one Pascal.</a:t>
            </a:r>
            <a:endParaRPr/>
          </a:p>
          <a:p>
            <a:pPr indent="0" lvl="0" marL="0" rtl="0" algn="l">
              <a:spcBef>
                <a:spcPts val="0"/>
              </a:spcBef>
              <a:spcAft>
                <a:spcPts val="0"/>
              </a:spcAft>
              <a:buNone/>
            </a:pPr>
            <a:r>
              <a:rPr lang="en-US"/>
              <a:t>Example: CMD,1000,SIMP,101325 provides a simulated pressure reading to the Container (101325 Pascals = approximately sea level). </a:t>
            </a:r>
            <a:endParaRPr b="1" sz="2400"/>
          </a:p>
          <a:p>
            <a:pPr indent="0" lvl="0" marL="457200" rtl="0" algn="l">
              <a:spcBef>
                <a:spcPts val="0"/>
              </a:spcBef>
              <a:spcAft>
                <a:spcPts val="0"/>
              </a:spcAft>
              <a:buNone/>
            </a:pPr>
            <a:r>
              <a:t/>
            </a:r>
            <a:endParaRPr b="1" sz="2400">
              <a:solidFill>
                <a:srgbClr val="000000"/>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69"/>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T</a:t>
            </a:r>
            <a:r>
              <a:rPr lang="en-US"/>
              <a:t>Team 1064 UCASAL</a:t>
            </a:r>
            <a:endParaRPr b="0" i="0" sz="1000" u="none" cap="none" strike="noStrike">
              <a:solidFill>
                <a:schemeClr val="dk1"/>
              </a:solidFill>
              <a:latin typeface="Arial"/>
              <a:ea typeface="Arial"/>
              <a:cs typeface="Arial"/>
              <a:sym typeface="Arial"/>
            </a:endParaRPr>
          </a:p>
        </p:txBody>
      </p:sp>
      <p:sp>
        <p:nvSpPr>
          <p:cNvPr id="2168" name="Google Shape;2168;p69"/>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69" name="Google Shape;2169;p69"/>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Software Development Plan</a:t>
            </a:r>
            <a:endParaRPr/>
          </a:p>
        </p:txBody>
      </p:sp>
      <p:sp>
        <p:nvSpPr>
          <p:cNvPr id="2170" name="Google Shape;2170;p69"/>
          <p:cNvSpPr/>
          <p:nvPr/>
        </p:nvSpPr>
        <p:spPr>
          <a:xfrm>
            <a:off x="8610600" y="152400"/>
            <a:ext cx="457200" cy="457200"/>
          </a:xfrm>
          <a:prstGeom prst="star5">
            <a:avLst>
              <a:gd fmla="val 19098" name="adj"/>
              <a:gd fmla="val 105146" name="hf"/>
              <a:gd fmla="val 110557" name="vf"/>
            </a:avLst>
          </a:prstGeom>
          <a:solidFill>
            <a:srgbClr val="BBE0E3"/>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71" name="Google Shape;2171;p6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Juárez Enzo</a:t>
            </a:r>
            <a:endParaRPr b="0" i="0" sz="1400" u="none" cap="none" strike="noStrike">
              <a:solidFill>
                <a:srgbClr val="000000"/>
              </a:solidFill>
              <a:latin typeface="Arial"/>
              <a:ea typeface="Arial"/>
              <a:cs typeface="Arial"/>
              <a:sym typeface="Arial"/>
            </a:endParaRPr>
          </a:p>
        </p:txBody>
      </p:sp>
      <p:pic>
        <p:nvPicPr>
          <p:cNvPr id="2172" name="Google Shape;2172;p69"/>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2173" name="Google Shape;2173;p69"/>
          <p:cNvGraphicFramePr/>
          <p:nvPr/>
        </p:nvGraphicFramePr>
        <p:xfrm>
          <a:off x="383700" y="1346480"/>
          <a:ext cx="3000000" cy="3000000"/>
        </p:xfrm>
        <a:graphic>
          <a:graphicData uri="http://schemas.openxmlformats.org/drawingml/2006/table">
            <a:tbl>
              <a:tblPr>
                <a:noFill/>
                <a:tableStyleId>{A9ED1627-924B-4930-AA3C-071C1F8F71B4}</a:tableStyleId>
              </a:tblPr>
              <a:tblGrid>
                <a:gridCol w="2094150"/>
                <a:gridCol w="2094150"/>
                <a:gridCol w="2094150"/>
                <a:gridCol w="2094150"/>
              </a:tblGrid>
              <a:tr h="349475">
                <a:tc>
                  <a:txBody>
                    <a:bodyPr/>
                    <a:lstStyle/>
                    <a:p>
                      <a:pPr indent="0" lvl="0" marL="0" rtl="0" algn="ctr">
                        <a:spcBef>
                          <a:spcPts val="0"/>
                        </a:spcBef>
                        <a:spcAft>
                          <a:spcPts val="0"/>
                        </a:spcAft>
                        <a:buNone/>
                      </a:pPr>
                      <a:r>
                        <a:rPr lang="en-US"/>
                        <a:t>Manager/s</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Component</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Description</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Order</a:t>
                      </a:r>
                      <a:endParaRPr/>
                    </a:p>
                  </a:txBody>
                  <a:tcPr marT="91425" marB="91425" marR="91425" marL="91425" anchor="ctr">
                    <a:solidFill>
                      <a:srgbClr val="FFFF00"/>
                    </a:solidFill>
                  </a:tcPr>
                </a:tc>
              </a:tr>
              <a:tr h="537675">
                <a:tc rowSpan="2">
                  <a:txBody>
                    <a:bodyPr/>
                    <a:lstStyle/>
                    <a:p>
                      <a:pPr indent="0" lvl="0" marL="0" rtl="0" algn="ctr">
                        <a:spcBef>
                          <a:spcPts val="0"/>
                        </a:spcBef>
                        <a:spcAft>
                          <a:spcPts val="0"/>
                        </a:spcAft>
                        <a:buNone/>
                      </a:pPr>
                      <a:r>
                        <a:rPr lang="en-US"/>
                        <a:t>Ivan Maccio</a:t>
                      </a:r>
                      <a:endParaRPr/>
                    </a:p>
                    <a:p>
                      <a:pPr indent="0" lvl="0" marL="0" rtl="0" algn="ctr">
                        <a:spcBef>
                          <a:spcPts val="0"/>
                        </a:spcBef>
                        <a:spcAft>
                          <a:spcPts val="0"/>
                        </a:spcAft>
                        <a:buNone/>
                      </a:pPr>
                      <a:r>
                        <a:rPr lang="en-US"/>
                        <a:t>and</a:t>
                      </a:r>
                      <a:endParaRPr/>
                    </a:p>
                    <a:p>
                      <a:pPr indent="0" lvl="0" marL="0" rtl="0" algn="ctr">
                        <a:spcBef>
                          <a:spcPts val="0"/>
                        </a:spcBef>
                        <a:spcAft>
                          <a:spcPts val="0"/>
                        </a:spcAft>
                        <a:buNone/>
                      </a:pPr>
                      <a:r>
                        <a:rPr lang="en-US"/>
                        <a:t>Mateo Figallo</a:t>
                      </a:r>
                      <a:endParaRPr/>
                    </a:p>
                  </a:txBody>
                  <a:tcPr marT="91425" marB="91425" marR="91425" marL="91425" anchor="ctr">
                    <a:lnB cap="flat" cmpd="sng" w="9525">
                      <a:solidFill>
                        <a:srgbClr val="FF0000"/>
                      </a:solidFill>
                      <a:prstDash val="solid"/>
                      <a:round/>
                      <a:headEnd len="sm" w="sm" type="none"/>
                      <a:tailEnd len="sm" w="sm" type="none"/>
                    </a:lnB>
                  </a:tcPr>
                </a:tc>
                <a:tc rowSpan="2">
                  <a:txBody>
                    <a:bodyPr/>
                    <a:lstStyle/>
                    <a:p>
                      <a:pPr indent="0" lvl="0" marL="0" rtl="0" algn="ctr">
                        <a:spcBef>
                          <a:spcPts val="0"/>
                        </a:spcBef>
                        <a:spcAft>
                          <a:spcPts val="0"/>
                        </a:spcAft>
                        <a:buNone/>
                      </a:pPr>
                      <a:r>
                        <a:rPr lang="en-US"/>
                        <a:t>Ground station</a:t>
                      </a:r>
                      <a:endParaRPr/>
                    </a:p>
                  </a:txBody>
                  <a:tcPr marT="91425" marB="91425" marR="91425" marL="91425" anchor="ct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Program interface</a:t>
                      </a:r>
                      <a:endParaRPr/>
                    </a:p>
                  </a:txBody>
                  <a:tcPr marT="91425" marB="91425" marR="91425" marL="91425" anchor="ctr"/>
                </a:tc>
                <a:tc>
                  <a:txBody>
                    <a:bodyPr/>
                    <a:lstStyle/>
                    <a:p>
                      <a:pPr indent="0" lvl="0" marL="0" rtl="0" algn="ctr">
                        <a:spcBef>
                          <a:spcPts val="0"/>
                        </a:spcBef>
                        <a:spcAft>
                          <a:spcPts val="0"/>
                        </a:spcAft>
                        <a:buNone/>
                      </a:pPr>
                      <a:r>
                        <a:rPr lang="en-US"/>
                        <a:t>Simultaneous</a:t>
                      </a:r>
                      <a:endParaRPr/>
                    </a:p>
                  </a:txBody>
                  <a:tcPr marT="91425" marB="91425" marR="91425" marL="91425" anchor="ctr"/>
                </a:tc>
              </a:tr>
              <a:tr h="537675">
                <a:tc vMerge="1"/>
                <a:tc vMerge="1"/>
                <a:tc>
                  <a:txBody>
                    <a:bodyPr/>
                    <a:lstStyle/>
                    <a:p>
                      <a:pPr indent="0" lvl="0" marL="0" rtl="0" algn="ctr">
                        <a:spcBef>
                          <a:spcPts val="0"/>
                        </a:spcBef>
                        <a:spcAft>
                          <a:spcPts val="0"/>
                        </a:spcAft>
                        <a:buNone/>
                      </a:pPr>
                      <a:r>
                        <a:rPr lang="en-US"/>
                        <a:t>Program Xbee</a:t>
                      </a:r>
                      <a:endParaRPr/>
                    </a:p>
                  </a:txBody>
                  <a:tcPr marT="91425" marB="91425" marR="91425" marL="91425" anchor="ct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Simultaneous</a:t>
                      </a:r>
                      <a:endParaRPr/>
                    </a:p>
                  </a:txBody>
                  <a:tcPr marT="91425" marB="91425" marR="91425" marL="91425" anchor="ctr">
                    <a:lnB cap="flat" cmpd="sng" w="9525">
                      <a:solidFill>
                        <a:srgbClr val="FF0000"/>
                      </a:solidFill>
                      <a:prstDash val="solid"/>
                      <a:round/>
                      <a:headEnd len="sm" w="sm" type="none"/>
                      <a:tailEnd len="sm" w="sm" type="none"/>
                    </a:lnB>
                  </a:tcPr>
                </a:tc>
              </a:tr>
              <a:tr h="725875">
                <a:tc rowSpan="3">
                  <a:txBody>
                    <a:bodyPr/>
                    <a:lstStyle/>
                    <a:p>
                      <a:pPr indent="0" lvl="0" marL="0" rtl="0" algn="ctr">
                        <a:spcBef>
                          <a:spcPts val="0"/>
                        </a:spcBef>
                        <a:spcAft>
                          <a:spcPts val="0"/>
                        </a:spcAft>
                        <a:buNone/>
                      </a:pPr>
                      <a:r>
                        <a:rPr lang="en-US"/>
                        <a:t>Jorge Royon</a:t>
                      </a:r>
                      <a:endParaRPr/>
                    </a:p>
                    <a:p>
                      <a:pPr indent="0" lvl="0" marL="0" rtl="0" algn="ctr">
                        <a:spcBef>
                          <a:spcPts val="0"/>
                        </a:spcBef>
                        <a:spcAft>
                          <a:spcPts val="0"/>
                        </a:spcAft>
                        <a:buNone/>
                      </a:pPr>
                      <a:r>
                        <a:rPr lang="en-US"/>
                        <a:t>and</a:t>
                      </a:r>
                      <a:endParaRPr/>
                    </a:p>
                    <a:p>
                      <a:pPr indent="0" lvl="0" marL="0" rtl="0" algn="ctr">
                        <a:spcBef>
                          <a:spcPts val="0"/>
                        </a:spcBef>
                        <a:spcAft>
                          <a:spcPts val="0"/>
                        </a:spcAft>
                        <a:buNone/>
                      </a:pPr>
                      <a:r>
                        <a:rPr lang="en-US"/>
                        <a:t>Esteban Yurquina</a:t>
                      </a:r>
                      <a:endParaRPr/>
                    </a:p>
                  </a:txBody>
                  <a:tcPr marT="91425" marB="91425" marR="91425" marL="91425" anchor="ct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rowSpan="3">
                  <a:txBody>
                    <a:bodyPr/>
                    <a:lstStyle/>
                    <a:p>
                      <a:pPr indent="0" lvl="0" marL="0" rtl="0" algn="ctr">
                        <a:spcBef>
                          <a:spcPts val="0"/>
                        </a:spcBef>
                        <a:spcAft>
                          <a:spcPts val="0"/>
                        </a:spcAft>
                        <a:buNone/>
                      </a:pPr>
                      <a:r>
                        <a:rPr lang="en-US"/>
                        <a:t>Container</a:t>
                      </a:r>
                      <a:endParaRPr/>
                    </a:p>
                  </a:txBody>
                  <a:tcPr marT="91425" marB="91425" marR="91425" marL="91425" anchor="ct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Program arduino for each sensor</a:t>
                      </a:r>
                      <a:endParaRPr/>
                    </a:p>
                  </a:txBody>
                  <a:tcPr marT="91425" marB="91425" marR="91425" marL="91425" anchor="ctr">
                    <a:lnT cap="flat" cmpd="sng" w="9525">
                      <a:solidFill>
                        <a:srgbClr val="FF0000"/>
                      </a:solidFill>
                      <a:prstDash val="solid"/>
                      <a:round/>
                      <a:headEnd len="sm" w="sm" type="none"/>
                      <a:tailEnd len="sm" w="sm" type="none"/>
                    </a:lnT>
                  </a:tcPr>
                </a:tc>
                <a:tc>
                  <a:txBody>
                    <a:bodyPr/>
                    <a:lstStyle/>
                    <a:p>
                      <a:pPr indent="0" lvl="0" marL="0" rtl="0" algn="ctr">
                        <a:spcBef>
                          <a:spcPts val="0"/>
                        </a:spcBef>
                        <a:spcAft>
                          <a:spcPts val="0"/>
                        </a:spcAft>
                        <a:buNone/>
                      </a:pPr>
                      <a:r>
                        <a:rPr lang="en-US"/>
                        <a:t>First</a:t>
                      </a:r>
                      <a:endParaRPr/>
                    </a:p>
                  </a:txBody>
                  <a:tcPr marT="91425" marB="91425" marR="91425" marL="91425" anchor="ctr">
                    <a:lnT cap="flat" cmpd="sng" w="9525">
                      <a:solidFill>
                        <a:srgbClr val="FF0000"/>
                      </a:solidFill>
                      <a:prstDash val="solid"/>
                      <a:round/>
                      <a:headEnd len="sm" w="sm" type="none"/>
                      <a:tailEnd len="sm" w="sm" type="none"/>
                    </a:lnT>
                  </a:tcPr>
                </a:tc>
              </a:tr>
              <a:tr h="537675">
                <a:tc vMerge="1"/>
                <a:tc vMerge="1"/>
                <a:tc>
                  <a:txBody>
                    <a:bodyPr/>
                    <a:lstStyle/>
                    <a:p>
                      <a:pPr indent="0" lvl="0" marL="0" rtl="0" algn="ctr">
                        <a:spcBef>
                          <a:spcPts val="0"/>
                        </a:spcBef>
                        <a:spcAft>
                          <a:spcPts val="0"/>
                        </a:spcAft>
                        <a:buNone/>
                      </a:pPr>
                      <a:r>
                        <a:rPr lang="en-US"/>
                        <a:t>Servo module</a:t>
                      </a:r>
                      <a:endParaRPr/>
                    </a:p>
                  </a:txBody>
                  <a:tcPr marT="91425" marB="91425" marR="91425" marL="91425" anchor="ctr"/>
                </a:tc>
                <a:tc>
                  <a:txBody>
                    <a:bodyPr/>
                    <a:lstStyle/>
                    <a:p>
                      <a:pPr indent="0" lvl="0" marL="0" rtl="0" algn="ctr">
                        <a:spcBef>
                          <a:spcPts val="0"/>
                        </a:spcBef>
                        <a:spcAft>
                          <a:spcPts val="0"/>
                        </a:spcAft>
                        <a:buNone/>
                      </a:pPr>
                      <a:r>
                        <a:rPr lang="en-US"/>
                        <a:t>Simultaneous </a:t>
                      </a:r>
                      <a:r>
                        <a:rPr lang="en-US">
                          <a:solidFill>
                            <a:schemeClr val="dk1"/>
                          </a:solidFill>
                        </a:rPr>
                        <a:t>Second</a:t>
                      </a:r>
                      <a:endParaRPr/>
                    </a:p>
                  </a:txBody>
                  <a:tcPr marT="91425" marB="91425" marR="91425" marL="91425" anchor="ctr"/>
                </a:tc>
              </a:tr>
              <a:tr h="537675">
                <a:tc vMerge="1"/>
                <a:tc vMerge="1"/>
                <a:tc>
                  <a:txBody>
                    <a:bodyPr/>
                    <a:lstStyle/>
                    <a:p>
                      <a:pPr indent="0" lvl="0" marL="0" rtl="0" algn="ctr">
                        <a:spcBef>
                          <a:spcPts val="0"/>
                        </a:spcBef>
                        <a:spcAft>
                          <a:spcPts val="0"/>
                        </a:spcAft>
                        <a:buNone/>
                      </a:pPr>
                      <a:r>
                        <a:rPr lang="en-US"/>
                        <a:t>Simulation module</a:t>
                      </a:r>
                      <a:endParaRPr/>
                    </a:p>
                  </a:txBody>
                  <a:tcPr marT="91425" marB="91425" marR="91425" marL="91425" anchor="ct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Simultaneous </a:t>
                      </a:r>
                      <a:r>
                        <a:rPr lang="en-US">
                          <a:solidFill>
                            <a:schemeClr val="dk1"/>
                          </a:solidFill>
                        </a:rPr>
                        <a:t>Second</a:t>
                      </a:r>
                      <a:endParaRPr/>
                    </a:p>
                  </a:txBody>
                  <a:tcPr marT="91425" marB="91425" marR="91425" marL="91425" anchor="ctr">
                    <a:lnB cap="flat" cmpd="sng" w="9525">
                      <a:solidFill>
                        <a:srgbClr val="FF0000"/>
                      </a:solidFill>
                      <a:prstDash val="solid"/>
                      <a:round/>
                      <a:headEnd len="sm" w="sm" type="none"/>
                      <a:tailEnd len="sm" w="sm" type="none"/>
                    </a:lnB>
                  </a:tcPr>
                </a:tc>
              </a:tr>
              <a:tr h="537675">
                <a:tc rowSpan="2">
                  <a:txBody>
                    <a:bodyPr/>
                    <a:lstStyle/>
                    <a:p>
                      <a:pPr indent="0" lvl="0" marL="0" rtl="0" algn="ctr">
                        <a:spcBef>
                          <a:spcPts val="0"/>
                        </a:spcBef>
                        <a:spcAft>
                          <a:spcPts val="0"/>
                        </a:spcAft>
                        <a:buNone/>
                      </a:pPr>
                      <a:r>
                        <a:rPr lang="en-US"/>
                        <a:t>Jorge Royon</a:t>
                      </a:r>
                      <a:endParaRPr/>
                    </a:p>
                    <a:p>
                      <a:pPr indent="0" lvl="0" marL="0" rtl="0" algn="ctr">
                        <a:spcBef>
                          <a:spcPts val="0"/>
                        </a:spcBef>
                        <a:spcAft>
                          <a:spcPts val="0"/>
                        </a:spcAft>
                        <a:buNone/>
                      </a:pPr>
                      <a:r>
                        <a:rPr lang="en-US"/>
                        <a:t>and </a:t>
                      </a:r>
                      <a:endParaRPr/>
                    </a:p>
                    <a:p>
                      <a:pPr indent="0" lvl="0" marL="0" rtl="0" algn="ctr">
                        <a:spcBef>
                          <a:spcPts val="0"/>
                        </a:spcBef>
                        <a:spcAft>
                          <a:spcPts val="0"/>
                        </a:spcAft>
                        <a:buNone/>
                      </a:pPr>
                      <a:r>
                        <a:rPr lang="en-US"/>
                        <a:t>Enzo Juarez</a:t>
                      </a:r>
                      <a:endParaRPr/>
                    </a:p>
                  </a:txBody>
                  <a:tcPr marT="91425" marB="91425" marR="91425" marL="91425" anchor="ct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rowSpan="2">
                  <a:txBody>
                    <a:bodyPr/>
                    <a:lstStyle/>
                    <a:p>
                      <a:pPr indent="0" lvl="0" marL="0" rtl="0" algn="ctr">
                        <a:spcBef>
                          <a:spcPts val="0"/>
                        </a:spcBef>
                        <a:spcAft>
                          <a:spcPts val="0"/>
                        </a:spcAft>
                        <a:buNone/>
                      </a:pPr>
                      <a:r>
                        <a:rPr lang="en-US"/>
                        <a:t>Payload</a:t>
                      </a:r>
                      <a:endParaRPr/>
                    </a:p>
                  </a:txBody>
                  <a:tcPr marT="91425" marB="91425" marR="91425" marL="91425" anchor="ct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Program Xbee</a:t>
                      </a:r>
                      <a:endParaRPr/>
                    </a:p>
                  </a:txBody>
                  <a:tcPr marT="91425" marB="91425" marR="91425" marL="91425" anchor="ctr">
                    <a:lnT cap="flat" cmpd="sng" w="9525">
                      <a:solidFill>
                        <a:srgbClr val="FF0000"/>
                      </a:solidFill>
                      <a:prstDash val="solid"/>
                      <a:round/>
                      <a:headEnd len="sm" w="sm" type="none"/>
                      <a:tailEnd len="sm" w="sm" type="none"/>
                    </a:lnT>
                  </a:tcPr>
                </a:tc>
                <a:tc>
                  <a:txBody>
                    <a:bodyPr/>
                    <a:lstStyle/>
                    <a:p>
                      <a:pPr indent="0" lvl="0" marL="0" rtl="0" algn="ctr">
                        <a:spcBef>
                          <a:spcPts val="0"/>
                        </a:spcBef>
                        <a:spcAft>
                          <a:spcPts val="0"/>
                        </a:spcAft>
                        <a:buNone/>
                      </a:pPr>
                      <a:r>
                        <a:rPr lang="en-US"/>
                        <a:t>First</a:t>
                      </a:r>
                      <a:endParaRPr/>
                    </a:p>
                  </a:txBody>
                  <a:tcPr marT="91425" marB="91425" marR="91425" marL="91425" anchor="ctr">
                    <a:lnT cap="flat" cmpd="sng" w="9525">
                      <a:solidFill>
                        <a:srgbClr val="FF0000"/>
                      </a:solidFill>
                      <a:prstDash val="solid"/>
                      <a:round/>
                      <a:headEnd len="sm" w="sm" type="none"/>
                      <a:tailEnd len="sm" w="sm" type="none"/>
                    </a:lnT>
                  </a:tcPr>
                </a:tc>
              </a:tr>
              <a:tr h="537675">
                <a:tc vMerge="1"/>
                <a:tc vMerge="1"/>
                <a:tc>
                  <a:txBody>
                    <a:bodyPr/>
                    <a:lstStyle/>
                    <a:p>
                      <a:pPr indent="0" lvl="0" marL="0" rtl="0" algn="ctr">
                        <a:spcBef>
                          <a:spcPts val="0"/>
                        </a:spcBef>
                        <a:spcAft>
                          <a:spcPts val="0"/>
                        </a:spcAft>
                        <a:buNone/>
                      </a:pPr>
                      <a:r>
                        <a:rPr lang="en-US"/>
                        <a:t>Program sensors</a:t>
                      </a:r>
                      <a:endParaRPr/>
                    </a:p>
                  </a:txBody>
                  <a:tcPr marT="91425" marB="91425" marR="91425" marL="91425" anchor="ct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Second</a:t>
                      </a:r>
                      <a:endParaRPr/>
                    </a:p>
                  </a:txBody>
                  <a:tcPr marT="91425" marB="91425" marR="91425" marL="91425" anchor="ctr">
                    <a:lnB cap="flat" cmpd="sng" w="9525">
                      <a:solidFill>
                        <a:srgbClr val="FF0000"/>
                      </a:solidFill>
                      <a:prstDash val="solid"/>
                      <a:round/>
                      <a:headEnd len="sm" w="sm" type="none"/>
                      <a:tailEnd len="sm" w="sm" type="none"/>
                    </a:lnB>
                  </a:tcPr>
                </a:tc>
              </a:tr>
              <a:tr h="537675">
                <a:tc>
                  <a:txBody>
                    <a:bodyPr/>
                    <a:lstStyle/>
                    <a:p>
                      <a:pPr indent="0" lvl="0" marL="0" rtl="0" algn="ctr">
                        <a:spcBef>
                          <a:spcPts val="0"/>
                        </a:spcBef>
                        <a:spcAft>
                          <a:spcPts val="0"/>
                        </a:spcAft>
                        <a:buNone/>
                      </a:pPr>
                      <a:r>
                        <a:rPr lang="en-US"/>
                        <a:t>All Team</a:t>
                      </a:r>
                      <a:endParaRPr/>
                    </a:p>
                  </a:txBody>
                  <a:tcPr marT="91425" marB="91425" marR="91425" marL="91425" anchor="ctr">
                    <a:lnT cap="flat" cmpd="sng" w="9525">
                      <a:solidFill>
                        <a:srgbClr val="FF0000"/>
                      </a:solidFill>
                      <a:prstDash val="solid"/>
                      <a:round/>
                      <a:headEnd len="sm" w="sm" type="none"/>
                      <a:tailEnd len="sm" w="sm" type="none"/>
                    </a:lnT>
                  </a:tcPr>
                </a:tc>
                <a:tc>
                  <a:txBody>
                    <a:bodyPr/>
                    <a:lstStyle/>
                    <a:p>
                      <a:pPr indent="0" lvl="0" marL="0" rtl="0" algn="ctr">
                        <a:spcBef>
                          <a:spcPts val="0"/>
                        </a:spcBef>
                        <a:spcAft>
                          <a:spcPts val="0"/>
                        </a:spcAft>
                        <a:buNone/>
                      </a:pPr>
                      <a:r>
                        <a:rPr lang="en-US"/>
                        <a:t>Final integration</a:t>
                      </a:r>
                      <a:endParaRPr/>
                    </a:p>
                  </a:txBody>
                  <a:tcPr marT="91425" marB="91425" marR="91425" marL="91425" anchor="ctr">
                    <a:lnT cap="flat" cmpd="sng" w="9525">
                      <a:solidFill>
                        <a:srgbClr val="FF0000"/>
                      </a:solidFill>
                      <a:prstDash val="solid"/>
                      <a:round/>
                      <a:headEnd len="sm" w="sm" type="none"/>
                      <a:tailEnd len="sm" w="sm" type="none"/>
                    </a:lnT>
                  </a:tcPr>
                </a:tc>
                <a:tc>
                  <a:txBody>
                    <a:bodyPr/>
                    <a:lstStyle/>
                    <a:p>
                      <a:pPr indent="0" lvl="0" marL="0" rtl="0" algn="ctr">
                        <a:spcBef>
                          <a:spcPts val="0"/>
                        </a:spcBef>
                        <a:spcAft>
                          <a:spcPts val="0"/>
                        </a:spcAft>
                        <a:buNone/>
                      </a:pPr>
                      <a:r>
                        <a:rPr lang="en-US"/>
                        <a:t>Full test of all function</a:t>
                      </a:r>
                      <a:endParaRPr/>
                    </a:p>
                  </a:txBody>
                  <a:tcPr marT="91425" marB="91425" marR="91425" marL="91425" anchor="ctr">
                    <a:lnT cap="flat" cmpd="sng" w="9525">
                      <a:solidFill>
                        <a:srgbClr val="FF0000"/>
                      </a:solidFill>
                      <a:prstDash val="solid"/>
                      <a:round/>
                      <a:headEnd len="sm" w="sm" type="none"/>
                      <a:tailEnd len="sm" w="sm" type="none"/>
                    </a:lnT>
                  </a:tcPr>
                </a:tc>
                <a:tc>
                  <a:txBody>
                    <a:bodyPr/>
                    <a:lstStyle/>
                    <a:p>
                      <a:pPr indent="0" lvl="0" marL="0" rtl="0" algn="ctr">
                        <a:spcBef>
                          <a:spcPts val="0"/>
                        </a:spcBef>
                        <a:spcAft>
                          <a:spcPts val="0"/>
                        </a:spcAft>
                        <a:buNone/>
                      </a:pPr>
                      <a:r>
                        <a:rPr lang="en-US"/>
                        <a:t>Final task</a:t>
                      </a:r>
                      <a:endParaRPr/>
                    </a:p>
                  </a:txBody>
                  <a:tcPr marT="91425" marB="91425" marR="91425" marL="91425" anchor="ctr">
                    <a:lnT cap="flat" cmpd="sng" w="9525">
                      <a:solidFill>
                        <a:srgbClr val="FF0000"/>
                      </a:solidFill>
                      <a:prstDash val="solid"/>
                      <a:round/>
                      <a:headEnd len="sm" w="sm" type="none"/>
                      <a:tailEnd len="sm" w="sm" type="none"/>
                    </a:lnT>
                  </a:tcPr>
                </a:tc>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sp>
        <p:nvSpPr>
          <p:cNvPr id="2179" name="Google Shape;2179;p70"/>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2180" name="Google Shape;2180;p70"/>
          <p:cNvSpPr txBox="1"/>
          <p:nvPr>
            <p:ph idx="12" type="sldNum"/>
          </p:nvPr>
        </p:nvSpPr>
        <p:spPr>
          <a:xfrm>
            <a:off x="8001000" y="6477000"/>
            <a:ext cx="685800" cy="2476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81" name="Google Shape;2181;p7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1" i="0" lang="en-US" sz="3200" u="none" cap="none" strike="noStrike">
                <a:solidFill>
                  <a:schemeClr val="accent2"/>
                </a:solidFill>
                <a:latin typeface="Arial"/>
                <a:ea typeface="Arial"/>
                <a:cs typeface="Arial"/>
                <a:sym typeface="Arial"/>
              </a:rPr>
              <a:t>Ground Control System (GCS) Design</a:t>
            </a:r>
            <a:endParaRPr/>
          </a:p>
        </p:txBody>
      </p:sp>
      <p:sp>
        <p:nvSpPr>
          <p:cNvPr id="2182" name="Google Shape;2182;p70"/>
          <p:cNvSpPr txBox="1"/>
          <p:nvPr>
            <p:ph idx="1" type="subTitle"/>
          </p:nvPr>
        </p:nvSpPr>
        <p:spPr>
          <a:xfrm>
            <a:off x="1371600" y="4343400"/>
            <a:ext cx="6400800" cy="1295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Font typeface="Arial"/>
              <a:buNone/>
            </a:pPr>
            <a:r>
              <a:rPr lang="en-US"/>
              <a:t>Ivan Maccio</a:t>
            </a:r>
            <a:endParaRPr/>
          </a:p>
          <a:p>
            <a:pPr indent="0" lvl="0" marL="0" rtl="0" algn="ctr">
              <a:spcBef>
                <a:spcPts val="0"/>
              </a:spcBef>
              <a:spcAft>
                <a:spcPts val="0"/>
              </a:spcAft>
              <a:buClr>
                <a:schemeClr val="dk1"/>
              </a:buClr>
              <a:buSzPts val="2400"/>
              <a:buFont typeface="Arial"/>
              <a:buNone/>
            </a:pPr>
            <a:r>
              <a:rPr lang="en-US"/>
              <a:t>Mateo Figallo</a:t>
            </a:r>
            <a:endParaRPr/>
          </a:p>
          <a:p>
            <a:pPr indent="0" lvl="0" marL="0" marR="0" rtl="0" algn="ctr">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pic>
        <p:nvPicPr>
          <p:cNvPr id="2183" name="Google Shape;2183;p7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71"/>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189" name="Google Shape;2189;p71"/>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90" name="Google Shape;2190;p71"/>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GCS Overview</a:t>
            </a:r>
            <a:endParaRPr/>
          </a:p>
        </p:txBody>
      </p:sp>
      <p:sp>
        <p:nvSpPr>
          <p:cNvPr id="2191" name="Google Shape;2191;p7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1905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2192" name="Google Shape;2192;p7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93" name="Google Shape;2193;p7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pic>
        <p:nvPicPr>
          <p:cNvPr id="2194" name="Google Shape;2194;p71"/>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pic>
        <p:nvPicPr>
          <p:cNvPr id="2195" name="Google Shape;2195;p71"/>
          <p:cNvPicPr preferRelativeResize="0"/>
          <p:nvPr/>
        </p:nvPicPr>
        <p:blipFill rotWithShape="1">
          <a:blip r:embed="rId4">
            <a:alphaModFix/>
          </a:blip>
          <a:srcRect b="12326" l="0" r="19903" t="0"/>
          <a:stretch/>
        </p:blipFill>
        <p:spPr>
          <a:xfrm>
            <a:off x="114300" y="1141113"/>
            <a:ext cx="8915400" cy="4696513"/>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sp>
        <p:nvSpPr>
          <p:cNvPr id="2200" name="Google Shape;2200;p72"/>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GCS Changes Since PDR</a:t>
            </a:r>
            <a:endParaRPr/>
          </a:p>
        </p:txBody>
      </p:sp>
      <p:sp>
        <p:nvSpPr>
          <p:cNvPr id="2201" name="Google Shape;2201;p72"/>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Char char="•"/>
            </a:pPr>
            <a:r>
              <a:rPr lang="en-US"/>
              <a:t>No major changes since PDR</a:t>
            </a:r>
            <a:endParaRPr/>
          </a:p>
          <a:p>
            <a:pPr indent="0" lvl="0" marL="457200" marR="0" rtl="0" algn="l">
              <a:lnSpc>
                <a:spcPct val="100000"/>
              </a:lnSpc>
              <a:spcBef>
                <a:spcPts val="0"/>
              </a:spcBef>
              <a:spcAft>
                <a:spcPts val="0"/>
              </a:spcAft>
              <a:buNone/>
            </a:pPr>
            <a:r>
              <a:t/>
            </a:r>
            <a:endParaRPr/>
          </a:p>
        </p:txBody>
      </p:sp>
      <p:sp>
        <p:nvSpPr>
          <p:cNvPr id="2202" name="Google Shape;2202;p72"/>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203" name="Google Shape;2203;p72"/>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204" name="Google Shape;2204;p7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05" name="Google Shape;2205;p7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pic>
        <p:nvPicPr>
          <p:cNvPr id="2206" name="Google Shape;2206;p72"/>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g120f6bd1166_0_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212" name="Google Shape;2212;g120f6bd1166_0_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213" name="Google Shape;2213;g120f6bd1166_0_1"/>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GCS Overview</a:t>
            </a:r>
            <a:endParaRPr/>
          </a:p>
        </p:txBody>
      </p:sp>
      <p:sp>
        <p:nvSpPr>
          <p:cNvPr id="2214" name="Google Shape;2214;g120f6bd1166_0_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15" name="Google Shape;2215;g120f6bd1166_0_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pic>
        <p:nvPicPr>
          <p:cNvPr id="2216" name="Google Shape;2216;g120f6bd1166_0_1"/>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pic>
        <p:nvPicPr>
          <p:cNvPr id="2217" name="Google Shape;2217;g120f6bd1166_0_1"/>
          <p:cNvPicPr preferRelativeResize="0"/>
          <p:nvPr/>
        </p:nvPicPr>
        <p:blipFill>
          <a:blip r:embed="rId4">
            <a:alphaModFix/>
          </a:blip>
          <a:stretch>
            <a:fillRect/>
          </a:stretch>
        </p:blipFill>
        <p:spPr>
          <a:xfrm>
            <a:off x="838200" y="1066800"/>
            <a:ext cx="7467600" cy="47244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p73"/>
          <p:cNvSpPr txBox="1"/>
          <p:nvPr>
            <p:ph type="title"/>
          </p:nvPr>
        </p:nvSpPr>
        <p:spPr>
          <a:xfrm>
            <a:off x="1600200" y="76200"/>
            <a:ext cx="5410200" cy="8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GCS Design</a:t>
            </a:r>
            <a:endParaRPr/>
          </a:p>
        </p:txBody>
      </p:sp>
      <p:sp>
        <p:nvSpPr>
          <p:cNvPr id="2224" name="Google Shape;2224;p73"/>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a:t>Specifications</a:t>
            </a:r>
            <a:endParaRPr b="0"/>
          </a:p>
          <a:p>
            <a:pPr indent="0" lvl="0" marL="914400" rtl="0" algn="l">
              <a:spcBef>
                <a:spcPts val="0"/>
              </a:spcBef>
              <a:spcAft>
                <a:spcPts val="0"/>
              </a:spcAft>
              <a:buNone/>
            </a:pPr>
            <a:r>
              <a:t/>
            </a:r>
            <a:endParaRPr b="0"/>
          </a:p>
          <a:p>
            <a:pPr indent="0" lvl="0" marL="914400" rtl="0" algn="l">
              <a:spcBef>
                <a:spcPts val="0"/>
              </a:spcBef>
              <a:spcAft>
                <a:spcPts val="0"/>
              </a:spcAft>
              <a:buNone/>
            </a:pPr>
            <a:r>
              <a:t/>
            </a:r>
            <a:endParaRPr b="0"/>
          </a:p>
          <a:p>
            <a:pPr indent="-381000" lvl="0" marL="457200" rtl="0" algn="l">
              <a:spcBef>
                <a:spcPts val="0"/>
              </a:spcBef>
              <a:spcAft>
                <a:spcPts val="0"/>
              </a:spcAft>
              <a:buSzPts val="2400"/>
              <a:buChar char="-"/>
            </a:pPr>
            <a:r>
              <a:rPr b="0" lang="en-US"/>
              <a:t>Battery: The Ground Control Station Laptop can operate 3 hours with battery.</a:t>
            </a:r>
            <a:endParaRPr b="0"/>
          </a:p>
          <a:p>
            <a:pPr indent="0" lvl="0" marL="914400" rtl="0" algn="l">
              <a:spcBef>
                <a:spcPts val="0"/>
              </a:spcBef>
              <a:spcAft>
                <a:spcPts val="0"/>
              </a:spcAft>
              <a:buNone/>
            </a:pPr>
            <a:r>
              <a:t/>
            </a:r>
            <a:endParaRPr b="0"/>
          </a:p>
          <a:p>
            <a:pPr indent="-381000" lvl="0" marL="457200" rtl="0" algn="l">
              <a:spcBef>
                <a:spcPts val="0"/>
              </a:spcBef>
              <a:spcAft>
                <a:spcPts val="0"/>
              </a:spcAft>
              <a:buSzPts val="2400"/>
              <a:buChar char="-"/>
            </a:pPr>
            <a:r>
              <a:rPr b="0" lang="en-US"/>
              <a:t>Overheating Mitigation: There will be an umbrella to avoid direct sun exposure</a:t>
            </a:r>
            <a:endParaRPr b="0"/>
          </a:p>
          <a:p>
            <a:pPr indent="0" lvl="0" marL="914400" rtl="0" algn="l">
              <a:spcBef>
                <a:spcPts val="0"/>
              </a:spcBef>
              <a:spcAft>
                <a:spcPts val="0"/>
              </a:spcAft>
              <a:buNone/>
            </a:pPr>
            <a:r>
              <a:t/>
            </a:r>
            <a:endParaRPr b="0"/>
          </a:p>
          <a:p>
            <a:pPr indent="-381000" lvl="0" marL="457200" rtl="0" algn="l">
              <a:spcBef>
                <a:spcPts val="0"/>
              </a:spcBef>
              <a:spcAft>
                <a:spcPts val="0"/>
              </a:spcAft>
              <a:buSzPts val="2400"/>
              <a:buChar char="-"/>
            </a:pPr>
            <a:r>
              <a:rPr b="0" lang="en-US"/>
              <a:t>Auto update mitigation: The option of auto update will be disabled before the launch</a:t>
            </a:r>
            <a:endParaRPr/>
          </a:p>
          <a:p>
            <a:pPr indent="0" lvl="0" marL="0" rtl="0" algn="l">
              <a:lnSpc>
                <a:spcPct val="100000"/>
              </a:lnSpc>
              <a:spcBef>
                <a:spcPts val="480"/>
              </a:spcBef>
              <a:spcAft>
                <a:spcPts val="0"/>
              </a:spcAft>
              <a:buSzPts val="2400"/>
              <a:buNone/>
            </a:pPr>
            <a:r>
              <a:t/>
            </a:r>
            <a:endParaRPr/>
          </a:p>
        </p:txBody>
      </p:sp>
      <p:sp>
        <p:nvSpPr>
          <p:cNvPr id="2225" name="Google Shape;2225;p7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2226" name="Google Shape;2226;p7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27" name="Google Shape;2227;p7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2228" name="Google Shape;2228;p7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a:solidFill>
                <a:schemeClr val="dk1"/>
              </a:solidFill>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endParaRPr>
          </a:p>
        </p:txBody>
      </p:sp>
      <p:pic>
        <p:nvPicPr>
          <p:cNvPr id="2229" name="Google Shape;2229;p73"/>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sp>
        <p:nvSpPr>
          <p:cNvPr id="2234" name="Google Shape;2234;p74"/>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235" name="Google Shape;2235;p74"/>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236" name="Google Shape;2236;p74"/>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GCS Antenna</a:t>
            </a:r>
            <a:endParaRPr/>
          </a:p>
        </p:txBody>
      </p:sp>
      <p:sp>
        <p:nvSpPr>
          <p:cNvPr id="2237" name="Google Shape;2237;p7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38" name="Google Shape;2238;p7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sz="1000">
              <a:solidFill>
                <a:schemeClr val="dk1"/>
              </a:solidFill>
            </a:endParaRPr>
          </a:p>
        </p:txBody>
      </p:sp>
      <p:pic>
        <p:nvPicPr>
          <p:cNvPr id="2239" name="Google Shape;2239;p74"/>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2240" name="Google Shape;2240;p74"/>
          <p:cNvGraphicFramePr/>
          <p:nvPr/>
        </p:nvGraphicFramePr>
        <p:xfrm>
          <a:off x="952475" y="1302875"/>
          <a:ext cx="3000000" cy="3000000"/>
        </p:xfrm>
        <a:graphic>
          <a:graphicData uri="http://schemas.openxmlformats.org/drawingml/2006/table">
            <a:tbl>
              <a:tblPr>
                <a:noFill/>
                <a:tableStyleId>{A9ED1627-924B-4930-AA3C-071C1F8F71B4}</a:tableStyleId>
              </a:tblPr>
              <a:tblGrid>
                <a:gridCol w="1034150"/>
                <a:gridCol w="1034150"/>
                <a:gridCol w="1034150"/>
                <a:gridCol w="1034150"/>
                <a:gridCol w="1034150"/>
                <a:gridCol w="1034150"/>
                <a:gridCol w="1034150"/>
              </a:tblGrid>
              <a:tr h="715375">
                <a:tc>
                  <a:txBody>
                    <a:bodyPr/>
                    <a:lstStyle/>
                    <a:p>
                      <a:pPr indent="0" lvl="0" marL="0" rtl="0" algn="ctr">
                        <a:spcBef>
                          <a:spcPts val="0"/>
                        </a:spcBef>
                        <a:spcAft>
                          <a:spcPts val="0"/>
                        </a:spcAft>
                        <a:buNone/>
                      </a:pPr>
                      <a:r>
                        <a:rPr b="1" lang="en-US" sz="1200"/>
                        <a:t>Model</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en-US" sz="1200"/>
                        <a:t>Connection Type</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en-US" sz="1200"/>
                        <a:t>Frequency</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en-US" sz="1200"/>
                        <a:t>Direction</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en-US" sz="1200"/>
                        <a:t>Gain</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en-US" sz="1200"/>
                        <a:t>Beam Width Horizontal / Vertical</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en-US" sz="1200"/>
                        <a:t>Price</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r h="381000">
                <a:tc>
                  <a:txBody>
                    <a:bodyPr/>
                    <a:lstStyle/>
                    <a:p>
                      <a:pPr indent="0" lvl="0" marL="0" rtl="0" algn="ctr">
                        <a:spcBef>
                          <a:spcPts val="0"/>
                        </a:spcBef>
                        <a:spcAft>
                          <a:spcPts val="0"/>
                        </a:spcAft>
                        <a:buNone/>
                      </a:pPr>
                      <a:r>
                        <a:rPr lang="en-US" sz="1050">
                          <a:solidFill>
                            <a:schemeClr val="dk1"/>
                          </a:solidFill>
                        </a:rPr>
                        <a:t>Bingfu Dual Band WiFi 2.4GHz</a:t>
                      </a:r>
                      <a:endParaRPr sz="12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050">
                          <a:solidFill>
                            <a:schemeClr val="dk1"/>
                          </a:solidFill>
                        </a:rPr>
                        <a:t>RP-SMA</a:t>
                      </a:r>
                      <a:endParaRPr sz="12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050">
                          <a:solidFill>
                            <a:schemeClr val="dk1"/>
                          </a:solidFill>
                        </a:rPr>
                        <a:t>2,4 ghz</a:t>
                      </a:r>
                      <a:endParaRPr sz="12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US" sz="1200">
                          <a:solidFill>
                            <a:schemeClr val="dk1"/>
                          </a:solidFill>
                        </a:rPr>
                        <a:t>Omnidirectional</a:t>
                      </a:r>
                      <a:endParaRPr sz="12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200">
                          <a:solidFill>
                            <a:schemeClr val="dk1"/>
                          </a:solidFill>
                        </a:rPr>
                        <a:t>9</a:t>
                      </a:r>
                      <a:r>
                        <a:rPr lang="en-US" sz="1050">
                          <a:solidFill>
                            <a:schemeClr val="dk1"/>
                          </a:solidFill>
                        </a:rPr>
                        <a:t>dBi</a:t>
                      </a:r>
                      <a:endParaRPr sz="12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050">
                          <a:solidFill>
                            <a:schemeClr val="dk1"/>
                          </a:solidFill>
                        </a:rPr>
                        <a:t>360°/ 32°</a:t>
                      </a:r>
                      <a:endParaRPr sz="12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200">
                          <a:solidFill>
                            <a:schemeClr val="dk1"/>
                          </a:solidFill>
                        </a:rPr>
                        <a:t>$ 7,99</a:t>
                      </a:r>
                      <a:endParaRPr sz="12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2241" name="Google Shape;2241;p74"/>
          <p:cNvPicPr preferRelativeResize="0"/>
          <p:nvPr/>
        </p:nvPicPr>
        <p:blipFill>
          <a:blip r:embed="rId4">
            <a:alphaModFix/>
          </a:blip>
          <a:stretch>
            <a:fillRect/>
          </a:stretch>
        </p:blipFill>
        <p:spPr>
          <a:xfrm>
            <a:off x="6730913" y="3096513"/>
            <a:ext cx="2047875" cy="2343150"/>
          </a:xfrm>
          <a:prstGeom prst="rect">
            <a:avLst/>
          </a:prstGeom>
          <a:noFill/>
          <a:ln>
            <a:noFill/>
          </a:ln>
        </p:spPr>
      </p:pic>
      <p:pic>
        <p:nvPicPr>
          <p:cNvPr id="2242" name="Google Shape;2242;p74"/>
          <p:cNvPicPr preferRelativeResize="0"/>
          <p:nvPr/>
        </p:nvPicPr>
        <p:blipFill>
          <a:blip r:embed="rId5">
            <a:alphaModFix/>
          </a:blip>
          <a:stretch>
            <a:fillRect/>
          </a:stretch>
        </p:blipFill>
        <p:spPr>
          <a:xfrm>
            <a:off x="228550" y="2943150"/>
            <a:ext cx="3181250" cy="2649900"/>
          </a:xfrm>
          <a:prstGeom prst="rect">
            <a:avLst/>
          </a:prstGeom>
          <a:noFill/>
          <a:ln>
            <a:noFill/>
          </a:ln>
        </p:spPr>
      </p:pic>
      <p:pic>
        <p:nvPicPr>
          <p:cNvPr id="2243" name="Google Shape;2243;p74"/>
          <p:cNvPicPr preferRelativeResize="0"/>
          <p:nvPr/>
        </p:nvPicPr>
        <p:blipFill>
          <a:blip r:embed="rId6">
            <a:alphaModFix/>
          </a:blip>
          <a:stretch>
            <a:fillRect/>
          </a:stretch>
        </p:blipFill>
        <p:spPr>
          <a:xfrm>
            <a:off x="3409800" y="3487050"/>
            <a:ext cx="2914650" cy="1562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11ab1e6b424_6_1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a:t>
            </a:r>
            <a:r>
              <a:rPr b="0" i="0" lang="en-US" sz="1000" u="none" cap="none" strike="noStrike">
                <a:solidFill>
                  <a:schemeClr val="dk1"/>
                </a:solidFill>
                <a:latin typeface="Arial"/>
                <a:ea typeface="Arial"/>
                <a:cs typeface="Arial"/>
                <a:sym typeface="Arial"/>
              </a:rPr>
              <a:t>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71" name="Google Shape;371;g11ab1e6b424_6_1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372" name="Google Shape;372;g11ab1e6b424_6_10"/>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 Physical Layout</a:t>
            </a:r>
            <a:endParaRPr/>
          </a:p>
        </p:txBody>
      </p:sp>
      <p:sp>
        <p:nvSpPr>
          <p:cNvPr id="373" name="Google Shape;373;g11ab1e6b424_6_1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374" name="Google Shape;374;g11ab1e6b424_6_1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5" name="Google Shape;375;g11ab1e6b424_6_10"/>
          <p:cNvSpPr txBox="1"/>
          <p:nvPr>
            <p:ph idx="1" type="body"/>
          </p:nvPr>
        </p:nvSpPr>
        <p:spPr>
          <a:xfrm>
            <a:off x="343975" y="1066800"/>
            <a:ext cx="3525600" cy="457200"/>
          </a:xfrm>
          <a:prstGeom prst="rect">
            <a:avLst/>
          </a:prstGeom>
          <a:solidFill>
            <a:srgbClr val="FFFF00"/>
          </a:solidFill>
          <a:ln>
            <a:noFill/>
          </a:ln>
        </p:spPr>
        <p:txBody>
          <a:bodyPr anchorCtr="0" anchor="t" bIns="45700" lIns="91425" spcFirstLastPara="1" rIns="91425" wrap="square" tIns="45700">
            <a:noAutofit/>
          </a:bodyPr>
          <a:lstStyle/>
          <a:p>
            <a:pPr indent="0" lvl="0" marL="457200" marR="0" rtl="0" algn="l">
              <a:lnSpc>
                <a:spcPct val="100000"/>
              </a:lnSpc>
              <a:spcBef>
                <a:spcPts val="400"/>
              </a:spcBef>
              <a:spcAft>
                <a:spcPts val="0"/>
              </a:spcAft>
              <a:buNone/>
            </a:pPr>
            <a:r>
              <a:rPr lang="en-US"/>
              <a:t>STOWED STATE                                 </a:t>
            </a:r>
            <a:endParaRPr/>
          </a:p>
        </p:txBody>
      </p:sp>
      <p:pic>
        <p:nvPicPr>
          <p:cNvPr id="376" name="Google Shape;376;g11ab1e6b424_6_10"/>
          <p:cNvPicPr preferRelativeResize="0"/>
          <p:nvPr/>
        </p:nvPicPr>
        <p:blipFill>
          <a:blip r:embed="rId3">
            <a:alphaModFix/>
          </a:blip>
          <a:stretch>
            <a:fillRect/>
          </a:stretch>
        </p:blipFill>
        <p:spPr>
          <a:xfrm>
            <a:off x="1078525" y="1558996"/>
            <a:ext cx="1664675" cy="4273416"/>
          </a:xfrm>
          <a:prstGeom prst="rect">
            <a:avLst/>
          </a:prstGeom>
          <a:noFill/>
          <a:ln>
            <a:noFill/>
          </a:ln>
        </p:spPr>
      </p:pic>
      <p:pic>
        <p:nvPicPr>
          <p:cNvPr id="377" name="Google Shape;377;g11ab1e6b424_6_10"/>
          <p:cNvPicPr preferRelativeResize="0"/>
          <p:nvPr/>
        </p:nvPicPr>
        <p:blipFill>
          <a:blip r:embed="rId4">
            <a:alphaModFix/>
          </a:blip>
          <a:stretch>
            <a:fillRect/>
          </a:stretch>
        </p:blipFill>
        <p:spPr>
          <a:xfrm>
            <a:off x="6400798" y="1552637"/>
            <a:ext cx="1664208" cy="4270248"/>
          </a:xfrm>
          <a:prstGeom prst="rect">
            <a:avLst/>
          </a:prstGeom>
          <a:noFill/>
          <a:ln>
            <a:noFill/>
          </a:ln>
        </p:spPr>
      </p:pic>
      <p:sp>
        <p:nvSpPr>
          <p:cNvPr id="378" name="Google Shape;378;g11ab1e6b424_6_10"/>
          <p:cNvSpPr txBox="1"/>
          <p:nvPr>
            <p:ph idx="1" type="body"/>
          </p:nvPr>
        </p:nvSpPr>
        <p:spPr>
          <a:xfrm>
            <a:off x="5262725" y="1066800"/>
            <a:ext cx="3525600" cy="457200"/>
          </a:xfrm>
          <a:prstGeom prst="rect">
            <a:avLst/>
          </a:prstGeom>
          <a:solidFill>
            <a:srgbClr val="FFFF00"/>
          </a:solidFill>
          <a:ln>
            <a:noFill/>
          </a:ln>
        </p:spPr>
        <p:txBody>
          <a:bodyPr anchorCtr="0" anchor="t" bIns="45700" lIns="91425" spcFirstLastPara="1" rIns="91425" wrap="square" tIns="45700">
            <a:noAutofit/>
          </a:bodyPr>
          <a:lstStyle/>
          <a:p>
            <a:pPr indent="0" lvl="0" marL="457200" marR="0" rtl="0" algn="l">
              <a:lnSpc>
                <a:spcPct val="100000"/>
              </a:lnSpc>
              <a:spcBef>
                <a:spcPts val="400"/>
              </a:spcBef>
              <a:spcAft>
                <a:spcPts val="0"/>
              </a:spcAft>
              <a:buNone/>
            </a:pPr>
            <a:r>
              <a:rPr lang="en-US"/>
              <a:t>DEPLOYED STATE                                 </a:t>
            </a:r>
            <a:endParaRPr/>
          </a:p>
        </p:txBody>
      </p:sp>
      <p:pic>
        <p:nvPicPr>
          <p:cNvPr id="379" name="Google Shape;379;g11ab1e6b424_6_10"/>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7" name="Shape 2247"/>
        <p:cNvGrpSpPr/>
        <p:nvPr/>
      </p:nvGrpSpPr>
      <p:grpSpPr>
        <a:xfrm>
          <a:off x="0" y="0"/>
          <a:ext cx="0" cy="0"/>
          <a:chOff x="0" y="0"/>
          <a:chExt cx="0" cy="0"/>
        </a:xfrm>
      </p:grpSpPr>
      <p:sp>
        <p:nvSpPr>
          <p:cNvPr id="2248" name="Google Shape;2248;p75"/>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GCS Software</a:t>
            </a:r>
            <a:endParaRPr b="1" i="0" sz="2400" u="none" cap="none" strike="noStrike">
              <a:solidFill>
                <a:schemeClr val="accent2"/>
              </a:solidFill>
              <a:latin typeface="Arial"/>
              <a:ea typeface="Arial"/>
              <a:cs typeface="Arial"/>
              <a:sym typeface="Arial"/>
            </a:endParaRPr>
          </a:p>
        </p:txBody>
      </p:sp>
      <p:sp>
        <p:nvSpPr>
          <p:cNvPr id="2249" name="Google Shape;2249;p75"/>
          <p:cNvSpPr txBox="1"/>
          <p:nvPr>
            <p:ph idx="1" type="body"/>
          </p:nvPr>
        </p:nvSpPr>
        <p:spPr>
          <a:xfrm>
            <a:off x="228600" y="1096963"/>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Telemetry display screen shots</a:t>
            </a:r>
            <a:endParaRPr/>
          </a:p>
          <a:p>
            <a:pPr indent="0" lvl="0" marL="914400" marR="0" rtl="0" algn="l">
              <a:lnSpc>
                <a:spcPct val="100000"/>
              </a:lnSpc>
              <a:spcBef>
                <a:spcPts val="480"/>
              </a:spcBef>
              <a:spcAft>
                <a:spcPts val="0"/>
              </a:spcAft>
              <a:buNone/>
            </a:pPr>
            <a:r>
              <a:t/>
            </a:r>
            <a:endParaRPr b="0"/>
          </a:p>
          <a:p>
            <a:pPr indent="0" lvl="0" marL="914400" marR="0" rtl="0" algn="l">
              <a:lnSpc>
                <a:spcPct val="100000"/>
              </a:lnSpc>
              <a:spcBef>
                <a:spcPts val="480"/>
              </a:spcBef>
              <a:spcAft>
                <a:spcPts val="0"/>
              </a:spcAft>
              <a:buNone/>
            </a:pPr>
            <a:r>
              <a:t/>
            </a:r>
            <a:endParaRPr b="0"/>
          </a:p>
          <a:p>
            <a:pPr indent="0" lvl="0" marL="0" marR="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None/>
            </a:pPr>
            <a:r>
              <a:t/>
            </a:r>
            <a:endParaRPr/>
          </a:p>
          <a:p>
            <a:pPr indent="0" lvl="0" marL="457200" marR="0" rtl="0" algn="l">
              <a:lnSpc>
                <a:spcPct val="100000"/>
              </a:lnSpc>
              <a:spcBef>
                <a:spcPts val="480"/>
              </a:spcBef>
              <a:spcAft>
                <a:spcPts val="0"/>
              </a:spcAft>
              <a:buNone/>
            </a:pPr>
            <a:r>
              <a:t/>
            </a:r>
            <a:endParaRPr/>
          </a:p>
          <a:p>
            <a:pPr indent="0" lvl="0" marL="457200" marR="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SzPts val="2400"/>
              <a:buNone/>
            </a:pPr>
            <a:r>
              <a:t/>
            </a:r>
            <a:endParaRPr b="1" i="0" sz="2400" u="none" cap="none" strike="noStrike">
              <a:solidFill>
                <a:schemeClr val="dk1"/>
              </a:solidFill>
              <a:latin typeface="Arial"/>
              <a:ea typeface="Arial"/>
              <a:cs typeface="Arial"/>
              <a:sym typeface="Arial"/>
            </a:endParaRPr>
          </a:p>
        </p:txBody>
      </p:sp>
      <p:sp>
        <p:nvSpPr>
          <p:cNvPr id="2250" name="Google Shape;2250;p75"/>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2251" name="Google Shape;2251;p75"/>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252" name="Google Shape;2252;p7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53" name="Google Shape;2253;p7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pic>
        <p:nvPicPr>
          <p:cNvPr id="2254" name="Google Shape;2254;p75"/>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pic>
        <p:nvPicPr>
          <p:cNvPr id="2255" name="Google Shape;2255;p75"/>
          <p:cNvPicPr preferRelativeResize="0"/>
          <p:nvPr/>
        </p:nvPicPr>
        <p:blipFill>
          <a:blip r:embed="rId4">
            <a:alphaModFix/>
          </a:blip>
          <a:stretch>
            <a:fillRect/>
          </a:stretch>
        </p:blipFill>
        <p:spPr>
          <a:xfrm>
            <a:off x="410150" y="1596500"/>
            <a:ext cx="8323699" cy="4682081"/>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9" name="Shape 2259"/>
        <p:cNvGrpSpPr/>
        <p:nvPr/>
      </p:nvGrpSpPr>
      <p:grpSpPr>
        <a:xfrm>
          <a:off x="0" y="0"/>
          <a:ext cx="0" cy="0"/>
          <a:chOff x="0" y="0"/>
          <a:chExt cx="0" cy="0"/>
        </a:xfrm>
      </p:grpSpPr>
      <p:sp>
        <p:nvSpPr>
          <p:cNvPr id="2260" name="Google Shape;2260;g11ab1e6b2e4_0_22"/>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GCS Software</a:t>
            </a:r>
            <a:endParaRPr b="1" i="0" sz="2400" u="none" cap="none" strike="noStrike">
              <a:solidFill>
                <a:schemeClr val="accent2"/>
              </a:solidFill>
              <a:latin typeface="Arial"/>
              <a:ea typeface="Arial"/>
              <a:cs typeface="Arial"/>
              <a:sym typeface="Arial"/>
            </a:endParaRPr>
          </a:p>
        </p:txBody>
      </p:sp>
      <p:sp>
        <p:nvSpPr>
          <p:cNvPr id="2261" name="Google Shape;2261;g11ab1e6b2e4_0_22"/>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rPr lang="en-US"/>
              <a:t>Sample CSV file from GCS</a:t>
            </a:r>
            <a:endParaRPr/>
          </a:p>
          <a:p>
            <a:pPr indent="0" lvl="0" marL="914400" marR="0" rtl="0" algn="l">
              <a:lnSpc>
                <a:spcPct val="100000"/>
              </a:lnSpc>
              <a:spcBef>
                <a:spcPts val="480"/>
              </a:spcBef>
              <a:spcAft>
                <a:spcPts val="0"/>
              </a:spcAft>
              <a:buNone/>
            </a:pPr>
            <a:r>
              <a:t/>
            </a:r>
            <a:endParaRPr b="0"/>
          </a:p>
          <a:p>
            <a:pPr indent="0" lvl="0" marL="914400" marR="0" rtl="0" algn="l">
              <a:lnSpc>
                <a:spcPct val="100000"/>
              </a:lnSpc>
              <a:spcBef>
                <a:spcPts val="480"/>
              </a:spcBef>
              <a:spcAft>
                <a:spcPts val="0"/>
              </a:spcAft>
              <a:buNone/>
            </a:pPr>
            <a:r>
              <a:t/>
            </a:r>
            <a:endParaRPr b="0"/>
          </a:p>
          <a:p>
            <a:pPr indent="0" lvl="0" marL="0" marR="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None/>
            </a:pPr>
            <a:r>
              <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Commercial off the shelf (COTS) software packages used</a:t>
            </a:r>
            <a:endParaRPr/>
          </a:p>
          <a:p>
            <a:pPr indent="-381000" lvl="1" marL="914400" rtl="0" algn="l">
              <a:spcBef>
                <a:spcPts val="480"/>
              </a:spcBef>
              <a:spcAft>
                <a:spcPts val="0"/>
              </a:spcAft>
              <a:buSzPts val="2400"/>
              <a:buChar char="–"/>
            </a:pPr>
            <a:r>
              <a:rPr lang="en-US" sz="2500"/>
              <a:t>MATLAB GUI Package for Visual Studio 2015</a:t>
            </a:r>
            <a:endParaRPr/>
          </a:p>
          <a:p>
            <a:pPr indent="0" lvl="0" marL="457200" marR="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SzPts val="2400"/>
              <a:buNone/>
            </a:pPr>
            <a:r>
              <a:t/>
            </a:r>
            <a:endParaRPr b="1" i="0" sz="2400" u="none" cap="none" strike="noStrike">
              <a:solidFill>
                <a:schemeClr val="dk1"/>
              </a:solidFill>
              <a:latin typeface="Arial"/>
              <a:ea typeface="Arial"/>
              <a:cs typeface="Arial"/>
              <a:sym typeface="Arial"/>
            </a:endParaRPr>
          </a:p>
        </p:txBody>
      </p:sp>
      <p:sp>
        <p:nvSpPr>
          <p:cNvPr id="2262" name="Google Shape;2262;g11ab1e6b2e4_0_2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2263" name="Google Shape;2263;g11ab1e6b2e4_0_2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264" name="Google Shape;2264;g11ab1e6b2e4_0_2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65" name="Google Shape;2265;g11ab1e6b2e4_0_2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pic>
        <p:nvPicPr>
          <p:cNvPr id="2266" name="Google Shape;2266;g11ab1e6b2e4_0_22"/>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pic>
        <p:nvPicPr>
          <p:cNvPr id="2267" name="Google Shape;2267;g11ab1e6b2e4_0_22"/>
          <p:cNvPicPr preferRelativeResize="0"/>
          <p:nvPr/>
        </p:nvPicPr>
        <p:blipFill>
          <a:blip r:embed="rId4">
            <a:alphaModFix/>
          </a:blip>
          <a:stretch>
            <a:fillRect/>
          </a:stretch>
        </p:blipFill>
        <p:spPr>
          <a:xfrm>
            <a:off x="354950" y="1409350"/>
            <a:ext cx="8003501" cy="35563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1" name="Shape 2271"/>
        <p:cNvGrpSpPr/>
        <p:nvPr/>
      </p:nvGrpSpPr>
      <p:grpSpPr>
        <a:xfrm>
          <a:off x="0" y="0"/>
          <a:ext cx="0" cy="0"/>
          <a:chOff x="0" y="0"/>
          <a:chExt cx="0" cy="0"/>
        </a:xfrm>
      </p:grpSpPr>
      <p:sp>
        <p:nvSpPr>
          <p:cNvPr id="2272" name="Google Shape;2272;g11ab1e6b2e4_0_0"/>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GCS Software</a:t>
            </a:r>
            <a:endParaRPr b="1" i="0" sz="2400" u="none" cap="none" strike="noStrike">
              <a:solidFill>
                <a:schemeClr val="accent2"/>
              </a:solidFill>
              <a:latin typeface="Arial"/>
              <a:ea typeface="Arial"/>
              <a:cs typeface="Arial"/>
              <a:sym typeface="Arial"/>
            </a:endParaRPr>
          </a:p>
        </p:txBody>
      </p:sp>
      <p:sp>
        <p:nvSpPr>
          <p:cNvPr id="2273" name="Google Shape;2273;g11ab1e6b2e4_0_0"/>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Command software and interface</a:t>
            </a:r>
            <a:endParaRPr b="1" i="0" sz="2400" u="none" cap="none" strike="noStrike">
              <a:solidFill>
                <a:schemeClr val="dk1"/>
              </a:solidFill>
              <a:latin typeface="Arial"/>
              <a:ea typeface="Arial"/>
              <a:cs typeface="Arial"/>
              <a:sym typeface="Arial"/>
            </a:endParaRPr>
          </a:p>
          <a:p>
            <a:pPr indent="0" lvl="0" marL="457200" rtl="0" algn="l">
              <a:spcBef>
                <a:spcPts val="480"/>
              </a:spcBef>
              <a:spcAft>
                <a:spcPts val="0"/>
              </a:spcAft>
              <a:buNone/>
            </a:pPr>
            <a:r>
              <a:rPr b="0" lang="en-US" sz="1500"/>
              <a:t>The Ground Station will send the following commands from the container:</a:t>
            </a:r>
            <a:endParaRPr b="0" sz="1500"/>
          </a:p>
          <a:p>
            <a:pPr indent="-342900" lvl="1" marL="914400" rtl="0" algn="l">
              <a:spcBef>
                <a:spcPts val="480"/>
              </a:spcBef>
              <a:spcAft>
                <a:spcPts val="0"/>
              </a:spcAft>
              <a:buSzPts val="1800"/>
              <a:buChar char="–"/>
            </a:pPr>
            <a:r>
              <a:rPr lang="en-US" sz="1500" u="sng"/>
              <a:t>CX - Container Telemetry On/Off Command</a:t>
            </a:r>
            <a:endParaRPr sz="1500" u="sng"/>
          </a:p>
          <a:p>
            <a:pPr indent="-323850" lvl="2" marL="1371600" rtl="0" algn="l">
              <a:spcBef>
                <a:spcPts val="0"/>
              </a:spcBef>
              <a:spcAft>
                <a:spcPts val="0"/>
              </a:spcAft>
              <a:buSzPts val="1500"/>
              <a:buChar char="•"/>
            </a:pPr>
            <a:r>
              <a:rPr lang="en-US" sz="1500"/>
              <a:t>Generic one: CMD,&lt;TEAM_ID&gt;,CX,&lt;ON_OFF&gt;</a:t>
            </a:r>
            <a:endParaRPr sz="1500" u="sng"/>
          </a:p>
          <a:p>
            <a:pPr indent="-323850" lvl="2" marL="1371600" rtl="0" algn="l">
              <a:spcBef>
                <a:spcPts val="0"/>
              </a:spcBef>
              <a:spcAft>
                <a:spcPts val="0"/>
              </a:spcAft>
              <a:buSzPts val="1500"/>
              <a:buChar char="•"/>
            </a:pPr>
            <a:r>
              <a:rPr lang="en-US" sz="1500"/>
              <a:t>Example of command to be sent: CMD,1231,CX,ON, where:</a:t>
            </a:r>
            <a:endParaRPr sz="1500"/>
          </a:p>
          <a:p>
            <a:pPr indent="-323850" lvl="3" marL="1828800" rtl="0" algn="l">
              <a:spcBef>
                <a:spcPts val="0"/>
              </a:spcBef>
              <a:spcAft>
                <a:spcPts val="0"/>
              </a:spcAft>
              <a:buSzPts val="1500"/>
              <a:buChar char="–"/>
            </a:pPr>
            <a:r>
              <a:rPr lang="en-US" sz="1500"/>
              <a:t>CMD and CX are static text</a:t>
            </a:r>
            <a:endParaRPr sz="1500"/>
          </a:p>
          <a:p>
            <a:pPr indent="-323850" lvl="3" marL="1828800" rtl="0" algn="l">
              <a:spcBef>
                <a:spcPts val="0"/>
              </a:spcBef>
              <a:spcAft>
                <a:spcPts val="0"/>
              </a:spcAft>
              <a:buSzPts val="1500"/>
              <a:buChar char="–"/>
            </a:pPr>
            <a:r>
              <a:rPr lang="en-US" sz="1500"/>
              <a:t>ON is set to activate the Container telemetry transmissions. OFF would be use to turn off the transmissions</a:t>
            </a:r>
            <a:endParaRPr sz="1500"/>
          </a:p>
          <a:p>
            <a:pPr indent="-323850" lvl="1" marL="914400" rtl="0" algn="l">
              <a:spcBef>
                <a:spcPts val="0"/>
              </a:spcBef>
              <a:spcAft>
                <a:spcPts val="0"/>
              </a:spcAft>
              <a:buSzPts val="1500"/>
              <a:buChar char="–"/>
            </a:pPr>
            <a:r>
              <a:rPr lang="en-US" sz="1500" u="sng"/>
              <a:t>ST - Set Time</a:t>
            </a:r>
            <a:endParaRPr sz="1500" u="sng"/>
          </a:p>
          <a:p>
            <a:pPr indent="-323850" lvl="2" marL="1371600" rtl="0" algn="l">
              <a:spcBef>
                <a:spcPts val="0"/>
              </a:spcBef>
              <a:spcAft>
                <a:spcPts val="0"/>
              </a:spcAft>
              <a:buSzPts val="1500"/>
              <a:buChar char="•"/>
            </a:pPr>
            <a:r>
              <a:rPr lang="en-US" sz="1500"/>
              <a:t>Generic one: CMD,&lt;TEAM_ID&gt;,ST,&lt;UTC_TIME&gt;</a:t>
            </a:r>
            <a:endParaRPr sz="1500"/>
          </a:p>
          <a:p>
            <a:pPr indent="-323850" lvl="2" marL="1371600" rtl="0" algn="l">
              <a:spcBef>
                <a:spcPts val="0"/>
              </a:spcBef>
              <a:spcAft>
                <a:spcPts val="0"/>
              </a:spcAft>
              <a:buSzPts val="1500"/>
              <a:buChar char="•"/>
            </a:pPr>
            <a:r>
              <a:rPr lang="en-US" sz="1500"/>
              <a:t>Example of command to be sent: CMD,1231,ST,13:35:59, where:</a:t>
            </a:r>
            <a:endParaRPr sz="1500"/>
          </a:p>
          <a:p>
            <a:pPr indent="-323850" lvl="3" marL="1828800" rtl="0" algn="l">
              <a:spcBef>
                <a:spcPts val="0"/>
              </a:spcBef>
              <a:spcAft>
                <a:spcPts val="0"/>
              </a:spcAft>
              <a:buSzPts val="1500"/>
              <a:buChar char="–"/>
            </a:pPr>
            <a:r>
              <a:rPr lang="en-US" sz="1500"/>
              <a:t>CMD and ST are static text</a:t>
            </a:r>
            <a:endParaRPr sz="1500"/>
          </a:p>
          <a:p>
            <a:pPr indent="-323850" lvl="3" marL="1828800" rtl="0" algn="l">
              <a:spcBef>
                <a:spcPts val="0"/>
              </a:spcBef>
              <a:spcAft>
                <a:spcPts val="0"/>
              </a:spcAft>
              <a:buSzPts val="1500"/>
              <a:buChar char="–"/>
            </a:pPr>
            <a:r>
              <a:rPr lang="en-US" sz="1500"/>
              <a:t>13:35:59 is the parameter -in UTC format- which sets the mission time to the value given</a:t>
            </a:r>
            <a:endParaRPr sz="1500"/>
          </a:p>
          <a:p>
            <a:pPr indent="0" lvl="0" marL="457200" marR="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SzPts val="2400"/>
              <a:buNone/>
            </a:pPr>
            <a:r>
              <a:t/>
            </a:r>
            <a:endParaRPr b="1" i="0" sz="2400" u="none" cap="none" strike="noStrike">
              <a:solidFill>
                <a:schemeClr val="dk1"/>
              </a:solidFill>
              <a:latin typeface="Arial"/>
              <a:ea typeface="Arial"/>
              <a:cs typeface="Arial"/>
              <a:sym typeface="Arial"/>
            </a:endParaRPr>
          </a:p>
        </p:txBody>
      </p:sp>
      <p:sp>
        <p:nvSpPr>
          <p:cNvPr id="2274" name="Google Shape;2274;g11ab1e6b2e4_0_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2275" name="Google Shape;2275;g11ab1e6b2e4_0_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276" name="Google Shape;2276;g11ab1e6b2e4_0_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77" name="Google Shape;2277;g11ab1e6b2e4_0_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pic>
        <p:nvPicPr>
          <p:cNvPr id="2278" name="Google Shape;2278;g11ab1e6b2e4_0_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2" name="Shape 2282"/>
        <p:cNvGrpSpPr/>
        <p:nvPr/>
      </p:nvGrpSpPr>
      <p:grpSpPr>
        <a:xfrm>
          <a:off x="0" y="0"/>
          <a:ext cx="0" cy="0"/>
          <a:chOff x="0" y="0"/>
          <a:chExt cx="0" cy="0"/>
        </a:xfrm>
      </p:grpSpPr>
      <p:sp>
        <p:nvSpPr>
          <p:cNvPr id="2283" name="Google Shape;2283;g11ab1e6b2e4_0_10"/>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GCS Software</a:t>
            </a:r>
            <a:endParaRPr b="1" i="0" sz="2400" u="none" cap="none" strike="noStrike">
              <a:solidFill>
                <a:schemeClr val="accent2"/>
              </a:solidFill>
              <a:latin typeface="Arial"/>
              <a:ea typeface="Arial"/>
              <a:cs typeface="Arial"/>
              <a:sym typeface="Arial"/>
            </a:endParaRPr>
          </a:p>
        </p:txBody>
      </p:sp>
      <p:sp>
        <p:nvSpPr>
          <p:cNvPr id="2284" name="Google Shape;2284;g11ab1e6b2e4_0_10"/>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480"/>
              </a:spcBef>
              <a:spcAft>
                <a:spcPts val="0"/>
              </a:spcAft>
              <a:buClr>
                <a:schemeClr val="dk1"/>
              </a:buClr>
              <a:buSzPts val="2400"/>
              <a:buFont typeface="Arial"/>
              <a:buChar char="•"/>
            </a:pPr>
            <a:r>
              <a:rPr lang="en-US"/>
              <a:t>Simulation mode</a:t>
            </a:r>
            <a:endParaRPr/>
          </a:p>
          <a:p>
            <a:pPr indent="0" lvl="0" marL="0" rtl="0" algn="l">
              <a:spcBef>
                <a:spcPts val="480"/>
              </a:spcBef>
              <a:spcAft>
                <a:spcPts val="0"/>
              </a:spcAft>
              <a:buNone/>
            </a:pPr>
            <a:r>
              <a:rPr b="0" lang="en-US" sz="1800"/>
              <a:t>The Ground Station will send the following commands from the Ground Station:</a:t>
            </a:r>
            <a:endParaRPr b="0" sz="1800"/>
          </a:p>
          <a:p>
            <a:pPr indent="-342900" lvl="1" marL="914400" rtl="0" algn="l">
              <a:spcBef>
                <a:spcPts val="480"/>
              </a:spcBef>
              <a:spcAft>
                <a:spcPts val="0"/>
              </a:spcAft>
              <a:buSzPts val="1800"/>
              <a:buChar char="–"/>
            </a:pPr>
            <a:r>
              <a:rPr lang="en-US" sz="1500" u="sng"/>
              <a:t>SIM - Simulation Mode Control Command</a:t>
            </a:r>
            <a:endParaRPr sz="1500" u="sng"/>
          </a:p>
          <a:p>
            <a:pPr indent="-323850" lvl="2" marL="1371600" rtl="0" algn="l">
              <a:spcBef>
                <a:spcPts val="0"/>
              </a:spcBef>
              <a:spcAft>
                <a:spcPts val="0"/>
              </a:spcAft>
              <a:buSzPts val="1500"/>
              <a:buChar char="•"/>
            </a:pPr>
            <a:r>
              <a:rPr lang="en-US" sz="1500"/>
              <a:t>Generic one: CMD,&lt;TEAM_ID&gt;,SIM,&lt;MODE&gt;</a:t>
            </a:r>
            <a:endParaRPr sz="1500" u="sng"/>
          </a:p>
          <a:p>
            <a:pPr indent="-323850" lvl="2" marL="1371600" rtl="0" algn="l">
              <a:spcBef>
                <a:spcPts val="0"/>
              </a:spcBef>
              <a:spcAft>
                <a:spcPts val="0"/>
              </a:spcAft>
              <a:buSzPts val="1500"/>
              <a:buChar char="•"/>
            </a:pPr>
            <a:r>
              <a:rPr lang="en-US" sz="1500"/>
              <a:t>Example of command to be sent: CMD,1064,SIM,ENABLE, where:</a:t>
            </a:r>
            <a:endParaRPr sz="1500"/>
          </a:p>
          <a:p>
            <a:pPr indent="-323850" lvl="3" marL="1828800" rtl="0" algn="l">
              <a:spcBef>
                <a:spcPts val="0"/>
              </a:spcBef>
              <a:spcAft>
                <a:spcPts val="0"/>
              </a:spcAft>
              <a:buSzPts val="1500"/>
              <a:buChar char="–"/>
            </a:pPr>
            <a:r>
              <a:rPr lang="en-US" sz="1500"/>
              <a:t>CMD and SIM are static text</a:t>
            </a:r>
            <a:endParaRPr sz="1500"/>
          </a:p>
          <a:p>
            <a:pPr indent="-323850" lvl="3" marL="1828800" rtl="0" algn="l">
              <a:spcBef>
                <a:spcPts val="0"/>
              </a:spcBef>
              <a:spcAft>
                <a:spcPts val="0"/>
              </a:spcAft>
              <a:buSzPts val="1500"/>
              <a:buChar char="–"/>
            </a:pPr>
            <a:r>
              <a:rPr lang="en-US" sz="1500"/>
              <a:t>ENABLE enables the simulation mode. ‘ACTIVATE’ activates the simulation mode, and ‘DISABLE’ both disables and deactivates the simulation mode.</a:t>
            </a:r>
            <a:endParaRPr sz="1500"/>
          </a:p>
          <a:p>
            <a:pPr indent="-323850" lvl="1" marL="914400" rtl="0" algn="l">
              <a:spcBef>
                <a:spcPts val="0"/>
              </a:spcBef>
              <a:spcAft>
                <a:spcPts val="0"/>
              </a:spcAft>
              <a:buSzPts val="1500"/>
              <a:buChar char="–"/>
            </a:pPr>
            <a:r>
              <a:rPr lang="en-US" sz="1500" u="sng"/>
              <a:t>PX - Science Payload Transmission On/Off</a:t>
            </a:r>
            <a:endParaRPr sz="1500" u="sng"/>
          </a:p>
          <a:p>
            <a:pPr indent="-323850" lvl="2" marL="1371600" rtl="0" algn="l">
              <a:spcBef>
                <a:spcPts val="0"/>
              </a:spcBef>
              <a:spcAft>
                <a:spcPts val="0"/>
              </a:spcAft>
              <a:buSzPts val="1500"/>
              <a:buChar char="•"/>
            </a:pPr>
            <a:r>
              <a:rPr lang="en-US" sz="1500"/>
              <a:t>Generic one: CMD,&lt;TEAM_ID&gt;,SP1X/SP1X,&lt;ON_OFF&gt;</a:t>
            </a:r>
            <a:endParaRPr sz="1500"/>
          </a:p>
          <a:p>
            <a:pPr indent="-323850" lvl="2" marL="1371600" rtl="0" algn="l">
              <a:spcBef>
                <a:spcPts val="0"/>
              </a:spcBef>
              <a:spcAft>
                <a:spcPts val="0"/>
              </a:spcAft>
              <a:buSzPts val="1500"/>
              <a:buChar char="•"/>
            </a:pPr>
            <a:r>
              <a:rPr lang="en-US" sz="1500"/>
              <a:t>Example of command to be sent: CMD,1064,SP1X,ON. This will trigger the Container to relay a command to the Science Payload 1 to begin telemetry transmissions.</a:t>
            </a:r>
            <a:endParaRPr sz="1500"/>
          </a:p>
          <a:p>
            <a:pPr indent="-323850" lvl="1" marL="914400" rtl="0" algn="l">
              <a:spcBef>
                <a:spcPts val="0"/>
              </a:spcBef>
              <a:spcAft>
                <a:spcPts val="0"/>
              </a:spcAft>
              <a:buSzPts val="1500"/>
              <a:buChar char="–"/>
            </a:pPr>
            <a:r>
              <a:rPr lang="en-US" sz="1500" u="sng"/>
              <a:t>SIMP - Simulated Pressure Data (to be used in Simulation Mode only)</a:t>
            </a:r>
            <a:endParaRPr sz="1500" u="sng"/>
          </a:p>
          <a:p>
            <a:pPr indent="-323850" lvl="2" marL="1371600" rtl="0" algn="l">
              <a:spcBef>
                <a:spcPts val="0"/>
              </a:spcBef>
              <a:spcAft>
                <a:spcPts val="0"/>
              </a:spcAft>
              <a:buSzPts val="1500"/>
              <a:buChar char="•"/>
            </a:pPr>
            <a:r>
              <a:rPr lang="en-US" sz="1500"/>
              <a:t>Generic one: CMD,&lt;TEAM ID&gt;,SIMP,&lt;PRESSURE&gt;</a:t>
            </a:r>
            <a:endParaRPr sz="1500"/>
          </a:p>
          <a:p>
            <a:pPr indent="-323850" lvl="2" marL="1371600" rtl="0" algn="l">
              <a:spcBef>
                <a:spcPts val="0"/>
              </a:spcBef>
              <a:spcAft>
                <a:spcPts val="0"/>
              </a:spcAft>
              <a:buSzPts val="1500"/>
              <a:buChar char="•"/>
            </a:pPr>
            <a:r>
              <a:rPr lang="en-US" sz="1500"/>
              <a:t>Example of command to be sent: CMD,1064,SIMP,101325, which provides a simulated pressure reading to the Container (101325 Pascals = approximately sea level)</a:t>
            </a:r>
            <a:endParaRPr sz="1500"/>
          </a:p>
          <a:p>
            <a:pPr indent="0" lvl="0" marL="0" rtl="0" algn="l">
              <a:lnSpc>
                <a:spcPct val="115000"/>
              </a:lnSpc>
              <a:spcBef>
                <a:spcPts val="0"/>
              </a:spcBef>
              <a:spcAft>
                <a:spcPts val="0"/>
              </a:spcAft>
              <a:buNone/>
            </a:pPr>
            <a:r>
              <a:rPr b="0" lang="en-US"/>
              <a:t>•</a:t>
            </a:r>
            <a:r>
              <a:rPr lang="en-US"/>
              <a:t>Ground station software is nearly finished and ready for real testing with simulated and real data in a few days.</a:t>
            </a:r>
            <a:endParaRPr b="0"/>
          </a:p>
          <a:p>
            <a:pPr indent="0" lvl="0" marL="457200" marR="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SzPts val="2400"/>
              <a:buNone/>
            </a:pPr>
            <a:r>
              <a:t/>
            </a:r>
            <a:endParaRPr b="1" i="0" sz="2400" u="none" cap="none" strike="noStrike">
              <a:solidFill>
                <a:schemeClr val="dk1"/>
              </a:solidFill>
              <a:latin typeface="Arial"/>
              <a:ea typeface="Arial"/>
              <a:cs typeface="Arial"/>
              <a:sym typeface="Arial"/>
            </a:endParaRPr>
          </a:p>
        </p:txBody>
      </p:sp>
      <p:sp>
        <p:nvSpPr>
          <p:cNvPr id="2285" name="Google Shape;2285;g11ab1e6b2e4_0_1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2286" name="Google Shape;2286;g11ab1e6b2e4_0_1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287" name="Google Shape;2287;g11ab1e6b2e4_0_1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88" name="Google Shape;2288;g11ab1e6b2e4_0_1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pic>
        <p:nvPicPr>
          <p:cNvPr id="2289" name="Google Shape;2289;g11ab1e6b2e4_0_1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sp>
        <p:nvSpPr>
          <p:cNvPr id="2294" name="Google Shape;2294;p76"/>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MQTT Integration</a:t>
            </a:r>
            <a:endParaRPr/>
          </a:p>
        </p:txBody>
      </p:sp>
      <p:sp>
        <p:nvSpPr>
          <p:cNvPr id="2295" name="Google Shape;2295;p76"/>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0" lang="en-US"/>
              <a:t>Once the ground station is turned on, we will proceed to connect it with the MQTT server:</a:t>
            </a:r>
            <a:endParaRPr b="0"/>
          </a:p>
          <a:p>
            <a:pPr indent="457200" lvl="0" marL="0" rtl="0" algn="l">
              <a:spcBef>
                <a:spcPts val="0"/>
              </a:spcBef>
              <a:spcAft>
                <a:spcPts val="0"/>
              </a:spcAft>
              <a:buClr>
                <a:schemeClr val="dk1"/>
              </a:buClr>
              <a:buSzPts val="1100"/>
              <a:buFont typeface="Arial"/>
              <a:buNone/>
            </a:pPr>
            <a:r>
              <a:rPr b="0" lang="en-US" sz="1700"/>
              <a:t>Client.connect(“mqtt://username:password@cansat.info”);</a:t>
            </a:r>
            <a:r>
              <a:rPr b="0" lang="en-US"/>
              <a:t> </a:t>
            </a:r>
            <a:endParaRPr b="0"/>
          </a:p>
          <a:p>
            <a:pPr indent="0" lvl="0" marL="0" rtl="0" algn="l">
              <a:spcBef>
                <a:spcPts val="480"/>
              </a:spcBef>
              <a:spcAft>
                <a:spcPts val="0"/>
              </a:spcAft>
              <a:buClr>
                <a:schemeClr val="dk1"/>
              </a:buClr>
              <a:buSzPts val="2400"/>
              <a:buFont typeface="Arial"/>
              <a:buNone/>
            </a:pPr>
            <a:r>
              <a:rPr b="0" lang="en-US"/>
              <a:t>When the ground station software saves a data line to a file, that line will be sent to the broker (1 line per second): </a:t>
            </a:r>
            <a:endParaRPr b="0"/>
          </a:p>
          <a:p>
            <a:pPr indent="0" lvl="0" marL="0" rtl="0" algn="l">
              <a:spcBef>
                <a:spcPts val="480"/>
              </a:spcBef>
              <a:spcAft>
                <a:spcPts val="0"/>
              </a:spcAft>
              <a:buClr>
                <a:schemeClr val="dk1"/>
              </a:buClr>
              <a:buSzPts val="2400"/>
              <a:buFont typeface="Arial"/>
              <a:buNone/>
            </a:pPr>
            <a:r>
              <a:rPr b="0" lang="en-US"/>
              <a:t>	</a:t>
            </a:r>
            <a:r>
              <a:rPr b="0" lang="en-US" sz="1700"/>
              <a:t>mqttc.publish(“teams/1064”, “</a:t>
            </a:r>
            <a:r>
              <a:rPr b="0" lang="en-US" sz="1100"/>
              <a:t>&lt;TEAM_ID&gt;,&lt;MISSION_TIME&gt;,&lt;PACKET_COUNT&gt;,&lt;PACKET_TYPE&gt;,&lt;MODE&gt;,</a:t>
            </a:r>
            <a:endParaRPr b="0" sz="1100"/>
          </a:p>
          <a:p>
            <a:pPr indent="0" lvl="0" marL="0" rtl="0" algn="l">
              <a:spcBef>
                <a:spcPts val="480"/>
              </a:spcBef>
              <a:spcAft>
                <a:spcPts val="0"/>
              </a:spcAft>
              <a:buClr>
                <a:schemeClr val="dk1"/>
              </a:buClr>
              <a:buSzPts val="1100"/>
              <a:buFont typeface="Arial"/>
              <a:buNone/>
            </a:pPr>
            <a:r>
              <a:rPr b="0" lang="en-US" sz="1100"/>
              <a:t>&lt;SP1_RELEASED&gt;,&lt;SP2_RELEASED&gt;,&lt;ALTITUDE&gt;,&lt;TEMP&gt;,&lt;VOLTAGE&gt;,&lt;GPS_TIME&gt;,&lt;GPS_LATITUDE&gt;,&lt;GPS_LONGITUDE&gt;,</a:t>
            </a:r>
            <a:endParaRPr b="0" sz="1100"/>
          </a:p>
          <a:p>
            <a:pPr indent="0" lvl="0" marL="0" rtl="0" algn="l">
              <a:spcBef>
                <a:spcPts val="480"/>
              </a:spcBef>
              <a:spcAft>
                <a:spcPts val="0"/>
              </a:spcAft>
              <a:buClr>
                <a:schemeClr val="dk1"/>
              </a:buClr>
              <a:buSzPts val="1100"/>
              <a:buFont typeface="Arial"/>
              <a:buNone/>
            </a:pPr>
            <a:r>
              <a:rPr b="0" lang="en-US" sz="1100"/>
              <a:t>&lt;GPS_ALTITUDE&gt;,&lt;GPS_SATS&gt;,&lt;SOFTWARE_STATE&gt;,&lt;SP1_PACKET_COUNT&gt;,&lt;SP2_PACKET_COUNT&gt;,&lt;CMD_ECHO&gt;</a:t>
            </a:r>
            <a:r>
              <a:rPr b="0" lang="en-US" sz="1700"/>
              <a:t>”);</a:t>
            </a:r>
            <a:endParaRPr b="0" sz="1700"/>
          </a:p>
          <a:p>
            <a:pPr indent="0" lvl="0" marL="0" rtl="0" algn="l">
              <a:spcBef>
                <a:spcPts val="480"/>
              </a:spcBef>
              <a:spcAft>
                <a:spcPts val="0"/>
              </a:spcAft>
              <a:buClr>
                <a:schemeClr val="dk1"/>
              </a:buClr>
              <a:buSzPts val="2400"/>
              <a:buFont typeface="Arial"/>
              <a:buNone/>
            </a:pPr>
            <a:r>
              <a:t/>
            </a:r>
            <a:endParaRPr b="0" sz="1700"/>
          </a:p>
          <a:p>
            <a:pPr indent="0" lvl="0" marL="0" rtl="0" algn="l">
              <a:spcBef>
                <a:spcPts val="480"/>
              </a:spcBef>
              <a:spcAft>
                <a:spcPts val="0"/>
              </a:spcAft>
              <a:buClr>
                <a:schemeClr val="dk1"/>
              </a:buClr>
              <a:buSzPts val="2400"/>
              <a:buFont typeface="Arial"/>
              <a:buNone/>
            </a:pPr>
            <a:r>
              <a:rPr b="0" lang="en-US"/>
              <a:t>At the end of sending all the lines, the client will be disconnected from the server:</a:t>
            </a:r>
            <a:endParaRPr b="0"/>
          </a:p>
          <a:p>
            <a:pPr indent="0" lvl="0" marL="0" rtl="0" algn="l">
              <a:spcBef>
                <a:spcPts val="480"/>
              </a:spcBef>
              <a:spcAft>
                <a:spcPts val="0"/>
              </a:spcAft>
              <a:buNone/>
            </a:pPr>
            <a:r>
              <a:rPr b="0" lang="en-US"/>
              <a:t>	</a:t>
            </a:r>
            <a:r>
              <a:rPr b="0" lang="en-US" sz="1700"/>
              <a:t>Client.disconnect();</a:t>
            </a:r>
            <a:endParaRPr b="0" sz="1700"/>
          </a:p>
          <a:p>
            <a:pPr indent="0" lvl="0" marL="0" rtl="0" algn="l">
              <a:spcBef>
                <a:spcPts val="480"/>
              </a:spcBef>
              <a:spcAft>
                <a:spcPts val="0"/>
              </a:spcAft>
              <a:buClr>
                <a:schemeClr val="dk1"/>
              </a:buClr>
              <a:buSzPts val="2400"/>
              <a:buFont typeface="Arial"/>
              <a:buNone/>
            </a:pPr>
            <a:r>
              <a:rPr b="0" lang="en-US" sz="2300"/>
              <a:t>All this process was carried out using the C# (.Net) language and the M2Mqtt.Net library.</a:t>
            </a:r>
            <a:endParaRPr b="0" sz="2300"/>
          </a:p>
          <a:p>
            <a:pPr indent="0" lvl="0" marL="0" marR="0" rtl="0" algn="l">
              <a:lnSpc>
                <a:spcPct val="100000"/>
              </a:lnSpc>
              <a:spcBef>
                <a:spcPts val="480"/>
              </a:spcBef>
              <a:spcAft>
                <a:spcPts val="0"/>
              </a:spcAft>
              <a:buSzPts val="2400"/>
              <a:buNone/>
            </a:pPr>
            <a:r>
              <a:t/>
            </a:r>
            <a:endParaRPr/>
          </a:p>
        </p:txBody>
      </p:sp>
      <p:sp>
        <p:nvSpPr>
          <p:cNvPr id="2296" name="Google Shape;2296;p7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297" name="Google Shape;2297;p7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2298" name="Google Shape;2298;p7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299" name="Google Shape;2299;p76"/>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300" name="Google Shape;2300;p7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sp>
        <p:nvSpPr>
          <p:cNvPr id="2305" name="Google Shape;2305;p77"/>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2306" name="Google Shape;2306;p77"/>
          <p:cNvSpPr txBox="1"/>
          <p:nvPr>
            <p:ph idx="12" type="sldNum"/>
          </p:nvPr>
        </p:nvSpPr>
        <p:spPr>
          <a:xfrm>
            <a:off x="8001000" y="6477000"/>
            <a:ext cx="685800" cy="2476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307" name="Google Shape;2307;p7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1" i="0" lang="en-US" sz="3200" u="none" cap="none" strike="noStrike">
                <a:solidFill>
                  <a:schemeClr val="accent2"/>
                </a:solidFill>
                <a:latin typeface="Arial"/>
                <a:ea typeface="Arial"/>
                <a:cs typeface="Arial"/>
                <a:sym typeface="Arial"/>
              </a:rPr>
              <a:t>CanSat Integration and Test</a:t>
            </a:r>
            <a:endParaRPr/>
          </a:p>
        </p:txBody>
      </p:sp>
      <p:sp>
        <p:nvSpPr>
          <p:cNvPr id="2308" name="Google Shape;2308;p77"/>
          <p:cNvSpPr txBox="1"/>
          <p:nvPr>
            <p:ph idx="1" type="subTitle"/>
          </p:nvPr>
        </p:nvSpPr>
        <p:spPr>
          <a:xfrm>
            <a:off x="1371600" y="4343400"/>
            <a:ext cx="6400800" cy="1295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Font typeface="Arial"/>
              <a:buNone/>
            </a:pPr>
            <a:r>
              <a:rPr lang="en-US"/>
              <a:t>Ivan Maccio</a:t>
            </a:r>
            <a:endParaRPr/>
          </a:p>
          <a:p>
            <a:pPr indent="0" lvl="0" marL="0" rtl="0" algn="ctr">
              <a:spcBef>
                <a:spcPts val="0"/>
              </a:spcBef>
              <a:spcAft>
                <a:spcPts val="0"/>
              </a:spcAft>
              <a:buClr>
                <a:schemeClr val="dk1"/>
              </a:buClr>
              <a:buSzPts val="2400"/>
              <a:buFont typeface="Arial"/>
              <a:buNone/>
            </a:pPr>
            <a:r>
              <a:rPr lang="en-US"/>
              <a:t>Mateo Figallo</a:t>
            </a:r>
            <a:endParaRPr/>
          </a:p>
          <a:p>
            <a:pPr indent="0" lvl="0" marL="0" marR="0" rtl="0" algn="ctr">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pic>
        <p:nvPicPr>
          <p:cNvPr id="2309" name="Google Shape;2309;p77"/>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310" name="Google Shape;2310;p7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g11aacba327b_0_1188"/>
          <p:cNvSpPr txBox="1"/>
          <p:nvPr>
            <p:ph type="title"/>
          </p:nvPr>
        </p:nvSpPr>
        <p:spPr>
          <a:xfrm>
            <a:off x="1600200" y="76200"/>
            <a:ext cx="54102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CanSat Integration and Test Overview</a:t>
            </a:r>
            <a:endParaRPr/>
          </a:p>
        </p:txBody>
      </p:sp>
      <p:sp>
        <p:nvSpPr>
          <p:cNvPr id="2317" name="Google Shape;2317;g11aacba327b_0_1188"/>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2318" name="Google Shape;2318;g11aacba327b_0_1188"/>
          <p:cNvSpPr/>
          <p:nvPr/>
        </p:nvSpPr>
        <p:spPr>
          <a:xfrm>
            <a:off x="3764100" y="2905175"/>
            <a:ext cx="1911300" cy="637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Integrated Level</a:t>
            </a:r>
            <a:endParaRPr b="1"/>
          </a:p>
          <a:p>
            <a:pPr indent="0" lvl="0" marL="0" rtl="0" algn="l">
              <a:spcBef>
                <a:spcPts val="0"/>
              </a:spcBef>
              <a:spcAft>
                <a:spcPts val="0"/>
              </a:spcAft>
              <a:buNone/>
            </a:pPr>
            <a:r>
              <a:rPr b="1" lang="en-US"/>
              <a:t>Functional Test Plan</a:t>
            </a:r>
            <a:endParaRPr b="1"/>
          </a:p>
        </p:txBody>
      </p:sp>
      <p:sp>
        <p:nvSpPr>
          <p:cNvPr id="2319" name="Google Shape;2319;g11aacba327b_0_1188"/>
          <p:cNvSpPr/>
          <p:nvPr/>
        </p:nvSpPr>
        <p:spPr>
          <a:xfrm>
            <a:off x="3523050" y="1098122"/>
            <a:ext cx="2393400" cy="11361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500">
                <a:solidFill>
                  <a:schemeClr val="dk1"/>
                </a:solidFill>
              </a:rPr>
              <a:t>CANSAT Integration and Test Overview</a:t>
            </a:r>
            <a:endParaRPr b="1" sz="1500">
              <a:solidFill>
                <a:schemeClr val="dk1"/>
              </a:solidFill>
            </a:endParaRPr>
          </a:p>
        </p:txBody>
      </p:sp>
      <p:sp>
        <p:nvSpPr>
          <p:cNvPr id="2320" name="Google Shape;2320;g11aacba327b_0_1188"/>
          <p:cNvSpPr/>
          <p:nvPr/>
        </p:nvSpPr>
        <p:spPr>
          <a:xfrm>
            <a:off x="6951150" y="2905175"/>
            <a:ext cx="1562700" cy="637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Environmental Test Plan</a:t>
            </a:r>
            <a:endParaRPr b="1"/>
          </a:p>
        </p:txBody>
      </p:sp>
      <p:cxnSp>
        <p:nvCxnSpPr>
          <p:cNvPr id="2321" name="Google Shape;2321;g11aacba327b_0_1188"/>
          <p:cNvCxnSpPr>
            <a:stCxn id="2319" idx="2"/>
            <a:endCxn id="2320" idx="0"/>
          </p:cNvCxnSpPr>
          <p:nvPr/>
        </p:nvCxnSpPr>
        <p:spPr>
          <a:xfrm flipH="1" rot="-5400000">
            <a:off x="5890650" y="1063322"/>
            <a:ext cx="671100" cy="3012900"/>
          </a:xfrm>
          <a:prstGeom prst="bentConnector3">
            <a:avLst>
              <a:gd fmla="val 49993" name="adj1"/>
            </a:avLst>
          </a:prstGeom>
          <a:noFill/>
          <a:ln cap="flat" cmpd="sng" w="38100">
            <a:solidFill>
              <a:schemeClr val="dk2"/>
            </a:solidFill>
            <a:prstDash val="solid"/>
            <a:round/>
            <a:headEnd len="med" w="med" type="none"/>
            <a:tailEnd len="med" w="med" type="triangle"/>
          </a:ln>
        </p:spPr>
      </p:cxnSp>
      <p:sp>
        <p:nvSpPr>
          <p:cNvPr id="2322" name="Google Shape;2322;g11aacba327b_0_1188"/>
          <p:cNvSpPr/>
          <p:nvPr/>
        </p:nvSpPr>
        <p:spPr>
          <a:xfrm>
            <a:off x="614200" y="2905175"/>
            <a:ext cx="1953900" cy="637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dk1"/>
                </a:solidFill>
              </a:rPr>
              <a:t>Subsystem Level</a:t>
            </a:r>
            <a:endParaRPr b="1">
              <a:solidFill>
                <a:schemeClr val="dk1"/>
              </a:solidFill>
            </a:endParaRPr>
          </a:p>
          <a:p>
            <a:pPr indent="0" lvl="0" marL="0" rtl="0" algn="l">
              <a:spcBef>
                <a:spcPts val="0"/>
              </a:spcBef>
              <a:spcAft>
                <a:spcPts val="0"/>
              </a:spcAft>
              <a:buNone/>
            </a:pPr>
            <a:r>
              <a:rPr b="1" lang="en-US">
                <a:solidFill>
                  <a:schemeClr val="dk1"/>
                </a:solidFill>
              </a:rPr>
              <a:t>Testing Plan</a:t>
            </a:r>
            <a:endParaRPr b="1">
              <a:solidFill>
                <a:schemeClr val="dk1"/>
              </a:solidFill>
            </a:endParaRPr>
          </a:p>
        </p:txBody>
      </p:sp>
      <p:cxnSp>
        <p:nvCxnSpPr>
          <p:cNvPr id="2323" name="Google Shape;2323;g11aacba327b_0_1188"/>
          <p:cNvCxnSpPr>
            <a:stCxn id="2319" idx="2"/>
            <a:endCxn id="2322" idx="0"/>
          </p:cNvCxnSpPr>
          <p:nvPr/>
        </p:nvCxnSpPr>
        <p:spPr>
          <a:xfrm rot="5400000">
            <a:off x="2819850" y="1005422"/>
            <a:ext cx="671100" cy="3128700"/>
          </a:xfrm>
          <a:prstGeom prst="bentConnector3">
            <a:avLst>
              <a:gd fmla="val 49993" name="adj1"/>
            </a:avLst>
          </a:prstGeom>
          <a:noFill/>
          <a:ln cap="flat" cmpd="sng" w="38100">
            <a:solidFill>
              <a:schemeClr val="dk2"/>
            </a:solidFill>
            <a:prstDash val="solid"/>
            <a:round/>
            <a:headEnd len="med" w="med" type="none"/>
            <a:tailEnd len="med" w="med" type="triangle"/>
          </a:ln>
        </p:spPr>
      </p:cxnSp>
      <p:cxnSp>
        <p:nvCxnSpPr>
          <p:cNvPr id="2324" name="Google Shape;2324;g11aacba327b_0_1188"/>
          <p:cNvCxnSpPr>
            <a:stCxn id="2319" idx="2"/>
            <a:endCxn id="2318" idx="0"/>
          </p:cNvCxnSpPr>
          <p:nvPr/>
        </p:nvCxnSpPr>
        <p:spPr>
          <a:xfrm flipH="1" rot="-5400000">
            <a:off x="4384500" y="2569472"/>
            <a:ext cx="671100" cy="600"/>
          </a:xfrm>
          <a:prstGeom prst="bentConnector3">
            <a:avLst>
              <a:gd fmla="val 49989" name="adj1"/>
            </a:avLst>
          </a:prstGeom>
          <a:noFill/>
          <a:ln cap="flat" cmpd="sng" w="38100">
            <a:solidFill>
              <a:schemeClr val="dk2"/>
            </a:solidFill>
            <a:prstDash val="solid"/>
            <a:round/>
            <a:headEnd len="med" w="med" type="none"/>
            <a:tailEnd len="med" w="med" type="triangle"/>
          </a:ln>
        </p:spPr>
      </p:cxnSp>
      <p:cxnSp>
        <p:nvCxnSpPr>
          <p:cNvPr id="2325" name="Google Shape;2325;g11aacba327b_0_1188"/>
          <p:cNvCxnSpPr>
            <a:stCxn id="2322" idx="1"/>
            <a:endCxn id="2326" idx="1"/>
          </p:cNvCxnSpPr>
          <p:nvPr/>
        </p:nvCxnSpPr>
        <p:spPr>
          <a:xfrm>
            <a:off x="614200" y="3223775"/>
            <a:ext cx="353400" cy="651900"/>
          </a:xfrm>
          <a:prstGeom prst="bentConnector3">
            <a:avLst>
              <a:gd fmla="val -67381" name="adj1"/>
            </a:avLst>
          </a:prstGeom>
          <a:noFill/>
          <a:ln cap="flat" cmpd="sng" w="38100">
            <a:solidFill>
              <a:schemeClr val="dk2"/>
            </a:solidFill>
            <a:prstDash val="solid"/>
            <a:round/>
            <a:headEnd len="med" w="med" type="none"/>
            <a:tailEnd len="med" w="med" type="triangle"/>
          </a:ln>
        </p:spPr>
      </p:cxnSp>
      <p:sp>
        <p:nvSpPr>
          <p:cNvPr id="2326" name="Google Shape;2326;g11aacba327b_0_1188"/>
          <p:cNvSpPr txBox="1"/>
          <p:nvPr/>
        </p:nvSpPr>
        <p:spPr>
          <a:xfrm>
            <a:off x="967625" y="3675675"/>
            <a:ext cx="88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Sensor</a:t>
            </a:r>
            <a:endParaRPr b="1"/>
          </a:p>
        </p:txBody>
      </p:sp>
      <p:sp>
        <p:nvSpPr>
          <p:cNvPr id="2327" name="Google Shape;2327;g11aacba327b_0_1188"/>
          <p:cNvSpPr txBox="1"/>
          <p:nvPr/>
        </p:nvSpPr>
        <p:spPr>
          <a:xfrm>
            <a:off x="967625" y="4105313"/>
            <a:ext cx="88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CDH</a:t>
            </a:r>
            <a:endParaRPr b="1"/>
          </a:p>
        </p:txBody>
      </p:sp>
      <p:sp>
        <p:nvSpPr>
          <p:cNvPr id="2328" name="Google Shape;2328;g11aacba327b_0_1188"/>
          <p:cNvSpPr txBox="1"/>
          <p:nvPr/>
        </p:nvSpPr>
        <p:spPr>
          <a:xfrm>
            <a:off x="967625" y="4490400"/>
            <a:ext cx="88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ESP</a:t>
            </a:r>
            <a:endParaRPr b="1"/>
          </a:p>
        </p:txBody>
      </p:sp>
      <p:sp>
        <p:nvSpPr>
          <p:cNvPr id="2329" name="Google Shape;2329;g11aacba327b_0_1188"/>
          <p:cNvSpPr txBox="1"/>
          <p:nvPr/>
        </p:nvSpPr>
        <p:spPr>
          <a:xfrm>
            <a:off x="967600" y="4846213"/>
            <a:ext cx="239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Radio Communication</a:t>
            </a:r>
            <a:endParaRPr b="1"/>
          </a:p>
        </p:txBody>
      </p:sp>
      <p:sp>
        <p:nvSpPr>
          <p:cNvPr id="2330" name="Google Shape;2330;g11aacba327b_0_1188"/>
          <p:cNvSpPr txBox="1"/>
          <p:nvPr/>
        </p:nvSpPr>
        <p:spPr>
          <a:xfrm>
            <a:off x="967625" y="5209063"/>
            <a:ext cx="88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FSW</a:t>
            </a:r>
            <a:endParaRPr b="1"/>
          </a:p>
        </p:txBody>
      </p:sp>
      <p:sp>
        <p:nvSpPr>
          <p:cNvPr id="2331" name="Google Shape;2331;g11aacba327b_0_1188"/>
          <p:cNvSpPr txBox="1"/>
          <p:nvPr/>
        </p:nvSpPr>
        <p:spPr>
          <a:xfrm>
            <a:off x="967600" y="5587125"/>
            <a:ext cx="17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Mechanical</a:t>
            </a:r>
            <a:endParaRPr b="1"/>
          </a:p>
        </p:txBody>
      </p:sp>
      <p:sp>
        <p:nvSpPr>
          <p:cNvPr id="2332" name="Google Shape;2332;g11aacba327b_0_1188"/>
          <p:cNvSpPr txBox="1"/>
          <p:nvPr/>
        </p:nvSpPr>
        <p:spPr>
          <a:xfrm>
            <a:off x="967600" y="5927750"/>
            <a:ext cx="17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Descent Control</a:t>
            </a:r>
            <a:endParaRPr b="1"/>
          </a:p>
        </p:txBody>
      </p:sp>
      <p:sp>
        <p:nvSpPr>
          <p:cNvPr id="2333" name="Google Shape;2333;g11aacba327b_0_1188"/>
          <p:cNvSpPr txBox="1"/>
          <p:nvPr/>
        </p:nvSpPr>
        <p:spPr>
          <a:xfrm>
            <a:off x="3827850" y="3705125"/>
            <a:ext cx="17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Descent Testing</a:t>
            </a:r>
            <a:endParaRPr b="1"/>
          </a:p>
        </p:txBody>
      </p:sp>
      <p:sp>
        <p:nvSpPr>
          <p:cNvPr id="2334" name="Google Shape;2334;g11aacba327b_0_1188"/>
          <p:cNvSpPr txBox="1"/>
          <p:nvPr/>
        </p:nvSpPr>
        <p:spPr>
          <a:xfrm>
            <a:off x="3827850" y="4213325"/>
            <a:ext cx="17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Communications</a:t>
            </a:r>
            <a:endParaRPr b="1"/>
          </a:p>
        </p:txBody>
      </p:sp>
      <p:sp>
        <p:nvSpPr>
          <p:cNvPr id="2335" name="Google Shape;2335;g11aacba327b_0_1188"/>
          <p:cNvSpPr txBox="1"/>
          <p:nvPr/>
        </p:nvSpPr>
        <p:spPr>
          <a:xfrm>
            <a:off x="3828150" y="4721525"/>
            <a:ext cx="17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Mechanisms</a:t>
            </a:r>
            <a:endParaRPr b="1"/>
          </a:p>
        </p:txBody>
      </p:sp>
      <p:sp>
        <p:nvSpPr>
          <p:cNvPr id="2336" name="Google Shape;2336;g11aacba327b_0_1188"/>
          <p:cNvSpPr txBox="1"/>
          <p:nvPr/>
        </p:nvSpPr>
        <p:spPr>
          <a:xfrm>
            <a:off x="3828150" y="5229725"/>
            <a:ext cx="17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Deployment</a:t>
            </a:r>
            <a:endParaRPr b="1"/>
          </a:p>
        </p:txBody>
      </p:sp>
      <p:sp>
        <p:nvSpPr>
          <p:cNvPr id="2337" name="Google Shape;2337;g11aacba327b_0_1188"/>
          <p:cNvSpPr txBox="1"/>
          <p:nvPr/>
        </p:nvSpPr>
        <p:spPr>
          <a:xfrm>
            <a:off x="6840600" y="3705125"/>
            <a:ext cx="17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Drop Test</a:t>
            </a:r>
            <a:endParaRPr b="1"/>
          </a:p>
        </p:txBody>
      </p:sp>
      <p:sp>
        <p:nvSpPr>
          <p:cNvPr id="2338" name="Google Shape;2338;g11aacba327b_0_1188"/>
          <p:cNvSpPr txBox="1"/>
          <p:nvPr/>
        </p:nvSpPr>
        <p:spPr>
          <a:xfrm>
            <a:off x="6840600" y="4105325"/>
            <a:ext cx="17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Thermal Test</a:t>
            </a:r>
            <a:endParaRPr b="1"/>
          </a:p>
        </p:txBody>
      </p:sp>
      <p:sp>
        <p:nvSpPr>
          <p:cNvPr id="2339" name="Google Shape;2339;g11aacba327b_0_1188"/>
          <p:cNvSpPr txBox="1"/>
          <p:nvPr/>
        </p:nvSpPr>
        <p:spPr>
          <a:xfrm>
            <a:off x="6840600" y="4613525"/>
            <a:ext cx="17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Vibration Test</a:t>
            </a:r>
            <a:endParaRPr b="1"/>
          </a:p>
        </p:txBody>
      </p:sp>
      <p:sp>
        <p:nvSpPr>
          <p:cNvPr id="2340" name="Google Shape;2340;g11aacba327b_0_1188"/>
          <p:cNvSpPr txBox="1"/>
          <p:nvPr/>
        </p:nvSpPr>
        <p:spPr>
          <a:xfrm>
            <a:off x="6840600" y="5083125"/>
            <a:ext cx="17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FIT Check</a:t>
            </a:r>
            <a:endParaRPr b="1"/>
          </a:p>
        </p:txBody>
      </p:sp>
      <p:sp>
        <p:nvSpPr>
          <p:cNvPr id="2341" name="Google Shape;2341;g11aacba327b_0_1188"/>
          <p:cNvSpPr txBox="1"/>
          <p:nvPr/>
        </p:nvSpPr>
        <p:spPr>
          <a:xfrm>
            <a:off x="6840600" y="5537325"/>
            <a:ext cx="17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Vacuum Test</a:t>
            </a:r>
            <a:endParaRPr b="1"/>
          </a:p>
        </p:txBody>
      </p:sp>
      <p:cxnSp>
        <p:nvCxnSpPr>
          <p:cNvPr id="2342" name="Google Shape;2342;g11aacba327b_0_1188"/>
          <p:cNvCxnSpPr>
            <a:stCxn id="2322" idx="1"/>
            <a:endCxn id="2327" idx="1"/>
          </p:cNvCxnSpPr>
          <p:nvPr/>
        </p:nvCxnSpPr>
        <p:spPr>
          <a:xfrm>
            <a:off x="614200" y="3223775"/>
            <a:ext cx="353400" cy="1081500"/>
          </a:xfrm>
          <a:prstGeom prst="bentConnector3">
            <a:avLst>
              <a:gd fmla="val -67381" name="adj1"/>
            </a:avLst>
          </a:prstGeom>
          <a:noFill/>
          <a:ln cap="flat" cmpd="sng" w="38100">
            <a:solidFill>
              <a:schemeClr val="dk2"/>
            </a:solidFill>
            <a:prstDash val="solid"/>
            <a:round/>
            <a:headEnd len="med" w="med" type="none"/>
            <a:tailEnd len="med" w="med" type="triangle"/>
          </a:ln>
        </p:spPr>
      </p:cxnSp>
      <p:cxnSp>
        <p:nvCxnSpPr>
          <p:cNvPr id="2343" name="Google Shape;2343;g11aacba327b_0_1188"/>
          <p:cNvCxnSpPr>
            <a:stCxn id="2322" idx="1"/>
            <a:endCxn id="2329" idx="1"/>
          </p:cNvCxnSpPr>
          <p:nvPr/>
        </p:nvCxnSpPr>
        <p:spPr>
          <a:xfrm>
            <a:off x="614200" y="3223775"/>
            <a:ext cx="353400" cy="1822500"/>
          </a:xfrm>
          <a:prstGeom prst="bentConnector3">
            <a:avLst>
              <a:gd fmla="val -67381" name="adj1"/>
            </a:avLst>
          </a:prstGeom>
          <a:noFill/>
          <a:ln cap="flat" cmpd="sng" w="38100">
            <a:solidFill>
              <a:schemeClr val="dk2"/>
            </a:solidFill>
            <a:prstDash val="solid"/>
            <a:round/>
            <a:headEnd len="med" w="med" type="none"/>
            <a:tailEnd len="med" w="med" type="triangle"/>
          </a:ln>
        </p:spPr>
      </p:cxnSp>
      <p:cxnSp>
        <p:nvCxnSpPr>
          <p:cNvPr id="2344" name="Google Shape;2344;g11aacba327b_0_1188"/>
          <p:cNvCxnSpPr>
            <a:stCxn id="2322" idx="1"/>
            <a:endCxn id="2330" idx="1"/>
          </p:cNvCxnSpPr>
          <p:nvPr/>
        </p:nvCxnSpPr>
        <p:spPr>
          <a:xfrm>
            <a:off x="614200" y="3223775"/>
            <a:ext cx="353400" cy="2185500"/>
          </a:xfrm>
          <a:prstGeom prst="bentConnector3">
            <a:avLst>
              <a:gd fmla="val -67381" name="adj1"/>
            </a:avLst>
          </a:prstGeom>
          <a:noFill/>
          <a:ln cap="flat" cmpd="sng" w="38100">
            <a:solidFill>
              <a:schemeClr val="dk2"/>
            </a:solidFill>
            <a:prstDash val="solid"/>
            <a:round/>
            <a:headEnd len="med" w="med" type="none"/>
            <a:tailEnd len="med" w="med" type="triangle"/>
          </a:ln>
        </p:spPr>
      </p:cxnSp>
      <p:cxnSp>
        <p:nvCxnSpPr>
          <p:cNvPr id="2345" name="Google Shape;2345;g11aacba327b_0_1188"/>
          <p:cNvCxnSpPr>
            <a:stCxn id="2322" idx="1"/>
            <a:endCxn id="2328" idx="1"/>
          </p:cNvCxnSpPr>
          <p:nvPr/>
        </p:nvCxnSpPr>
        <p:spPr>
          <a:xfrm>
            <a:off x="614200" y="3223775"/>
            <a:ext cx="353400" cy="1466700"/>
          </a:xfrm>
          <a:prstGeom prst="bentConnector3">
            <a:avLst>
              <a:gd fmla="val -67381" name="adj1"/>
            </a:avLst>
          </a:prstGeom>
          <a:noFill/>
          <a:ln cap="flat" cmpd="sng" w="38100">
            <a:solidFill>
              <a:schemeClr val="dk2"/>
            </a:solidFill>
            <a:prstDash val="solid"/>
            <a:round/>
            <a:headEnd len="med" w="med" type="none"/>
            <a:tailEnd len="med" w="med" type="triangle"/>
          </a:ln>
        </p:spPr>
      </p:cxnSp>
      <p:cxnSp>
        <p:nvCxnSpPr>
          <p:cNvPr id="2346" name="Google Shape;2346;g11aacba327b_0_1188"/>
          <p:cNvCxnSpPr>
            <a:stCxn id="2322" idx="1"/>
            <a:endCxn id="2331" idx="1"/>
          </p:cNvCxnSpPr>
          <p:nvPr/>
        </p:nvCxnSpPr>
        <p:spPr>
          <a:xfrm>
            <a:off x="614200" y="3223775"/>
            <a:ext cx="353400" cy="2563500"/>
          </a:xfrm>
          <a:prstGeom prst="bentConnector3">
            <a:avLst>
              <a:gd fmla="val -67381" name="adj1"/>
            </a:avLst>
          </a:prstGeom>
          <a:noFill/>
          <a:ln cap="flat" cmpd="sng" w="38100">
            <a:solidFill>
              <a:schemeClr val="dk2"/>
            </a:solidFill>
            <a:prstDash val="solid"/>
            <a:round/>
            <a:headEnd len="med" w="med" type="none"/>
            <a:tailEnd len="med" w="med" type="triangle"/>
          </a:ln>
        </p:spPr>
      </p:cxnSp>
      <p:cxnSp>
        <p:nvCxnSpPr>
          <p:cNvPr id="2347" name="Google Shape;2347;g11aacba327b_0_1188"/>
          <p:cNvCxnSpPr>
            <a:stCxn id="2322" idx="1"/>
            <a:endCxn id="2332" idx="1"/>
          </p:cNvCxnSpPr>
          <p:nvPr/>
        </p:nvCxnSpPr>
        <p:spPr>
          <a:xfrm>
            <a:off x="614200" y="3223775"/>
            <a:ext cx="353400" cy="2904000"/>
          </a:xfrm>
          <a:prstGeom prst="bentConnector3">
            <a:avLst>
              <a:gd fmla="val -67381" name="adj1"/>
            </a:avLst>
          </a:prstGeom>
          <a:noFill/>
          <a:ln cap="flat" cmpd="sng" w="38100">
            <a:solidFill>
              <a:schemeClr val="dk2"/>
            </a:solidFill>
            <a:prstDash val="solid"/>
            <a:round/>
            <a:headEnd len="med" w="med" type="none"/>
            <a:tailEnd len="med" w="med" type="triangle"/>
          </a:ln>
        </p:spPr>
      </p:cxnSp>
      <p:cxnSp>
        <p:nvCxnSpPr>
          <p:cNvPr id="2348" name="Google Shape;2348;g11aacba327b_0_1188"/>
          <p:cNvCxnSpPr>
            <a:stCxn id="2318" idx="1"/>
            <a:endCxn id="2333" idx="1"/>
          </p:cNvCxnSpPr>
          <p:nvPr/>
        </p:nvCxnSpPr>
        <p:spPr>
          <a:xfrm>
            <a:off x="3764100" y="3223775"/>
            <a:ext cx="63900" cy="681600"/>
          </a:xfrm>
          <a:prstGeom prst="bentConnector3">
            <a:avLst>
              <a:gd fmla="val -604499" name="adj1"/>
            </a:avLst>
          </a:prstGeom>
          <a:noFill/>
          <a:ln cap="flat" cmpd="sng" w="38100">
            <a:solidFill>
              <a:schemeClr val="dk2"/>
            </a:solidFill>
            <a:prstDash val="solid"/>
            <a:round/>
            <a:headEnd len="med" w="med" type="none"/>
            <a:tailEnd len="med" w="med" type="triangle"/>
          </a:ln>
        </p:spPr>
      </p:cxnSp>
      <p:cxnSp>
        <p:nvCxnSpPr>
          <p:cNvPr id="2349" name="Google Shape;2349;g11aacba327b_0_1188"/>
          <p:cNvCxnSpPr>
            <a:stCxn id="2318" idx="1"/>
            <a:endCxn id="2334" idx="1"/>
          </p:cNvCxnSpPr>
          <p:nvPr/>
        </p:nvCxnSpPr>
        <p:spPr>
          <a:xfrm>
            <a:off x="3764100" y="3223775"/>
            <a:ext cx="63900" cy="1189800"/>
          </a:xfrm>
          <a:prstGeom prst="bentConnector3">
            <a:avLst>
              <a:gd fmla="val -604499" name="adj1"/>
            </a:avLst>
          </a:prstGeom>
          <a:noFill/>
          <a:ln cap="flat" cmpd="sng" w="38100">
            <a:solidFill>
              <a:schemeClr val="dk2"/>
            </a:solidFill>
            <a:prstDash val="solid"/>
            <a:round/>
            <a:headEnd len="med" w="med" type="none"/>
            <a:tailEnd len="med" w="med" type="triangle"/>
          </a:ln>
        </p:spPr>
      </p:cxnSp>
      <p:cxnSp>
        <p:nvCxnSpPr>
          <p:cNvPr id="2350" name="Google Shape;2350;g11aacba327b_0_1188"/>
          <p:cNvCxnSpPr>
            <a:endCxn id="2335" idx="1"/>
          </p:cNvCxnSpPr>
          <p:nvPr/>
        </p:nvCxnSpPr>
        <p:spPr>
          <a:xfrm flipH="1" rot="-5400000">
            <a:off x="2759400" y="3852875"/>
            <a:ext cx="1687200" cy="450300"/>
          </a:xfrm>
          <a:prstGeom prst="bentConnector2">
            <a:avLst/>
          </a:prstGeom>
          <a:noFill/>
          <a:ln cap="flat" cmpd="sng" w="38100">
            <a:solidFill>
              <a:schemeClr val="dk2"/>
            </a:solidFill>
            <a:prstDash val="solid"/>
            <a:round/>
            <a:headEnd len="med" w="med" type="none"/>
            <a:tailEnd len="med" w="med" type="triangle"/>
          </a:ln>
        </p:spPr>
      </p:cxnSp>
      <p:cxnSp>
        <p:nvCxnSpPr>
          <p:cNvPr id="2351" name="Google Shape;2351;g11aacba327b_0_1188"/>
          <p:cNvCxnSpPr>
            <a:stCxn id="2318" idx="1"/>
            <a:endCxn id="2336" idx="1"/>
          </p:cNvCxnSpPr>
          <p:nvPr/>
        </p:nvCxnSpPr>
        <p:spPr>
          <a:xfrm>
            <a:off x="3764100" y="3223775"/>
            <a:ext cx="64200" cy="2206200"/>
          </a:xfrm>
          <a:prstGeom prst="bentConnector3">
            <a:avLst>
              <a:gd fmla="val -601674" name="adj1"/>
            </a:avLst>
          </a:prstGeom>
          <a:noFill/>
          <a:ln cap="flat" cmpd="sng" w="38100">
            <a:solidFill>
              <a:schemeClr val="dk2"/>
            </a:solidFill>
            <a:prstDash val="solid"/>
            <a:round/>
            <a:headEnd len="med" w="med" type="none"/>
            <a:tailEnd len="med" w="med" type="triangle"/>
          </a:ln>
        </p:spPr>
      </p:cxnSp>
      <p:cxnSp>
        <p:nvCxnSpPr>
          <p:cNvPr id="2352" name="Google Shape;2352;g11aacba327b_0_1188"/>
          <p:cNvCxnSpPr>
            <a:stCxn id="2320" idx="1"/>
            <a:endCxn id="2337" idx="1"/>
          </p:cNvCxnSpPr>
          <p:nvPr/>
        </p:nvCxnSpPr>
        <p:spPr>
          <a:xfrm flipH="1">
            <a:off x="6840750" y="3223775"/>
            <a:ext cx="110400" cy="681600"/>
          </a:xfrm>
          <a:prstGeom prst="bentConnector3">
            <a:avLst>
              <a:gd fmla="val 455231" name="adj1"/>
            </a:avLst>
          </a:prstGeom>
          <a:noFill/>
          <a:ln cap="flat" cmpd="sng" w="38100">
            <a:solidFill>
              <a:schemeClr val="dk2"/>
            </a:solidFill>
            <a:prstDash val="solid"/>
            <a:round/>
            <a:headEnd len="med" w="med" type="none"/>
            <a:tailEnd len="med" w="med" type="triangle"/>
          </a:ln>
        </p:spPr>
      </p:cxnSp>
      <p:cxnSp>
        <p:nvCxnSpPr>
          <p:cNvPr id="2353" name="Google Shape;2353;g11aacba327b_0_1188"/>
          <p:cNvCxnSpPr>
            <a:stCxn id="2320" idx="1"/>
            <a:endCxn id="2338" idx="1"/>
          </p:cNvCxnSpPr>
          <p:nvPr/>
        </p:nvCxnSpPr>
        <p:spPr>
          <a:xfrm flipH="1">
            <a:off x="6840750" y="3223775"/>
            <a:ext cx="110400" cy="1081800"/>
          </a:xfrm>
          <a:prstGeom prst="bentConnector3">
            <a:avLst>
              <a:gd fmla="val 455231" name="adj1"/>
            </a:avLst>
          </a:prstGeom>
          <a:noFill/>
          <a:ln cap="flat" cmpd="sng" w="38100">
            <a:solidFill>
              <a:schemeClr val="dk2"/>
            </a:solidFill>
            <a:prstDash val="solid"/>
            <a:round/>
            <a:headEnd len="med" w="med" type="none"/>
            <a:tailEnd len="med" w="med" type="triangle"/>
          </a:ln>
        </p:spPr>
      </p:cxnSp>
      <p:cxnSp>
        <p:nvCxnSpPr>
          <p:cNvPr id="2354" name="Google Shape;2354;g11aacba327b_0_1188"/>
          <p:cNvCxnSpPr>
            <a:stCxn id="2320" idx="1"/>
            <a:endCxn id="2339" idx="1"/>
          </p:cNvCxnSpPr>
          <p:nvPr/>
        </p:nvCxnSpPr>
        <p:spPr>
          <a:xfrm flipH="1">
            <a:off x="6840750" y="3223775"/>
            <a:ext cx="110400" cy="1590000"/>
          </a:xfrm>
          <a:prstGeom prst="bentConnector3">
            <a:avLst>
              <a:gd fmla="val 455231" name="adj1"/>
            </a:avLst>
          </a:prstGeom>
          <a:noFill/>
          <a:ln cap="flat" cmpd="sng" w="38100">
            <a:solidFill>
              <a:schemeClr val="dk2"/>
            </a:solidFill>
            <a:prstDash val="solid"/>
            <a:round/>
            <a:headEnd len="med" w="med" type="none"/>
            <a:tailEnd len="med" w="med" type="triangle"/>
          </a:ln>
        </p:spPr>
      </p:cxnSp>
      <p:cxnSp>
        <p:nvCxnSpPr>
          <p:cNvPr id="2355" name="Google Shape;2355;g11aacba327b_0_1188"/>
          <p:cNvCxnSpPr>
            <a:stCxn id="2320" idx="1"/>
            <a:endCxn id="2340" idx="1"/>
          </p:cNvCxnSpPr>
          <p:nvPr/>
        </p:nvCxnSpPr>
        <p:spPr>
          <a:xfrm flipH="1">
            <a:off x="6840750" y="3223775"/>
            <a:ext cx="110400" cy="2059500"/>
          </a:xfrm>
          <a:prstGeom prst="bentConnector3">
            <a:avLst>
              <a:gd fmla="val 455231" name="adj1"/>
            </a:avLst>
          </a:prstGeom>
          <a:noFill/>
          <a:ln cap="flat" cmpd="sng" w="38100">
            <a:solidFill>
              <a:schemeClr val="dk2"/>
            </a:solidFill>
            <a:prstDash val="solid"/>
            <a:round/>
            <a:headEnd len="med" w="med" type="none"/>
            <a:tailEnd len="med" w="med" type="triangle"/>
          </a:ln>
        </p:spPr>
      </p:cxnSp>
      <p:cxnSp>
        <p:nvCxnSpPr>
          <p:cNvPr id="2356" name="Google Shape;2356;g11aacba327b_0_1188"/>
          <p:cNvCxnSpPr>
            <a:stCxn id="2320" idx="1"/>
            <a:endCxn id="2341" idx="1"/>
          </p:cNvCxnSpPr>
          <p:nvPr/>
        </p:nvCxnSpPr>
        <p:spPr>
          <a:xfrm flipH="1">
            <a:off x="6840750" y="3223775"/>
            <a:ext cx="110400" cy="2513700"/>
          </a:xfrm>
          <a:prstGeom prst="bentConnector3">
            <a:avLst>
              <a:gd fmla="val 455231" name="adj1"/>
            </a:avLst>
          </a:prstGeom>
          <a:noFill/>
          <a:ln cap="flat" cmpd="sng" w="38100">
            <a:solidFill>
              <a:schemeClr val="dk2"/>
            </a:solidFill>
            <a:prstDash val="solid"/>
            <a:round/>
            <a:headEnd len="med" w="med" type="none"/>
            <a:tailEnd len="med" w="med" type="triangle"/>
          </a:ln>
        </p:spPr>
      </p:cxnSp>
      <p:sp>
        <p:nvSpPr>
          <p:cNvPr id="2357" name="Google Shape;2357;g11aacba327b_0_118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pic>
        <p:nvPicPr>
          <p:cNvPr id="2358" name="Google Shape;2358;g11aacba327b_0_1188"/>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359" name="Google Shape;2359;g11aacba327b_0_118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4" name="Shape 2364"/>
        <p:cNvGrpSpPr/>
        <p:nvPr/>
      </p:nvGrpSpPr>
      <p:grpSpPr>
        <a:xfrm>
          <a:off x="0" y="0"/>
          <a:ext cx="0" cy="0"/>
          <a:chOff x="0" y="0"/>
          <a:chExt cx="0" cy="0"/>
        </a:xfrm>
      </p:grpSpPr>
      <p:sp>
        <p:nvSpPr>
          <p:cNvPr id="2365" name="Google Shape;2365;g11aacba327b_0_1327"/>
          <p:cNvSpPr txBox="1"/>
          <p:nvPr>
            <p:ph type="title"/>
          </p:nvPr>
        </p:nvSpPr>
        <p:spPr>
          <a:xfrm>
            <a:off x="1600200" y="76200"/>
            <a:ext cx="5410200" cy="8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2"/>
              </a:buClr>
              <a:buSzPts val="1400"/>
              <a:buFont typeface="Arial"/>
              <a:buNone/>
            </a:pPr>
            <a:r>
              <a:rPr lang="en-US"/>
              <a:t>Subsystem Level Testing Plan</a:t>
            </a:r>
            <a:endParaRPr/>
          </a:p>
        </p:txBody>
      </p:sp>
      <p:sp>
        <p:nvSpPr>
          <p:cNvPr id="2366" name="Google Shape;2366;g11aacba327b_0_1327"/>
          <p:cNvSpPr txBox="1"/>
          <p:nvPr>
            <p:ph idx="1" type="body"/>
          </p:nvPr>
        </p:nvSpPr>
        <p:spPr>
          <a:xfrm>
            <a:off x="228600" y="1066800"/>
            <a:ext cx="8686800" cy="51816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2000"/>
              <a:t>In order to make sure everything works as designed, a series of tests will be conducted:</a:t>
            </a:r>
            <a:endParaRPr b="0" sz="2000"/>
          </a:p>
          <a:p>
            <a:pPr indent="0" lvl="0" marL="0" marR="0" rtl="0" algn="l">
              <a:lnSpc>
                <a:spcPct val="100000"/>
              </a:lnSpc>
              <a:spcBef>
                <a:spcPts val="0"/>
              </a:spcBef>
              <a:spcAft>
                <a:spcPts val="0"/>
              </a:spcAft>
              <a:buNone/>
            </a:pPr>
            <a:r>
              <a:t/>
            </a:r>
            <a:endParaRPr b="0" sz="2000"/>
          </a:p>
          <a:p>
            <a:pPr indent="-203200" lvl="0" marL="457200" marR="0" rtl="0" algn="l">
              <a:lnSpc>
                <a:spcPct val="100000"/>
              </a:lnSpc>
              <a:spcBef>
                <a:spcPts val="0"/>
              </a:spcBef>
              <a:spcAft>
                <a:spcPts val="0"/>
              </a:spcAft>
              <a:buSzPts val="2000"/>
              <a:buChar char="•"/>
            </a:pPr>
            <a:r>
              <a:rPr b="0" lang="en-US" sz="2000"/>
              <a:t>We are planning to test every sensor alone with an Arduino mega.</a:t>
            </a:r>
            <a:endParaRPr b="0" sz="2000"/>
          </a:p>
          <a:p>
            <a:pPr indent="-203200" lvl="0" marL="457200" marR="0" rtl="0" algn="l">
              <a:lnSpc>
                <a:spcPct val="100000"/>
              </a:lnSpc>
              <a:spcBef>
                <a:spcPts val="0"/>
              </a:spcBef>
              <a:spcAft>
                <a:spcPts val="0"/>
              </a:spcAft>
              <a:buSzPts val="2000"/>
              <a:buChar char="•"/>
            </a:pPr>
            <a:r>
              <a:rPr b="0" lang="en-US" sz="2000"/>
              <a:t>Then, we are going to test the sensor in additive way, meaning that when we finish testing all sensors individually, we are start to test two sensors at once,then three sensors at once, then four, etc., until full integration is completed.</a:t>
            </a:r>
            <a:endParaRPr b="0" sz="2000"/>
          </a:p>
          <a:p>
            <a:pPr indent="-203200" lvl="0" marL="457200" marR="0" rtl="0" algn="l">
              <a:lnSpc>
                <a:spcPct val="100000"/>
              </a:lnSpc>
              <a:spcBef>
                <a:spcPts val="0"/>
              </a:spcBef>
              <a:spcAft>
                <a:spcPts val="0"/>
              </a:spcAft>
              <a:buSzPts val="2000"/>
              <a:buChar char="•"/>
            </a:pPr>
            <a:r>
              <a:rPr b="0" lang="en-US" sz="2000"/>
              <a:t>In parallel we are going to make mechanical tests to the tethered payload.</a:t>
            </a:r>
            <a:endParaRPr b="0" sz="2000"/>
          </a:p>
          <a:p>
            <a:pPr indent="-203200" lvl="0" marL="457200" marR="0" rtl="0" algn="l">
              <a:lnSpc>
                <a:spcPct val="100000"/>
              </a:lnSpc>
              <a:spcBef>
                <a:spcPts val="0"/>
              </a:spcBef>
              <a:spcAft>
                <a:spcPts val="0"/>
              </a:spcAft>
              <a:buSzPts val="2000"/>
              <a:buChar char="•"/>
            </a:pPr>
            <a:r>
              <a:rPr b="0" lang="en-US" sz="2000"/>
              <a:t>We are going to drop it from a drone</a:t>
            </a:r>
            <a:endParaRPr b="0" sz="2000"/>
          </a:p>
          <a:p>
            <a:pPr indent="-203200" lvl="0" marL="457200" marR="0" rtl="0" algn="l">
              <a:lnSpc>
                <a:spcPct val="100000"/>
              </a:lnSpc>
              <a:spcBef>
                <a:spcPts val="0"/>
              </a:spcBef>
              <a:spcAft>
                <a:spcPts val="0"/>
              </a:spcAft>
              <a:buSzPts val="2000"/>
              <a:buChar char="•"/>
            </a:pPr>
            <a:r>
              <a:rPr b="0" lang="en-US" sz="2000"/>
              <a:t>There will be a Flight Software test as well, which consists in simulating all possible processor shut down -in any period of time- and check if the software works correctly in the facing of mentioned situation.</a:t>
            </a:r>
            <a:endParaRPr b="0" sz="2000"/>
          </a:p>
          <a:p>
            <a:pPr indent="-203200" lvl="0" marL="457200" marR="0" rtl="0" algn="l">
              <a:lnSpc>
                <a:spcPct val="100000"/>
              </a:lnSpc>
              <a:spcBef>
                <a:spcPts val="0"/>
              </a:spcBef>
              <a:spcAft>
                <a:spcPts val="0"/>
              </a:spcAft>
              <a:buSzPts val="2000"/>
              <a:buChar char="•"/>
            </a:pPr>
            <a:r>
              <a:rPr b="0" lang="en-US" sz="2000"/>
              <a:t>The sending of data in the correct order will be tested</a:t>
            </a:r>
            <a:endParaRPr b="0" sz="2000"/>
          </a:p>
          <a:p>
            <a:pPr indent="-203200" lvl="0" marL="457200" marR="0" rtl="0" algn="l">
              <a:lnSpc>
                <a:spcPct val="100000"/>
              </a:lnSpc>
              <a:spcBef>
                <a:spcPts val="0"/>
              </a:spcBef>
              <a:spcAft>
                <a:spcPts val="0"/>
              </a:spcAft>
              <a:buSzPts val="2000"/>
              <a:buChar char="•"/>
            </a:pPr>
            <a:r>
              <a:rPr b="0" lang="en-US" sz="2000"/>
              <a:t>We will check the accuracy of the received data from sensors</a:t>
            </a:r>
            <a:endParaRPr b="0" sz="2000"/>
          </a:p>
          <a:p>
            <a:pPr indent="0" lvl="0" marL="457200" marR="0" rtl="0" algn="l">
              <a:lnSpc>
                <a:spcPct val="100000"/>
              </a:lnSpc>
              <a:spcBef>
                <a:spcPts val="0"/>
              </a:spcBef>
              <a:spcAft>
                <a:spcPts val="0"/>
              </a:spcAft>
              <a:buNone/>
            </a:pPr>
            <a:r>
              <a:t/>
            </a:r>
            <a:endParaRPr b="0" sz="1700"/>
          </a:p>
        </p:txBody>
      </p:sp>
      <p:sp>
        <p:nvSpPr>
          <p:cNvPr id="2367" name="Google Shape;2367;g11aacba327b_0_132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2368" name="Google Shape;2368;g11aacba327b_0_132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pic>
        <p:nvPicPr>
          <p:cNvPr id="2369" name="Google Shape;2369;g11aacba327b_0_1327"/>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370" name="Google Shape;2370;g11aacba327b_0_132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sp>
        <p:nvSpPr>
          <p:cNvPr id="2376" name="Google Shape;2376;g11aacba327b_0_1428"/>
          <p:cNvSpPr txBox="1"/>
          <p:nvPr>
            <p:ph type="title"/>
          </p:nvPr>
        </p:nvSpPr>
        <p:spPr>
          <a:xfrm>
            <a:off x="1600200" y="76200"/>
            <a:ext cx="54102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2"/>
              </a:buClr>
              <a:buSzPts val="1400"/>
              <a:buFont typeface="Arial"/>
              <a:buNone/>
            </a:pPr>
            <a:r>
              <a:rPr lang="en-US"/>
              <a:t>Integrated Level Functional Test Plan</a:t>
            </a:r>
            <a:endParaRPr/>
          </a:p>
        </p:txBody>
      </p:sp>
      <p:sp>
        <p:nvSpPr>
          <p:cNvPr id="2377" name="Google Shape;2377;g11aacba327b_0_1428"/>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2378" name="Google Shape;2378;g11aacba327b_0_1428"/>
          <p:cNvSpPr/>
          <p:nvPr/>
        </p:nvSpPr>
        <p:spPr>
          <a:xfrm rot="-5400000">
            <a:off x="-1665975" y="3546450"/>
            <a:ext cx="46056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accent2"/>
              </a:buClr>
              <a:buSzPts val="1400"/>
              <a:buFont typeface="Arial"/>
              <a:buNone/>
            </a:pPr>
            <a:r>
              <a:rPr b="1" lang="en-US" sz="1900">
                <a:solidFill>
                  <a:schemeClr val="dk2"/>
                </a:solidFill>
              </a:rPr>
              <a:t>Integrated Level Functional Test Plan</a:t>
            </a:r>
            <a:endParaRPr b="1" sz="1900">
              <a:solidFill>
                <a:schemeClr val="dk2"/>
              </a:solidFill>
            </a:endParaRPr>
          </a:p>
        </p:txBody>
      </p:sp>
      <p:sp>
        <p:nvSpPr>
          <p:cNvPr id="2379" name="Google Shape;2379;g11aacba327b_0_1428"/>
          <p:cNvSpPr/>
          <p:nvPr/>
        </p:nvSpPr>
        <p:spPr>
          <a:xfrm>
            <a:off x="2531175" y="1435313"/>
            <a:ext cx="13134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Container</a:t>
            </a:r>
            <a:endParaRPr b="1"/>
          </a:p>
        </p:txBody>
      </p:sp>
      <p:sp>
        <p:nvSpPr>
          <p:cNvPr id="2380" name="Google Shape;2380;g11aacba327b_0_1428"/>
          <p:cNvSpPr/>
          <p:nvPr/>
        </p:nvSpPr>
        <p:spPr>
          <a:xfrm>
            <a:off x="2531275" y="3074050"/>
            <a:ext cx="20133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Electronics Sensors</a:t>
            </a:r>
            <a:endParaRPr b="1"/>
          </a:p>
        </p:txBody>
      </p:sp>
      <p:sp>
        <p:nvSpPr>
          <p:cNvPr id="2381" name="Google Shape;2381;g11aacba327b_0_1428"/>
          <p:cNvSpPr/>
          <p:nvPr/>
        </p:nvSpPr>
        <p:spPr>
          <a:xfrm>
            <a:off x="2531275" y="5124700"/>
            <a:ext cx="1669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Ground Station</a:t>
            </a:r>
            <a:endParaRPr b="1"/>
          </a:p>
        </p:txBody>
      </p:sp>
      <p:cxnSp>
        <p:nvCxnSpPr>
          <p:cNvPr id="2382" name="Google Shape;2382;g11aacba327b_0_1428"/>
          <p:cNvCxnSpPr>
            <a:stCxn id="2378" idx="2"/>
            <a:endCxn id="2380" idx="1"/>
          </p:cNvCxnSpPr>
          <p:nvPr/>
        </p:nvCxnSpPr>
        <p:spPr>
          <a:xfrm flipH="1" rot="10800000">
            <a:off x="867675" y="3304800"/>
            <a:ext cx="1663500" cy="472500"/>
          </a:xfrm>
          <a:prstGeom prst="bentConnector3">
            <a:avLst>
              <a:gd fmla="val 50003" name="adj1"/>
            </a:avLst>
          </a:prstGeom>
          <a:noFill/>
          <a:ln cap="flat" cmpd="sng" w="38100">
            <a:solidFill>
              <a:schemeClr val="dk2"/>
            </a:solidFill>
            <a:prstDash val="solid"/>
            <a:round/>
            <a:headEnd len="med" w="med" type="none"/>
            <a:tailEnd len="med" w="med" type="triangle"/>
          </a:ln>
        </p:spPr>
      </p:cxnSp>
      <p:cxnSp>
        <p:nvCxnSpPr>
          <p:cNvPr id="2383" name="Google Shape;2383;g11aacba327b_0_1428"/>
          <p:cNvCxnSpPr>
            <a:stCxn id="2378" idx="2"/>
            <a:endCxn id="2379" idx="1"/>
          </p:cNvCxnSpPr>
          <p:nvPr/>
        </p:nvCxnSpPr>
        <p:spPr>
          <a:xfrm flipH="1" rot="10800000">
            <a:off x="867675" y="1666200"/>
            <a:ext cx="1663500" cy="2111100"/>
          </a:xfrm>
          <a:prstGeom prst="bentConnector3">
            <a:avLst>
              <a:gd fmla="val 50000" name="adj1"/>
            </a:avLst>
          </a:prstGeom>
          <a:noFill/>
          <a:ln cap="flat" cmpd="sng" w="38100">
            <a:solidFill>
              <a:schemeClr val="dk2"/>
            </a:solidFill>
            <a:prstDash val="solid"/>
            <a:round/>
            <a:headEnd len="med" w="med" type="none"/>
            <a:tailEnd len="med" w="med" type="triangle"/>
          </a:ln>
        </p:spPr>
      </p:cxnSp>
      <p:cxnSp>
        <p:nvCxnSpPr>
          <p:cNvPr id="2384" name="Google Shape;2384;g11aacba327b_0_1428"/>
          <p:cNvCxnSpPr>
            <a:stCxn id="2378" idx="2"/>
            <a:endCxn id="2381" idx="1"/>
          </p:cNvCxnSpPr>
          <p:nvPr/>
        </p:nvCxnSpPr>
        <p:spPr>
          <a:xfrm>
            <a:off x="867675" y="3777300"/>
            <a:ext cx="1663500" cy="1578300"/>
          </a:xfrm>
          <a:prstGeom prst="bentConnector3">
            <a:avLst>
              <a:gd fmla="val 50000" name="adj1"/>
            </a:avLst>
          </a:prstGeom>
          <a:noFill/>
          <a:ln cap="flat" cmpd="sng" w="38100">
            <a:solidFill>
              <a:schemeClr val="dk2"/>
            </a:solidFill>
            <a:prstDash val="solid"/>
            <a:round/>
            <a:headEnd len="med" w="med" type="none"/>
            <a:tailEnd len="med" w="med" type="triangle"/>
          </a:ln>
        </p:spPr>
      </p:cxnSp>
      <p:sp>
        <p:nvSpPr>
          <p:cNvPr id="2385" name="Google Shape;2385;g11aacba327b_0_1428"/>
          <p:cNvSpPr/>
          <p:nvPr/>
        </p:nvSpPr>
        <p:spPr>
          <a:xfrm>
            <a:off x="6020575" y="1098122"/>
            <a:ext cx="2393400" cy="11361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chemeClr val="dk1"/>
                </a:solidFill>
                <a:latin typeface="Roboto"/>
                <a:ea typeface="Roboto"/>
                <a:cs typeface="Roboto"/>
                <a:sym typeface="Roboto"/>
              </a:rPr>
              <a:t>Mass test.</a:t>
            </a:r>
            <a:endParaRPr b="1">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US">
                <a:solidFill>
                  <a:schemeClr val="dk1"/>
                </a:solidFill>
                <a:latin typeface="Roboto"/>
                <a:ea typeface="Roboto"/>
                <a:cs typeface="Roboto"/>
                <a:sym typeface="Roboto"/>
              </a:rPr>
              <a:t>Free fall test with parachutes.</a:t>
            </a:r>
            <a:endParaRPr b="1">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US">
                <a:solidFill>
                  <a:schemeClr val="dk1"/>
                </a:solidFill>
                <a:latin typeface="Roboto"/>
                <a:ea typeface="Roboto"/>
                <a:cs typeface="Roboto"/>
                <a:sym typeface="Roboto"/>
              </a:rPr>
              <a:t>Test descent rate with chronometer.</a:t>
            </a:r>
            <a:endParaRPr b="1" sz="1500">
              <a:solidFill>
                <a:schemeClr val="dk1"/>
              </a:solidFill>
            </a:endParaRPr>
          </a:p>
        </p:txBody>
      </p:sp>
      <p:cxnSp>
        <p:nvCxnSpPr>
          <p:cNvPr id="2386" name="Google Shape;2386;g11aacba327b_0_1428"/>
          <p:cNvCxnSpPr>
            <a:stCxn id="2379" idx="3"/>
            <a:endCxn id="2385" idx="1"/>
          </p:cNvCxnSpPr>
          <p:nvPr/>
        </p:nvCxnSpPr>
        <p:spPr>
          <a:xfrm>
            <a:off x="3844575" y="1666163"/>
            <a:ext cx="2175900" cy="600"/>
          </a:xfrm>
          <a:prstGeom prst="bentConnector3">
            <a:avLst>
              <a:gd fmla="val 50002" name="adj1"/>
            </a:avLst>
          </a:prstGeom>
          <a:noFill/>
          <a:ln cap="flat" cmpd="sng" w="38100">
            <a:solidFill>
              <a:schemeClr val="dk2"/>
            </a:solidFill>
            <a:prstDash val="solid"/>
            <a:round/>
            <a:headEnd len="med" w="med" type="none"/>
            <a:tailEnd len="med" w="med" type="triangle"/>
          </a:ln>
        </p:spPr>
      </p:cxnSp>
      <p:sp>
        <p:nvSpPr>
          <p:cNvPr id="2387" name="Google Shape;2387;g11aacba327b_0_1428"/>
          <p:cNvSpPr/>
          <p:nvPr/>
        </p:nvSpPr>
        <p:spPr>
          <a:xfrm>
            <a:off x="5763775" y="4542875"/>
            <a:ext cx="3202800" cy="16239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t>Simulate payload data in excel and compare results.</a:t>
            </a:r>
            <a:endParaRPr b="1"/>
          </a:p>
          <a:p>
            <a:pPr indent="0" lvl="0" marL="0" rtl="0" algn="l">
              <a:spcBef>
                <a:spcPts val="0"/>
              </a:spcBef>
              <a:spcAft>
                <a:spcPts val="0"/>
              </a:spcAft>
              <a:buClr>
                <a:schemeClr val="dk1"/>
              </a:buClr>
              <a:buSzPts val="1100"/>
              <a:buFont typeface="Arial"/>
              <a:buNone/>
            </a:pPr>
            <a:r>
              <a:rPr b="1" lang="en-US"/>
              <a:t>Repeat the simulation with an xbee connected with an arduino that only transmit the simulation data.</a:t>
            </a:r>
            <a:endParaRPr b="1"/>
          </a:p>
          <a:p>
            <a:pPr indent="0" lvl="0" marL="0" rtl="0" algn="l">
              <a:spcBef>
                <a:spcPts val="0"/>
              </a:spcBef>
              <a:spcAft>
                <a:spcPts val="0"/>
              </a:spcAft>
              <a:buNone/>
            </a:pPr>
            <a:r>
              <a:t/>
            </a:r>
            <a:endParaRPr b="1"/>
          </a:p>
        </p:txBody>
      </p:sp>
      <p:cxnSp>
        <p:nvCxnSpPr>
          <p:cNvPr id="2388" name="Google Shape;2388;g11aacba327b_0_1428"/>
          <p:cNvCxnSpPr>
            <a:stCxn id="2381" idx="3"/>
            <a:endCxn id="2387" idx="1"/>
          </p:cNvCxnSpPr>
          <p:nvPr/>
        </p:nvCxnSpPr>
        <p:spPr>
          <a:xfrm flipH="1" rot="10800000">
            <a:off x="4201075" y="5354950"/>
            <a:ext cx="1562700" cy="600"/>
          </a:xfrm>
          <a:prstGeom prst="bentConnector3">
            <a:avLst>
              <a:gd fmla="val 50000" name="adj1"/>
            </a:avLst>
          </a:prstGeom>
          <a:noFill/>
          <a:ln cap="flat" cmpd="sng" w="38100">
            <a:solidFill>
              <a:schemeClr val="dk2"/>
            </a:solidFill>
            <a:prstDash val="solid"/>
            <a:round/>
            <a:headEnd len="med" w="med" type="none"/>
            <a:tailEnd len="med" w="med" type="triangle"/>
          </a:ln>
        </p:spPr>
      </p:cxnSp>
      <p:sp>
        <p:nvSpPr>
          <p:cNvPr id="2389" name="Google Shape;2389;g11aacba327b_0_1428"/>
          <p:cNvSpPr/>
          <p:nvPr/>
        </p:nvSpPr>
        <p:spPr>
          <a:xfrm>
            <a:off x="5763775" y="2417950"/>
            <a:ext cx="3202800" cy="17739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US">
                <a:solidFill>
                  <a:schemeClr val="dk1"/>
                </a:solidFill>
                <a:latin typeface="Roboto"/>
                <a:ea typeface="Roboto"/>
                <a:cs typeface="Roboto"/>
                <a:sym typeface="Roboto"/>
              </a:rPr>
              <a:t>Test each sensor individually with an arduino uno.</a:t>
            </a:r>
            <a:endParaRPr b="1">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US">
                <a:solidFill>
                  <a:schemeClr val="dk1"/>
                </a:solidFill>
                <a:latin typeface="Roboto"/>
                <a:ea typeface="Roboto"/>
                <a:cs typeface="Roboto"/>
                <a:sym typeface="Roboto"/>
              </a:rPr>
              <a:t>Test xbee configuration with one arduino and a arduino pc adaptor.</a:t>
            </a:r>
            <a:endParaRPr b="1">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US">
                <a:solidFill>
                  <a:schemeClr val="dk1"/>
                </a:solidFill>
                <a:latin typeface="Roboto"/>
                <a:ea typeface="Roboto"/>
                <a:cs typeface="Roboto"/>
                <a:sym typeface="Roboto"/>
              </a:rPr>
              <a:t>Xbee modules should had radio link in ground of about 120 m to ensure air link.</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endParaRPr>
          </a:p>
        </p:txBody>
      </p:sp>
      <p:cxnSp>
        <p:nvCxnSpPr>
          <p:cNvPr id="2390" name="Google Shape;2390;g11aacba327b_0_1428"/>
          <p:cNvCxnSpPr>
            <a:stCxn id="2380" idx="3"/>
            <a:endCxn id="2389" idx="1"/>
          </p:cNvCxnSpPr>
          <p:nvPr/>
        </p:nvCxnSpPr>
        <p:spPr>
          <a:xfrm>
            <a:off x="4544575" y="3304900"/>
            <a:ext cx="1219200" cy="600"/>
          </a:xfrm>
          <a:prstGeom prst="bentConnector3">
            <a:avLst>
              <a:gd fmla="val 50000" name="adj1"/>
            </a:avLst>
          </a:prstGeom>
          <a:noFill/>
          <a:ln cap="flat" cmpd="sng" w="38100">
            <a:solidFill>
              <a:schemeClr val="dk2"/>
            </a:solidFill>
            <a:prstDash val="solid"/>
            <a:round/>
            <a:headEnd len="med" w="med" type="none"/>
            <a:tailEnd len="med" w="med" type="triangle"/>
          </a:ln>
        </p:spPr>
      </p:cxnSp>
      <p:sp>
        <p:nvSpPr>
          <p:cNvPr id="2391" name="Google Shape;2391;g11aacba327b_0_142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pic>
        <p:nvPicPr>
          <p:cNvPr id="2392" name="Google Shape;2392;g11aacba327b_0_1428"/>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393" name="Google Shape;2393;g11aacba327b_0_142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394" name="Google Shape;2394;g11aacba327b_0_142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sp>
        <p:nvSpPr>
          <p:cNvPr id="2400" name="Google Shape;2400;g11aacba327b_0_1541"/>
          <p:cNvSpPr txBox="1"/>
          <p:nvPr>
            <p:ph type="title"/>
          </p:nvPr>
        </p:nvSpPr>
        <p:spPr>
          <a:xfrm>
            <a:off x="1600200" y="76200"/>
            <a:ext cx="54102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Integrated Level Functional Test Plan</a:t>
            </a:r>
            <a:endParaRPr/>
          </a:p>
        </p:txBody>
      </p:sp>
      <p:sp>
        <p:nvSpPr>
          <p:cNvPr id="2401" name="Google Shape;2401;g11aacba327b_0_1541"/>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2402" name="Google Shape;2402;g11aacba327b_0_1541"/>
          <p:cNvSpPr/>
          <p:nvPr/>
        </p:nvSpPr>
        <p:spPr>
          <a:xfrm rot="-5400000">
            <a:off x="-1665975" y="3546450"/>
            <a:ext cx="46056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accent2"/>
              </a:buClr>
              <a:buSzPts val="1400"/>
              <a:buFont typeface="Arial"/>
              <a:buNone/>
            </a:pPr>
            <a:r>
              <a:rPr b="1" lang="en-US" sz="1900">
                <a:solidFill>
                  <a:schemeClr val="dk2"/>
                </a:solidFill>
              </a:rPr>
              <a:t>Integrated Level Functional Test Plan</a:t>
            </a:r>
            <a:endParaRPr b="1" sz="1900">
              <a:solidFill>
                <a:schemeClr val="dk2"/>
              </a:solidFill>
            </a:endParaRPr>
          </a:p>
        </p:txBody>
      </p:sp>
      <p:sp>
        <p:nvSpPr>
          <p:cNvPr id="2403" name="Google Shape;2403;g11aacba327b_0_1541"/>
          <p:cNvSpPr/>
          <p:nvPr/>
        </p:nvSpPr>
        <p:spPr>
          <a:xfrm>
            <a:off x="2531275" y="1772525"/>
            <a:ext cx="18273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dk1"/>
                </a:solidFill>
              </a:rPr>
              <a:t>Tethered payload</a:t>
            </a:r>
            <a:endParaRPr b="1" sz="800"/>
          </a:p>
        </p:txBody>
      </p:sp>
      <p:sp>
        <p:nvSpPr>
          <p:cNvPr id="2404" name="Google Shape;2404;g11aacba327b_0_1541"/>
          <p:cNvSpPr/>
          <p:nvPr/>
        </p:nvSpPr>
        <p:spPr>
          <a:xfrm>
            <a:off x="2531175" y="4866300"/>
            <a:ext cx="20133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Flight software</a:t>
            </a:r>
            <a:endParaRPr b="1"/>
          </a:p>
        </p:txBody>
      </p:sp>
      <p:cxnSp>
        <p:nvCxnSpPr>
          <p:cNvPr id="2405" name="Google Shape;2405;g11aacba327b_0_1541"/>
          <p:cNvCxnSpPr>
            <a:stCxn id="2402" idx="2"/>
            <a:endCxn id="2404" idx="1"/>
          </p:cNvCxnSpPr>
          <p:nvPr/>
        </p:nvCxnSpPr>
        <p:spPr>
          <a:xfrm>
            <a:off x="867675" y="3777300"/>
            <a:ext cx="1663500" cy="1320000"/>
          </a:xfrm>
          <a:prstGeom prst="bentConnector3">
            <a:avLst>
              <a:gd fmla="val 50000" name="adj1"/>
            </a:avLst>
          </a:prstGeom>
          <a:noFill/>
          <a:ln cap="flat" cmpd="sng" w="38100">
            <a:solidFill>
              <a:schemeClr val="dk2"/>
            </a:solidFill>
            <a:prstDash val="solid"/>
            <a:round/>
            <a:headEnd len="med" w="med" type="none"/>
            <a:tailEnd len="med" w="med" type="triangle"/>
          </a:ln>
        </p:spPr>
      </p:cxnSp>
      <p:cxnSp>
        <p:nvCxnSpPr>
          <p:cNvPr id="2406" name="Google Shape;2406;g11aacba327b_0_1541"/>
          <p:cNvCxnSpPr>
            <a:stCxn id="2402" idx="2"/>
            <a:endCxn id="2403" idx="1"/>
          </p:cNvCxnSpPr>
          <p:nvPr/>
        </p:nvCxnSpPr>
        <p:spPr>
          <a:xfrm flipH="1" rot="10800000">
            <a:off x="867675" y="2003400"/>
            <a:ext cx="1663500" cy="1773900"/>
          </a:xfrm>
          <a:prstGeom prst="bentConnector3">
            <a:avLst>
              <a:gd fmla="val 50003" name="adj1"/>
            </a:avLst>
          </a:prstGeom>
          <a:noFill/>
          <a:ln cap="flat" cmpd="sng" w="38100">
            <a:solidFill>
              <a:schemeClr val="dk2"/>
            </a:solidFill>
            <a:prstDash val="solid"/>
            <a:round/>
            <a:headEnd len="med" w="med" type="none"/>
            <a:tailEnd len="med" w="med" type="triangle"/>
          </a:ln>
        </p:spPr>
      </p:cxnSp>
      <p:sp>
        <p:nvSpPr>
          <p:cNvPr id="2407" name="Google Shape;2407;g11aacba327b_0_1541"/>
          <p:cNvSpPr/>
          <p:nvPr/>
        </p:nvSpPr>
        <p:spPr>
          <a:xfrm>
            <a:off x="5970675" y="1343376"/>
            <a:ext cx="2666100" cy="13200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Clr>
                <a:schemeClr val="dk1"/>
              </a:buClr>
              <a:buSzPts val="1100"/>
              <a:buFont typeface="Arial"/>
              <a:buNone/>
            </a:pPr>
            <a:r>
              <a:rPr b="1" lang="en-US">
                <a:solidFill>
                  <a:schemeClr val="dk1"/>
                </a:solidFill>
              </a:rPr>
              <a:t>Test free fall by launching the payload from a drone.</a:t>
            </a:r>
            <a:endParaRPr b="1">
              <a:solidFill>
                <a:schemeClr val="dk1"/>
              </a:solidFill>
            </a:endParaRPr>
          </a:p>
          <a:p>
            <a:pPr indent="0" lvl="0" marL="0" rtl="0" algn="ctr">
              <a:spcBef>
                <a:spcPts val="0"/>
              </a:spcBef>
              <a:spcAft>
                <a:spcPts val="0"/>
              </a:spcAft>
              <a:buClr>
                <a:schemeClr val="dk1"/>
              </a:buClr>
              <a:buSzPts val="1100"/>
              <a:buFont typeface="Arial"/>
              <a:buNone/>
            </a:pPr>
            <a:r>
              <a:rPr b="1" lang="en-US">
                <a:solidFill>
                  <a:schemeClr val="dk1"/>
                </a:solidFill>
              </a:rPr>
              <a:t>Test descent rate with chronometer.</a:t>
            </a:r>
            <a:endParaRPr b="1">
              <a:solidFill>
                <a:schemeClr val="dk1"/>
              </a:solidFill>
            </a:endParaRPr>
          </a:p>
          <a:p>
            <a:pPr indent="0" lvl="0" marL="0" rtl="0" algn="ctr">
              <a:spcBef>
                <a:spcPts val="0"/>
              </a:spcBef>
              <a:spcAft>
                <a:spcPts val="0"/>
              </a:spcAft>
              <a:buNone/>
            </a:pPr>
            <a:r>
              <a:t/>
            </a:r>
            <a:endParaRPr b="1" sz="1500">
              <a:solidFill>
                <a:schemeClr val="dk1"/>
              </a:solidFill>
            </a:endParaRPr>
          </a:p>
        </p:txBody>
      </p:sp>
      <p:cxnSp>
        <p:nvCxnSpPr>
          <p:cNvPr id="2408" name="Google Shape;2408;g11aacba327b_0_1541"/>
          <p:cNvCxnSpPr>
            <a:stCxn id="2403" idx="3"/>
            <a:endCxn id="2407" idx="1"/>
          </p:cNvCxnSpPr>
          <p:nvPr/>
        </p:nvCxnSpPr>
        <p:spPr>
          <a:xfrm>
            <a:off x="4358575" y="2003375"/>
            <a:ext cx="1612200" cy="600"/>
          </a:xfrm>
          <a:prstGeom prst="bentConnector3">
            <a:avLst>
              <a:gd fmla="val 49997" name="adj1"/>
            </a:avLst>
          </a:prstGeom>
          <a:noFill/>
          <a:ln cap="flat" cmpd="sng" w="38100">
            <a:solidFill>
              <a:schemeClr val="dk2"/>
            </a:solidFill>
            <a:prstDash val="solid"/>
            <a:round/>
            <a:headEnd len="med" w="med" type="none"/>
            <a:tailEnd len="med" w="med" type="triangle"/>
          </a:ln>
        </p:spPr>
      </p:cxnSp>
      <p:sp>
        <p:nvSpPr>
          <p:cNvPr id="2409" name="Google Shape;2409;g11aacba327b_0_1541"/>
          <p:cNvSpPr/>
          <p:nvPr/>
        </p:nvSpPr>
        <p:spPr>
          <a:xfrm>
            <a:off x="5763675" y="4210200"/>
            <a:ext cx="3080100" cy="17739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rPr b="1" lang="en-US">
                <a:solidFill>
                  <a:schemeClr val="dk1"/>
                </a:solidFill>
                <a:latin typeface="Roboto"/>
                <a:ea typeface="Roboto"/>
                <a:cs typeface="Roboto"/>
                <a:sym typeface="Roboto"/>
              </a:rPr>
              <a:t>Cut the power in different states and check propper recovery.</a:t>
            </a:r>
            <a:endParaRPr b="1">
              <a:solidFill>
                <a:schemeClr val="dk1"/>
              </a:solidFill>
              <a:latin typeface="Roboto"/>
              <a:ea typeface="Roboto"/>
              <a:cs typeface="Roboto"/>
              <a:sym typeface="Roboto"/>
            </a:endParaRPr>
          </a:p>
          <a:p>
            <a:pPr indent="0" lvl="0" marL="0" rtl="0" algn="l">
              <a:spcBef>
                <a:spcPts val="0"/>
              </a:spcBef>
              <a:spcAft>
                <a:spcPts val="0"/>
              </a:spcAft>
              <a:buNone/>
            </a:pPr>
            <a:r>
              <a:rPr b="1" lang="en-US">
                <a:solidFill>
                  <a:schemeClr val="dk1"/>
                </a:solidFill>
                <a:latin typeface="Roboto"/>
                <a:ea typeface="Roboto"/>
                <a:cs typeface="Roboto"/>
                <a:sym typeface="Roboto"/>
              </a:rPr>
              <a:t>Verification of the state machine operation.  Verification of the activations of each mechanism at the time in the state machine</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endParaRPr>
          </a:p>
        </p:txBody>
      </p:sp>
      <p:cxnSp>
        <p:nvCxnSpPr>
          <p:cNvPr id="2410" name="Google Shape;2410;g11aacba327b_0_1541"/>
          <p:cNvCxnSpPr>
            <a:stCxn id="2404" idx="3"/>
            <a:endCxn id="2409" idx="1"/>
          </p:cNvCxnSpPr>
          <p:nvPr/>
        </p:nvCxnSpPr>
        <p:spPr>
          <a:xfrm>
            <a:off x="4544475" y="5097150"/>
            <a:ext cx="1219200" cy="600"/>
          </a:xfrm>
          <a:prstGeom prst="bentConnector3">
            <a:avLst>
              <a:gd fmla="val 50000" name="adj1"/>
            </a:avLst>
          </a:prstGeom>
          <a:noFill/>
          <a:ln cap="flat" cmpd="sng" w="38100">
            <a:solidFill>
              <a:schemeClr val="dk2"/>
            </a:solidFill>
            <a:prstDash val="solid"/>
            <a:round/>
            <a:headEnd len="med" w="med" type="none"/>
            <a:tailEnd len="med" w="med" type="triangle"/>
          </a:ln>
        </p:spPr>
      </p:cxnSp>
      <p:pic>
        <p:nvPicPr>
          <p:cNvPr id="2411" name="Google Shape;2411;g11aacba327b_0_1541"/>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412" name="Google Shape;2412;g11aacba327b_0_154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sp>
        <p:nvSpPr>
          <p:cNvPr id="2413" name="Google Shape;2413;g11aacba327b_0_154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414" name="Google Shape;2414;g11aacba327b_0_154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11ab1e6b424_6_2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a:t>
            </a:r>
            <a:r>
              <a:rPr b="0" i="0" lang="en-US" sz="1000" u="none" cap="none" strike="noStrike">
                <a:solidFill>
                  <a:schemeClr val="dk1"/>
                </a:solidFill>
                <a:latin typeface="Arial"/>
                <a:ea typeface="Arial"/>
                <a:cs typeface="Arial"/>
                <a:sym typeface="Arial"/>
              </a:rPr>
              <a:t>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85" name="Google Shape;385;g11ab1e6b424_6_2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386" name="Google Shape;386;g11ab1e6b424_6_23"/>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 Physical Layout</a:t>
            </a:r>
            <a:endParaRPr/>
          </a:p>
        </p:txBody>
      </p:sp>
      <p:sp>
        <p:nvSpPr>
          <p:cNvPr id="387" name="Google Shape;387;g11ab1e6b424_6_2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388" name="Google Shape;388;g11ab1e6b424_6_2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9" name="Google Shape;389;g11ab1e6b424_6_23"/>
          <p:cNvSpPr txBox="1"/>
          <p:nvPr>
            <p:ph idx="1" type="body"/>
          </p:nvPr>
        </p:nvSpPr>
        <p:spPr>
          <a:xfrm>
            <a:off x="3729300" y="1066800"/>
            <a:ext cx="2010900" cy="4572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None/>
            </a:pPr>
            <a:r>
              <a:rPr lang="en-US"/>
              <a:t>CONTAINER                               </a:t>
            </a:r>
            <a:endParaRPr/>
          </a:p>
        </p:txBody>
      </p:sp>
      <p:pic>
        <p:nvPicPr>
          <p:cNvPr id="390" name="Google Shape;390;g11ab1e6b424_6_23"/>
          <p:cNvPicPr preferRelativeResize="0"/>
          <p:nvPr/>
        </p:nvPicPr>
        <p:blipFill>
          <a:blip r:embed="rId3">
            <a:alphaModFix/>
          </a:blip>
          <a:stretch>
            <a:fillRect/>
          </a:stretch>
        </p:blipFill>
        <p:spPr>
          <a:xfrm>
            <a:off x="2956025" y="1650575"/>
            <a:ext cx="2862072" cy="4562476"/>
          </a:xfrm>
          <a:prstGeom prst="rect">
            <a:avLst/>
          </a:prstGeom>
          <a:noFill/>
          <a:ln>
            <a:noFill/>
          </a:ln>
        </p:spPr>
      </p:pic>
      <p:sp>
        <p:nvSpPr>
          <p:cNvPr id="391" name="Google Shape;391;g11ab1e6b424_6_23"/>
          <p:cNvSpPr txBox="1"/>
          <p:nvPr/>
        </p:nvSpPr>
        <p:spPr>
          <a:xfrm>
            <a:off x="290225" y="1762875"/>
            <a:ext cx="2453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The container consist on two bays, one to hold the parachutes and the other one to hold the electronics, both are hold to the container with wood screw</a:t>
            </a:r>
            <a:endParaRPr b="1"/>
          </a:p>
        </p:txBody>
      </p:sp>
      <p:pic>
        <p:nvPicPr>
          <p:cNvPr id="392" name="Google Shape;392;g11ab1e6b424_6_23"/>
          <p:cNvPicPr preferRelativeResize="0"/>
          <p:nvPr/>
        </p:nvPicPr>
        <p:blipFill>
          <a:blip r:embed="rId4">
            <a:alphaModFix/>
          </a:blip>
          <a:stretch>
            <a:fillRect/>
          </a:stretch>
        </p:blipFill>
        <p:spPr>
          <a:xfrm>
            <a:off x="5818100" y="1650563"/>
            <a:ext cx="2862072" cy="4562855"/>
          </a:xfrm>
          <a:prstGeom prst="rect">
            <a:avLst/>
          </a:prstGeom>
          <a:noFill/>
          <a:ln>
            <a:noFill/>
          </a:ln>
        </p:spPr>
      </p:pic>
      <p:pic>
        <p:nvPicPr>
          <p:cNvPr id="393" name="Google Shape;393;g11ab1e6b424_6_23"/>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9" name="Shape 2419"/>
        <p:cNvGrpSpPr/>
        <p:nvPr/>
      </p:nvGrpSpPr>
      <p:grpSpPr>
        <a:xfrm>
          <a:off x="0" y="0"/>
          <a:ext cx="0" cy="0"/>
          <a:chOff x="0" y="0"/>
          <a:chExt cx="0" cy="0"/>
        </a:xfrm>
      </p:grpSpPr>
      <p:sp>
        <p:nvSpPr>
          <p:cNvPr id="2420" name="Google Shape;2420;g11aacba327b_0_1650"/>
          <p:cNvSpPr txBox="1"/>
          <p:nvPr>
            <p:ph type="title"/>
          </p:nvPr>
        </p:nvSpPr>
        <p:spPr>
          <a:xfrm>
            <a:off x="1600200" y="76200"/>
            <a:ext cx="54102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Environmental Test Plan</a:t>
            </a:r>
            <a:endParaRPr/>
          </a:p>
        </p:txBody>
      </p:sp>
      <p:sp>
        <p:nvSpPr>
          <p:cNvPr id="2421" name="Google Shape;2421;g11aacba327b_0_1650"/>
          <p:cNvSpPr txBox="1"/>
          <p:nvPr>
            <p:ph idx="1" type="body"/>
          </p:nvPr>
        </p:nvSpPr>
        <p:spPr>
          <a:xfrm>
            <a:off x="228600" y="1066800"/>
            <a:ext cx="8686800" cy="518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US"/>
              <a:t>The tests are going to be executed as suggested in the</a:t>
            </a:r>
            <a:endParaRPr b="0"/>
          </a:p>
          <a:p>
            <a:pPr indent="0" lvl="0" marL="0" rtl="0" algn="l">
              <a:spcBef>
                <a:spcPts val="0"/>
              </a:spcBef>
              <a:spcAft>
                <a:spcPts val="0"/>
              </a:spcAft>
              <a:buClr>
                <a:schemeClr val="dk1"/>
              </a:buClr>
              <a:buSzPts val="1100"/>
              <a:buFont typeface="Arial"/>
              <a:buNone/>
            </a:pPr>
            <a:r>
              <a:rPr b="0" lang="en-US"/>
              <a:t>mission guide, for the drop test we are going to use a non</a:t>
            </a:r>
            <a:endParaRPr b="0"/>
          </a:p>
          <a:p>
            <a:pPr indent="0" lvl="0" marL="0" rtl="0" algn="l">
              <a:spcBef>
                <a:spcPts val="0"/>
              </a:spcBef>
              <a:spcAft>
                <a:spcPts val="0"/>
              </a:spcAft>
              <a:buClr>
                <a:schemeClr val="dk1"/>
              </a:buClr>
              <a:buSzPts val="1100"/>
              <a:buFont typeface="Arial"/>
              <a:buNone/>
            </a:pPr>
            <a:r>
              <a:rPr b="0" lang="en-US"/>
              <a:t>flexible string of the spec detailed in mission guide ,for the</a:t>
            </a:r>
            <a:endParaRPr b="0"/>
          </a:p>
          <a:p>
            <a:pPr indent="0" lvl="0" marL="0" rtl="0" algn="l">
              <a:spcBef>
                <a:spcPts val="0"/>
              </a:spcBef>
              <a:spcAft>
                <a:spcPts val="0"/>
              </a:spcAft>
              <a:buClr>
                <a:schemeClr val="dk1"/>
              </a:buClr>
              <a:buSzPts val="1100"/>
              <a:buFont typeface="Arial"/>
              <a:buNone/>
            </a:pPr>
            <a:r>
              <a:rPr b="0" lang="en-US"/>
              <a:t>thermal test we are going to build a isolated foam box and</a:t>
            </a:r>
            <a:endParaRPr b="0"/>
          </a:p>
          <a:p>
            <a:pPr indent="0" lvl="0" marL="0" rtl="0" algn="l">
              <a:spcBef>
                <a:spcPts val="0"/>
              </a:spcBef>
              <a:spcAft>
                <a:spcPts val="0"/>
              </a:spcAft>
              <a:buClr>
                <a:schemeClr val="dk1"/>
              </a:buClr>
              <a:buSzPts val="1100"/>
              <a:buFont typeface="Arial"/>
              <a:buNone/>
            </a:pPr>
            <a:r>
              <a:rPr b="0" lang="en-US"/>
              <a:t>use a hair dryer or a heat gun with temperature regulation for</a:t>
            </a:r>
            <a:endParaRPr b="0"/>
          </a:p>
          <a:p>
            <a:pPr indent="0" lvl="0" marL="0" rtl="0" algn="l">
              <a:spcBef>
                <a:spcPts val="0"/>
              </a:spcBef>
              <a:spcAft>
                <a:spcPts val="0"/>
              </a:spcAft>
              <a:buClr>
                <a:schemeClr val="dk1"/>
              </a:buClr>
              <a:buSzPts val="1100"/>
              <a:buFont typeface="Arial"/>
              <a:buNone/>
            </a:pPr>
            <a:r>
              <a:rPr b="0" lang="en-US"/>
              <a:t>rise the temperature.</a:t>
            </a:r>
            <a:endParaRPr b="0"/>
          </a:p>
          <a:p>
            <a:pPr indent="0" lvl="0" marL="0" rtl="0" algn="l">
              <a:spcBef>
                <a:spcPts val="0"/>
              </a:spcBef>
              <a:spcAft>
                <a:spcPts val="0"/>
              </a:spcAft>
              <a:buClr>
                <a:schemeClr val="dk1"/>
              </a:buClr>
              <a:buSzPts val="1100"/>
              <a:buFont typeface="Arial"/>
              <a:buNone/>
            </a:pPr>
            <a:r>
              <a:rPr b="0" lang="en-US"/>
              <a:t>For the vibration test we had an orbital sander, we are going</a:t>
            </a:r>
            <a:endParaRPr b="0"/>
          </a:p>
          <a:p>
            <a:pPr indent="0" lvl="0" marL="0" rtl="0" algn="l">
              <a:spcBef>
                <a:spcPts val="0"/>
              </a:spcBef>
              <a:spcAft>
                <a:spcPts val="0"/>
              </a:spcAft>
              <a:buClr>
                <a:schemeClr val="dk1"/>
              </a:buClr>
              <a:buSzPts val="1100"/>
              <a:buFont typeface="Arial"/>
              <a:buNone/>
            </a:pPr>
            <a:r>
              <a:rPr b="0" lang="en-US"/>
              <a:t>to 3D print a locking mechanism to hold the CanSat to the</a:t>
            </a:r>
            <a:endParaRPr b="0"/>
          </a:p>
          <a:p>
            <a:pPr indent="0" lvl="0" marL="0" rtl="0" algn="l">
              <a:spcBef>
                <a:spcPts val="0"/>
              </a:spcBef>
              <a:spcAft>
                <a:spcPts val="0"/>
              </a:spcAft>
              <a:buClr>
                <a:schemeClr val="dk1"/>
              </a:buClr>
              <a:buSzPts val="1100"/>
              <a:buFont typeface="Arial"/>
              <a:buNone/>
            </a:pPr>
            <a:r>
              <a:rPr b="0" lang="en-US"/>
              <a:t>sander.</a:t>
            </a:r>
            <a:endParaRPr b="0" sz="2000"/>
          </a:p>
          <a:p>
            <a:pPr indent="0" lvl="0" marL="0" rtl="0" algn="l">
              <a:spcBef>
                <a:spcPts val="480"/>
              </a:spcBef>
              <a:spcAft>
                <a:spcPts val="0"/>
              </a:spcAft>
              <a:buNone/>
            </a:pPr>
            <a:r>
              <a:t/>
            </a:r>
            <a:endParaRPr sz="2000"/>
          </a:p>
        </p:txBody>
      </p:sp>
      <p:sp>
        <p:nvSpPr>
          <p:cNvPr id="2422" name="Google Shape;2422;g11aacba327b_0_1650"/>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2423" name="Google Shape;2423;g11aacba327b_0_165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424" name="Google Shape;2424;g11aacba327b_0_165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sp>
        <p:nvSpPr>
          <p:cNvPr id="2425" name="Google Shape;2425;g11aacba327b_0_165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426" name="Google Shape;2426;g11aacba327b_0_165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 name="Shape 2431"/>
        <p:cNvGrpSpPr/>
        <p:nvPr/>
      </p:nvGrpSpPr>
      <p:grpSpPr>
        <a:xfrm>
          <a:off x="0" y="0"/>
          <a:ext cx="0" cy="0"/>
          <a:chOff x="0" y="0"/>
          <a:chExt cx="0" cy="0"/>
        </a:xfrm>
      </p:grpSpPr>
      <p:sp>
        <p:nvSpPr>
          <p:cNvPr id="2432" name="Google Shape;2432;g11aacba327b_0_1852"/>
          <p:cNvSpPr txBox="1"/>
          <p:nvPr>
            <p:ph type="title"/>
          </p:nvPr>
        </p:nvSpPr>
        <p:spPr>
          <a:xfrm>
            <a:off x="1600200" y="76200"/>
            <a:ext cx="54102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Test Procedures Descriptions</a:t>
            </a:r>
            <a:endParaRPr/>
          </a:p>
        </p:txBody>
      </p:sp>
      <p:sp>
        <p:nvSpPr>
          <p:cNvPr id="2433" name="Google Shape;2433;g11aacba327b_0_1852"/>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aphicFrame>
        <p:nvGraphicFramePr>
          <p:cNvPr id="2434" name="Google Shape;2434;g11aacba327b_0_1852"/>
          <p:cNvGraphicFramePr/>
          <p:nvPr/>
        </p:nvGraphicFramePr>
        <p:xfrm>
          <a:off x="228600" y="1147600"/>
          <a:ext cx="3000000" cy="3000000"/>
        </p:xfrm>
        <a:graphic>
          <a:graphicData uri="http://schemas.openxmlformats.org/drawingml/2006/table">
            <a:tbl>
              <a:tblPr>
                <a:noFill/>
                <a:tableStyleId>{A9ED1627-924B-4930-AA3C-071C1F8F71B4}</a:tableStyleId>
              </a:tblPr>
              <a:tblGrid>
                <a:gridCol w="2559700"/>
                <a:gridCol w="3338825"/>
                <a:gridCol w="2559700"/>
              </a:tblGrid>
              <a:tr h="396200">
                <a:tc gridSpan="3">
                  <a:txBody>
                    <a:bodyPr/>
                    <a:lstStyle/>
                    <a:p>
                      <a:pPr indent="0" lvl="0" marL="0" rtl="0" algn="ctr">
                        <a:spcBef>
                          <a:spcPts val="0"/>
                        </a:spcBef>
                        <a:spcAft>
                          <a:spcPts val="0"/>
                        </a:spcAft>
                        <a:buNone/>
                      </a:pPr>
                      <a:r>
                        <a:rPr b="1" lang="en-US"/>
                        <a:t>DROP TEST</a:t>
                      </a:r>
                      <a:endParaRPr b="1"/>
                    </a:p>
                  </a:txBody>
                  <a:tcPr marT="91425" marB="91425" marR="91425" marL="91425">
                    <a:solidFill>
                      <a:srgbClr val="FFFF00"/>
                    </a:solidFill>
                  </a:tcPr>
                </a:tc>
                <a:tc hMerge="1"/>
                <a:tc hMerge="1"/>
              </a:tr>
              <a:tr h="396200">
                <a:tc>
                  <a:txBody>
                    <a:bodyPr/>
                    <a:lstStyle/>
                    <a:p>
                      <a:pPr indent="0" lvl="0" marL="0" rtl="0" algn="ctr">
                        <a:spcBef>
                          <a:spcPts val="0"/>
                        </a:spcBef>
                        <a:spcAft>
                          <a:spcPts val="0"/>
                        </a:spcAft>
                        <a:buNone/>
                      </a:pPr>
                      <a:r>
                        <a:rPr b="1" lang="en-US"/>
                        <a:t>Test Procedure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Test description</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Pass Fail Criteria</a:t>
                      </a:r>
                      <a:endParaRPr b="1"/>
                    </a:p>
                  </a:txBody>
                  <a:tcPr marT="91425" marB="91425" marR="91425" marL="91425">
                    <a:solidFill>
                      <a:srgbClr val="FFFF00"/>
                    </a:solidFill>
                  </a:tcPr>
                </a:tc>
              </a:tr>
              <a:tr h="548600">
                <a:tc>
                  <a:txBody>
                    <a:bodyPr/>
                    <a:lstStyle/>
                    <a:p>
                      <a:pPr indent="0" lvl="0" marL="0" rtl="0" algn="ctr">
                        <a:spcBef>
                          <a:spcPts val="0"/>
                        </a:spcBef>
                        <a:spcAft>
                          <a:spcPts val="0"/>
                        </a:spcAft>
                        <a:buNone/>
                      </a:pPr>
                      <a:r>
                        <a:rPr lang="en-US" sz="1200"/>
                        <a:t>1</a:t>
                      </a:r>
                      <a:endParaRPr sz="1200"/>
                    </a:p>
                  </a:txBody>
                  <a:tcPr marT="91425" marB="91425" marR="91425" marL="91425"/>
                </a:tc>
                <a:tc>
                  <a:txBody>
                    <a:bodyPr/>
                    <a:lstStyle/>
                    <a:p>
                      <a:pPr indent="0" lvl="0" marL="0" rtl="0" algn="ctr">
                        <a:spcBef>
                          <a:spcPts val="0"/>
                        </a:spcBef>
                        <a:spcAft>
                          <a:spcPts val="0"/>
                        </a:spcAft>
                        <a:buNone/>
                      </a:pPr>
                      <a:r>
                        <a:rPr lang="en-US" sz="1200">
                          <a:solidFill>
                            <a:schemeClr val="dk1"/>
                          </a:solidFill>
                        </a:rPr>
                        <a:t>Power on</a:t>
                      </a:r>
                      <a:endParaRPr sz="1200"/>
                    </a:p>
                  </a:txBody>
                  <a:tcPr marT="91425" marB="91425" marR="91425" marL="91425"/>
                </a:tc>
                <a:tc>
                  <a:txBody>
                    <a:bodyPr/>
                    <a:lstStyle/>
                    <a:p>
                      <a:pPr indent="0" lvl="0" marL="0" rtl="0" algn="ctr">
                        <a:spcBef>
                          <a:spcPts val="0"/>
                        </a:spcBef>
                        <a:spcAft>
                          <a:spcPts val="0"/>
                        </a:spcAft>
                        <a:buNone/>
                      </a:pPr>
                      <a:r>
                        <a:rPr lang="en-US" sz="1200"/>
                        <a:t>Pass if CanSat turns on. Otherwise fail.  </a:t>
                      </a:r>
                      <a:endParaRPr sz="1200"/>
                    </a:p>
                  </a:txBody>
                  <a:tcPr marT="91425" marB="91425" marR="91425" marL="91425"/>
                </a:tc>
              </a:tr>
              <a:tr h="548600">
                <a:tc>
                  <a:txBody>
                    <a:bodyPr/>
                    <a:lstStyle/>
                    <a:p>
                      <a:pPr indent="0" lvl="0" marL="0" rtl="0" algn="ctr">
                        <a:spcBef>
                          <a:spcPts val="0"/>
                        </a:spcBef>
                        <a:spcAft>
                          <a:spcPts val="0"/>
                        </a:spcAft>
                        <a:buNone/>
                      </a:pPr>
                      <a:r>
                        <a:rPr lang="en-US" sz="1200"/>
                        <a:t>2</a:t>
                      </a:r>
                      <a:endParaRPr sz="1200"/>
                    </a:p>
                  </a:txBody>
                  <a:tcPr marT="91425" marB="91425" marR="91425" marL="91425"/>
                </a:tc>
                <a:tc>
                  <a:txBody>
                    <a:bodyPr/>
                    <a:lstStyle/>
                    <a:p>
                      <a:pPr indent="0" lvl="0" marL="0" rtl="0" algn="ctr">
                        <a:spcBef>
                          <a:spcPts val="0"/>
                        </a:spcBef>
                        <a:spcAft>
                          <a:spcPts val="0"/>
                        </a:spcAft>
                        <a:buNone/>
                      </a:pPr>
                      <a:r>
                        <a:rPr lang="en-US" sz="1200">
                          <a:solidFill>
                            <a:schemeClr val="dk1"/>
                          </a:solidFill>
                        </a:rPr>
                        <a:t>Verify telemetry is being received </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US" sz="1200"/>
                        <a:t>Pass if data is received on the GCS. Otherwise fail.</a:t>
                      </a:r>
                      <a:endParaRPr sz="1200"/>
                    </a:p>
                  </a:txBody>
                  <a:tcPr marT="91425" marB="91425" marR="91425" marL="91425"/>
                </a:tc>
              </a:tr>
              <a:tr h="914375">
                <a:tc>
                  <a:txBody>
                    <a:bodyPr/>
                    <a:lstStyle/>
                    <a:p>
                      <a:pPr indent="0" lvl="0" marL="0" rtl="0" algn="ctr">
                        <a:spcBef>
                          <a:spcPts val="0"/>
                        </a:spcBef>
                        <a:spcAft>
                          <a:spcPts val="0"/>
                        </a:spcAft>
                        <a:buNone/>
                      </a:pPr>
                      <a:r>
                        <a:rPr lang="en-US" sz="1200"/>
                        <a:t>3</a:t>
                      </a:r>
                      <a:endParaRPr sz="1200"/>
                    </a:p>
                  </a:txBody>
                  <a:tcPr marT="91425" marB="91425" marR="91425" marL="91425"/>
                </a:tc>
                <a:tc>
                  <a:txBody>
                    <a:bodyPr/>
                    <a:lstStyle/>
                    <a:p>
                      <a:pPr indent="0" lvl="0" marL="0" rtl="0" algn="ctr">
                        <a:spcBef>
                          <a:spcPts val="0"/>
                        </a:spcBef>
                        <a:spcAft>
                          <a:spcPts val="0"/>
                        </a:spcAft>
                        <a:buNone/>
                      </a:pPr>
                      <a:r>
                        <a:rPr lang="en-US" sz="1200">
                          <a:solidFill>
                            <a:schemeClr val="dk1"/>
                          </a:solidFill>
                        </a:rPr>
                        <a:t>Raise CanSat by the attached cord, so that the attachment points of the cord, on the eye bolt and the parachute, are at the same height.  </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US" sz="1200"/>
                        <a:t>-</a:t>
                      </a:r>
                      <a:endParaRPr sz="1200"/>
                    </a:p>
                  </a:txBody>
                  <a:tcPr marT="91425" marB="91425" marR="91425" marL="91425"/>
                </a:tc>
              </a:tr>
              <a:tr h="381000">
                <a:tc>
                  <a:txBody>
                    <a:bodyPr/>
                    <a:lstStyle/>
                    <a:p>
                      <a:pPr indent="0" lvl="0" marL="0" rtl="0" algn="ctr">
                        <a:spcBef>
                          <a:spcPts val="0"/>
                        </a:spcBef>
                        <a:spcAft>
                          <a:spcPts val="0"/>
                        </a:spcAft>
                        <a:buNone/>
                      </a:pPr>
                      <a:r>
                        <a:rPr lang="en-US" sz="1200"/>
                        <a:t>4</a:t>
                      </a:r>
                      <a:endParaRPr sz="1200"/>
                    </a:p>
                  </a:txBody>
                  <a:tcPr marT="91425" marB="91425" marR="91425" marL="91425"/>
                </a:tc>
                <a:tc>
                  <a:txBody>
                    <a:bodyPr/>
                    <a:lstStyle/>
                    <a:p>
                      <a:pPr indent="0" lvl="0" marL="0" rtl="0" algn="ctr">
                        <a:spcBef>
                          <a:spcPts val="0"/>
                        </a:spcBef>
                        <a:spcAft>
                          <a:spcPts val="0"/>
                        </a:spcAft>
                        <a:buNone/>
                      </a:pPr>
                      <a:r>
                        <a:rPr lang="en-US" sz="1200">
                          <a:solidFill>
                            <a:schemeClr val="dk1"/>
                          </a:solidFill>
                        </a:rPr>
                        <a:t>Release the CanSat. </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US" sz="1200"/>
                        <a:t>-</a:t>
                      </a:r>
                      <a:endParaRPr sz="1200"/>
                    </a:p>
                  </a:txBody>
                  <a:tcPr marT="91425" marB="91425" marR="91425" marL="91425"/>
                </a:tc>
              </a:tr>
              <a:tr h="548600">
                <a:tc>
                  <a:txBody>
                    <a:bodyPr/>
                    <a:lstStyle/>
                    <a:p>
                      <a:pPr indent="0" lvl="0" marL="0" rtl="0" algn="ctr">
                        <a:spcBef>
                          <a:spcPts val="0"/>
                        </a:spcBef>
                        <a:spcAft>
                          <a:spcPts val="0"/>
                        </a:spcAft>
                        <a:buNone/>
                      </a:pPr>
                      <a:r>
                        <a:rPr lang="en-US" sz="1200"/>
                        <a:t>5</a:t>
                      </a:r>
                      <a:endParaRPr sz="1200"/>
                    </a:p>
                  </a:txBody>
                  <a:tcPr marT="91425" marB="91425" marR="91425" marL="91425"/>
                </a:tc>
                <a:tc>
                  <a:txBody>
                    <a:bodyPr/>
                    <a:lstStyle/>
                    <a:p>
                      <a:pPr indent="0" lvl="0" marL="0" rtl="0" algn="ctr">
                        <a:spcBef>
                          <a:spcPts val="0"/>
                        </a:spcBef>
                        <a:spcAft>
                          <a:spcPts val="0"/>
                        </a:spcAft>
                        <a:buNone/>
                      </a:pPr>
                      <a:r>
                        <a:rPr lang="en-US" sz="1200">
                          <a:solidFill>
                            <a:schemeClr val="dk1"/>
                          </a:solidFill>
                        </a:rPr>
                        <a:t>Verify the CanSat did not lose power. </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US" sz="1200"/>
                        <a:t> Pass if power is still on. Otherwise fail. </a:t>
                      </a:r>
                      <a:endParaRPr sz="1200"/>
                    </a:p>
                  </a:txBody>
                  <a:tcPr marT="91425" marB="91425" marR="91425" marL="91425"/>
                </a:tc>
              </a:tr>
              <a:tr h="548600">
                <a:tc>
                  <a:txBody>
                    <a:bodyPr/>
                    <a:lstStyle/>
                    <a:p>
                      <a:pPr indent="0" lvl="0" marL="0" rtl="0" algn="ctr">
                        <a:spcBef>
                          <a:spcPts val="0"/>
                        </a:spcBef>
                        <a:spcAft>
                          <a:spcPts val="0"/>
                        </a:spcAft>
                        <a:buNone/>
                      </a:pPr>
                      <a:r>
                        <a:rPr lang="en-US" sz="1200"/>
                        <a:t>6</a:t>
                      </a:r>
                      <a:endParaRPr sz="1200"/>
                    </a:p>
                  </a:txBody>
                  <a:tcPr marT="91425" marB="91425" marR="91425" marL="91425"/>
                </a:tc>
                <a:tc>
                  <a:txBody>
                    <a:bodyPr/>
                    <a:lstStyle/>
                    <a:p>
                      <a:pPr indent="0" lvl="0" marL="0" rtl="0" algn="ctr">
                        <a:spcBef>
                          <a:spcPts val="0"/>
                        </a:spcBef>
                        <a:spcAft>
                          <a:spcPts val="0"/>
                        </a:spcAft>
                        <a:buNone/>
                      </a:pPr>
                      <a:r>
                        <a:rPr lang="en-US" sz="1200">
                          <a:solidFill>
                            <a:schemeClr val="dk1"/>
                          </a:solidFill>
                        </a:rPr>
                        <a:t>Inspect for any damage, or detached parts</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US" sz="1200"/>
                        <a:t>Pass if parts are still intact. Otherwise fail. </a:t>
                      </a:r>
                      <a:endParaRPr sz="1200"/>
                    </a:p>
                  </a:txBody>
                  <a:tcPr marT="91425" marB="91425" marR="91425" marL="91425"/>
                </a:tc>
              </a:tr>
              <a:tr h="731500">
                <a:tc>
                  <a:txBody>
                    <a:bodyPr/>
                    <a:lstStyle/>
                    <a:p>
                      <a:pPr indent="0" lvl="0" marL="0" rtl="0" algn="ctr">
                        <a:spcBef>
                          <a:spcPts val="0"/>
                        </a:spcBef>
                        <a:spcAft>
                          <a:spcPts val="0"/>
                        </a:spcAft>
                        <a:buNone/>
                      </a:pPr>
                      <a:r>
                        <a:rPr lang="en-US" sz="1200"/>
                        <a:t>7</a:t>
                      </a:r>
                      <a:endParaRPr sz="1200"/>
                    </a:p>
                  </a:txBody>
                  <a:tcPr marT="91425" marB="91425" marR="91425" marL="91425"/>
                </a:tc>
                <a:tc>
                  <a:txBody>
                    <a:bodyPr/>
                    <a:lstStyle/>
                    <a:p>
                      <a:pPr indent="0" lvl="0" marL="0" rtl="0" algn="ctr">
                        <a:spcBef>
                          <a:spcPts val="0"/>
                        </a:spcBef>
                        <a:spcAft>
                          <a:spcPts val="0"/>
                        </a:spcAft>
                        <a:buNone/>
                      </a:pPr>
                      <a:r>
                        <a:rPr lang="en-US" sz="1200">
                          <a:solidFill>
                            <a:schemeClr val="dk1"/>
                          </a:solidFill>
                        </a:rPr>
                        <a:t>Verify telemetry is still being received. </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US" sz="1200"/>
                        <a:t>Pass if data is still being received by GCS. Otherwise fail.</a:t>
                      </a:r>
                      <a:endParaRPr sz="1200"/>
                    </a:p>
                  </a:txBody>
                  <a:tcPr marT="91425" marB="91425" marR="91425" marL="91425"/>
                </a:tc>
              </a:tr>
            </a:tbl>
          </a:graphicData>
        </a:graphic>
      </p:graphicFrame>
      <p:sp>
        <p:nvSpPr>
          <p:cNvPr id="2435" name="Google Shape;2435;g11aacba327b_0_185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sp>
        <p:nvSpPr>
          <p:cNvPr id="2436" name="Google Shape;2436;g11aacba327b_0_185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pic>
        <p:nvPicPr>
          <p:cNvPr id="2437" name="Google Shape;2437;g11aacba327b_0_1852"/>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438" name="Google Shape;2438;g11aacba327b_0_185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g11aacba327b_0_1861"/>
          <p:cNvSpPr txBox="1"/>
          <p:nvPr>
            <p:ph type="title"/>
          </p:nvPr>
        </p:nvSpPr>
        <p:spPr>
          <a:xfrm>
            <a:off x="1600200" y="76200"/>
            <a:ext cx="54102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Test Procedures Descriptions</a:t>
            </a:r>
            <a:endParaRPr/>
          </a:p>
        </p:txBody>
      </p:sp>
      <p:sp>
        <p:nvSpPr>
          <p:cNvPr id="2445" name="Google Shape;2445;g11aacba327b_0_1861"/>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aphicFrame>
        <p:nvGraphicFramePr>
          <p:cNvPr id="2446" name="Google Shape;2446;g11aacba327b_0_1861"/>
          <p:cNvGraphicFramePr/>
          <p:nvPr/>
        </p:nvGraphicFramePr>
        <p:xfrm>
          <a:off x="228600" y="1147600"/>
          <a:ext cx="3000000" cy="3000000"/>
        </p:xfrm>
        <a:graphic>
          <a:graphicData uri="http://schemas.openxmlformats.org/drawingml/2006/table">
            <a:tbl>
              <a:tblPr>
                <a:noFill/>
                <a:tableStyleId>{A9ED1627-924B-4930-AA3C-071C1F8F71B4}</a:tableStyleId>
              </a:tblPr>
              <a:tblGrid>
                <a:gridCol w="2452750"/>
                <a:gridCol w="3759250"/>
                <a:gridCol w="2452750"/>
              </a:tblGrid>
              <a:tr h="525650">
                <a:tc gridSpan="3">
                  <a:txBody>
                    <a:bodyPr/>
                    <a:lstStyle/>
                    <a:p>
                      <a:pPr indent="0" lvl="0" marL="0" rtl="0" algn="ctr">
                        <a:spcBef>
                          <a:spcPts val="0"/>
                        </a:spcBef>
                        <a:spcAft>
                          <a:spcPts val="0"/>
                        </a:spcAft>
                        <a:buNone/>
                      </a:pPr>
                      <a:r>
                        <a:rPr b="1" lang="en-US"/>
                        <a:t>THERMAL TEST</a:t>
                      </a:r>
                      <a:endParaRPr b="1"/>
                    </a:p>
                  </a:txBody>
                  <a:tcPr marT="91425" marB="91425" marR="91425" marL="91425">
                    <a:solidFill>
                      <a:srgbClr val="FFFF00"/>
                    </a:solidFill>
                  </a:tcPr>
                </a:tc>
                <a:tc hMerge="1"/>
                <a:tc hMerge="1"/>
              </a:tr>
              <a:tr h="525650">
                <a:tc>
                  <a:txBody>
                    <a:bodyPr/>
                    <a:lstStyle/>
                    <a:p>
                      <a:pPr indent="0" lvl="0" marL="0" rtl="0" algn="ctr">
                        <a:spcBef>
                          <a:spcPts val="0"/>
                        </a:spcBef>
                        <a:spcAft>
                          <a:spcPts val="0"/>
                        </a:spcAft>
                        <a:buNone/>
                      </a:pPr>
                      <a:r>
                        <a:rPr b="1" lang="en-US"/>
                        <a:t>Test Procedure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Test description</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Pass Fail Criteria</a:t>
                      </a:r>
                      <a:endParaRPr b="1"/>
                    </a:p>
                  </a:txBody>
                  <a:tcPr marT="91425" marB="91425" marR="91425" marL="91425">
                    <a:solidFill>
                      <a:srgbClr val="FFFF00"/>
                    </a:solidFill>
                  </a:tcPr>
                </a:tc>
              </a:tr>
              <a:tr h="970475">
                <a:tc>
                  <a:txBody>
                    <a:bodyPr/>
                    <a:lstStyle/>
                    <a:p>
                      <a:pPr indent="0" lvl="0" marL="0" rtl="0" algn="ctr">
                        <a:spcBef>
                          <a:spcPts val="0"/>
                        </a:spcBef>
                        <a:spcAft>
                          <a:spcPts val="0"/>
                        </a:spcAft>
                        <a:buNone/>
                      </a:pPr>
                      <a:r>
                        <a:rPr lang="en-US" sz="1200"/>
                        <a:t>1</a:t>
                      </a:r>
                      <a:endParaRPr sz="1200"/>
                    </a:p>
                  </a:txBody>
                  <a:tcPr marT="91425" marB="91425" marR="91425" marL="91425"/>
                </a:tc>
                <a:tc>
                  <a:txBody>
                    <a:bodyPr/>
                    <a:lstStyle/>
                    <a:p>
                      <a:pPr indent="0" lvl="0" marL="0" rtl="0" algn="ctr">
                        <a:spcBef>
                          <a:spcPts val="0"/>
                        </a:spcBef>
                        <a:spcAft>
                          <a:spcPts val="0"/>
                        </a:spcAft>
                        <a:buNone/>
                      </a:pPr>
                      <a:r>
                        <a:rPr lang="en-US" sz="1200"/>
                        <a:t>Build a foam box and heated up with a heat gun with temperature control and heat the box to 60 degrees </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r>
              <a:tr h="970475">
                <a:tc>
                  <a:txBody>
                    <a:bodyPr/>
                    <a:lstStyle/>
                    <a:p>
                      <a:pPr indent="0" lvl="0" marL="0" rtl="0" algn="ctr">
                        <a:spcBef>
                          <a:spcPts val="0"/>
                        </a:spcBef>
                        <a:spcAft>
                          <a:spcPts val="0"/>
                        </a:spcAft>
                        <a:buNone/>
                      </a:pPr>
                      <a:r>
                        <a:rPr lang="en-US" sz="1200"/>
                        <a:t>2</a:t>
                      </a:r>
                      <a:endParaRPr sz="1200"/>
                    </a:p>
                  </a:txBody>
                  <a:tcPr marT="91425" marB="91425" marR="91425" marL="91425"/>
                </a:tc>
                <a:tc>
                  <a:txBody>
                    <a:bodyPr/>
                    <a:lstStyle/>
                    <a:p>
                      <a:pPr indent="0" lvl="0" marL="0" rtl="0" algn="ctr">
                        <a:spcBef>
                          <a:spcPts val="0"/>
                        </a:spcBef>
                        <a:spcAft>
                          <a:spcPts val="0"/>
                        </a:spcAft>
                        <a:buNone/>
                      </a:pPr>
                      <a:r>
                        <a:rPr lang="en-US" sz="1200"/>
                        <a:t>Put powered on CanSat in the box and wait for two hours</a:t>
                      </a:r>
                      <a:endParaRPr sz="1200"/>
                    </a:p>
                  </a:txBody>
                  <a:tcPr marT="91425" marB="91425" marR="91425" marL="91425"/>
                </a:tc>
                <a:tc>
                  <a:txBody>
                    <a:bodyPr/>
                    <a:lstStyle/>
                    <a:p>
                      <a:pPr indent="0" lvl="0" marL="0" rtl="0" algn="ctr">
                        <a:spcBef>
                          <a:spcPts val="0"/>
                        </a:spcBef>
                        <a:spcAft>
                          <a:spcPts val="0"/>
                        </a:spcAft>
                        <a:buNone/>
                      </a:pPr>
                      <a:r>
                        <a:rPr lang="en-US" sz="1200"/>
                        <a:t>Pass if Cansat powers on and sending data to GCS. Otherwise fail. </a:t>
                      </a:r>
                      <a:endParaRPr sz="1200"/>
                    </a:p>
                  </a:txBody>
                  <a:tcPr marT="91425" marB="91425" marR="91425" marL="91425"/>
                </a:tc>
              </a:tr>
              <a:tr h="727825">
                <a:tc>
                  <a:txBody>
                    <a:bodyPr/>
                    <a:lstStyle/>
                    <a:p>
                      <a:pPr indent="0" lvl="0" marL="0" rtl="0" algn="ctr">
                        <a:spcBef>
                          <a:spcPts val="0"/>
                        </a:spcBef>
                        <a:spcAft>
                          <a:spcPts val="0"/>
                        </a:spcAft>
                        <a:buNone/>
                      </a:pPr>
                      <a:r>
                        <a:rPr lang="en-US" sz="1200"/>
                        <a:t>3</a:t>
                      </a:r>
                      <a:endParaRPr sz="1200"/>
                    </a:p>
                  </a:txBody>
                  <a:tcPr marT="91425" marB="91425" marR="91425" marL="91425"/>
                </a:tc>
                <a:tc>
                  <a:txBody>
                    <a:bodyPr/>
                    <a:lstStyle/>
                    <a:p>
                      <a:pPr indent="0" lvl="0" marL="0" rtl="0" algn="ctr">
                        <a:spcBef>
                          <a:spcPts val="0"/>
                        </a:spcBef>
                        <a:spcAft>
                          <a:spcPts val="0"/>
                        </a:spcAft>
                        <a:buNone/>
                      </a:pPr>
                      <a:r>
                        <a:rPr lang="en-US" sz="1200"/>
                        <a:t>Inspect mechanical and structural to ensure everything is intact </a:t>
                      </a:r>
                      <a:endParaRPr sz="1200"/>
                    </a:p>
                  </a:txBody>
                  <a:tcPr marT="91425" marB="91425" marR="91425" marL="91425"/>
                </a:tc>
                <a:tc>
                  <a:txBody>
                    <a:bodyPr/>
                    <a:lstStyle/>
                    <a:p>
                      <a:pPr indent="0" lvl="0" marL="0" rtl="0" algn="ctr">
                        <a:spcBef>
                          <a:spcPts val="0"/>
                        </a:spcBef>
                        <a:spcAft>
                          <a:spcPts val="0"/>
                        </a:spcAft>
                        <a:buNone/>
                      </a:pPr>
                      <a:r>
                        <a:rPr lang="en-US" sz="1200"/>
                        <a:t>Pass if everything is intact. Otherwise fail. </a:t>
                      </a:r>
                      <a:endParaRPr sz="1200"/>
                    </a:p>
                  </a:txBody>
                  <a:tcPr marT="91425" marB="91425" marR="91425" marL="91425"/>
                </a:tc>
              </a:tr>
              <a:tr h="727825">
                <a:tc>
                  <a:txBody>
                    <a:bodyPr/>
                    <a:lstStyle/>
                    <a:p>
                      <a:pPr indent="0" lvl="0" marL="0" rtl="0" algn="ctr">
                        <a:spcBef>
                          <a:spcPts val="0"/>
                        </a:spcBef>
                        <a:spcAft>
                          <a:spcPts val="0"/>
                        </a:spcAft>
                        <a:buNone/>
                      </a:pPr>
                      <a:r>
                        <a:rPr lang="en-US" sz="1200"/>
                        <a:t>4</a:t>
                      </a:r>
                      <a:endParaRPr sz="1200"/>
                    </a:p>
                  </a:txBody>
                  <a:tcPr marT="91425" marB="91425" marR="91425" marL="91425"/>
                </a:tc>
                <a:tc>
                  <a:txBody>
                    <a:bodyPr/>
                    <a:lstStyle/>
                    <a:p>
                      <a:pPr indent="0" lvl="0" marL="0" rtl="0" algn="ctr">
                        <a:spcBef>
                          <a:spcPts val="0"/>
                        </a:spcBef>
                        <a:spcAft>
                          <a:spcPts val="0"/>
                        </a:spcAft>
                        <a:buNone/>
                      </a:pPr>
                      <a:r>
                        <a:rPr lang="en-US" sz="1200"/>
                        <a:t>Verify that CanSat is still sending data to GCS</a:t>
                      </a:r>
                      <a:endParaRPr sz="1200"/>
                    </a:p>
                  </a:txBody>
                  <a:tcPr marT="91425" marB="91425" marR="91425" marL="91425"/>
                </a:tc>
                <a:tc>
                  <a:txBody>
                    <a:bodyPr/>
                    <a:lstStyle/>
                    <a:p>
                      <a:pPr indent="0" lvl="0" marL="0" rtl="0" algn="ctr">
                        <a:spcBef>
                          <a:spcPts val="0"/>
                        </a:spcBef>
                        <a:spcAft>
                          <a:spcPts val="0"/>
                        </a:spcAft>
                        <a:buNone/>
                      </a:pPr>
                      <a:r>
                        <a:rPr lang="en-US" sz="1200"/>
                        <a:t>Pass if CanSat is sending data to GCS. Otherwise fail.</a:t>
                      </a:r>
                      <a:endParaRPr sz="1200"/>
                    </a:p>
                  </a:txBody>
                  <a:tcPr marT="91425" marB="91425" marR="91425" marL="91425"/>
                </a:tc>
              </a:tr>
            </a:tbl>
          </a:graphicData>
        </a:graphic>
      </p:graphicFrame>
      <p:sp>
        <p:nvSpPr>
          <p:cNvPr id="2447" name="Google Shape;2447;g11aacba327b_0_186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sp>
        <p:nvSpPr>
          <p:cNvPr id="2448" name="Google Shape;2448;g11aacba327b_0_186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pic>
        <p:nvPicPr>
          <p:cNvPr id="2449" name="Google Shape;2449;g11aacba327b_0_1861"/>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450" name="Google Shape;2450;g11aacba327b_0_186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5" name="Shape 2455"/>
        <p:cNvGrpSpPr/>
        <p:nvPr/>
      </p:nvGrpSpPr>
      <p:grpSpPr>
        <a:xfrm>
          <a:off x="0" y="0"/>
          <a:ext cx="0" cy="0"/>
          <a:chOff x="0" y="0"/>
          <a:chExt cx="0" cy="0"/>
        </a:xfrm>
      </p:grpSpPr>
      <p:sp>
        <p:nvSpPr>
          <p:cNvPr id="2456" name="Google Shape;2456;g11aacba327b_0_1870"/>
          <p:cNvSpPr txBox="1"/>
          <p:nvPr>
            <p:ph type="title"/>
          </p:nvPr>
        </p:nvSpPr>
        <p:spPr>
          <a:xfrm>
            <a:off x="1600200" y="76200"/>
            <a:ext cx="54102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Test Procedures Descriptions</a:t>
            </a:r>
            <a:endParaRPr/>
          </a:p>
        </p:txBody>
      </p:sp>
      <p:sp>
        <p:nvSpPr>
          <p:cNvPr id="2457" name="Google Shape;2457;g11aacba327b_0_1870"/>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aphicFrame>
        <p:nvGraphicFramePr>
          <p:cNvPr id="2458" name="Google Shape;2458;g11aacba327b_0_1870"/>
          <p:cNvGraphicFramePr/>
          <p:nvPr/>
        </p:nvGraphicFramePr>
        <p:xfrm>
          <a:off x="228600" y="1147600"/>
          <a:ext cx="3000000" cy="3000000"/>
        </p:xfrm>
        <a:graphic>
          <a:graphicData uri="http://schemas.openxmlformats.org/drawingml/2006/table">
            <a:tbl>
              <a:tblPr>
                <a:noFill/>
                <a:tableStyleId>{A9ED1627-924B-4930-AA3C-071C1F8F71B4}</a:tableStyleId>
              </a:tblPr>
              <a:tblGrid>
                <a:gridCol w="2560625"/>
                <a:gridCol w="3437450"/>
                <a:gridCol w="2560625"/>
              </a:tblGrid>
              <a:tr h="396200">
                <a:tc gridSpan="3">
                  <a:txBody>
                    <a:bodyPr/>
                    <a:lstStyle/>
                    <a:p>
                      <a:pPr indent="0" lvl="0" marL="0" rtl="0" algn="ctr">
                        <a:spcBef>
                          <a:spcPts val="0"/>
                        </a:spcBef>
                        <a:spcAft>
                          <a:spcPts val="0"/>
                        </a:spcAft>
                        <a:buNone/>
                      </a:pPr>
                      <a:r>
                        <a:rPr b="1" lang="en-US" sz="1200"/>
                        <a:t>VIBRATION CHECK</a:t>
                      </a:r>
                      <a:endParaRPr b="1" sz="1200"/>
                    </a:p>
                  </a:txBody>
                  <a:tcPr marT="91425" marB="91425" marR="91425" marL="91425">
                    <a:solidFill>
                      <a:srgbClr val="FFFF00"/>
                    </a:solidFill>
                  </a:tcPr>
                </a:tc>
                <a:tc hMerge="1"/>
                <a:tc hMerge="1"/>
              </a:tr>
              <a:tr h="396200">
                <a:tc>
                  <a:txBody>
                    <a:bodyPr/>
                    <a:lstStyle/>
                    <a:p>
                      <a:pPr indent="0" lvl="0" marL="0" rtl="0" algn="ctr">
                        <a:spcBef>
                          <a:spcPts val="0"/>
                        </a:spcBef>
                        <a:spcAft>
                          <a:spcPts val="0"/>
                        </a:spcAft>
                        <a:buNone/>
                      </a:pPr>
                      <a:r>
                        <a:rPr b="1" lang="en-US" sz="1200"/>
                        <a:t>Test Procedure</a:t>
                      </a:r>
                      <a:endParaRPr b="1" sz="1200"/>
                    </a:p>
                  </a:txBody>
                  <a:tcPr marT="91425" marB="91425" marR="91425" marL="91425">
                    <a:solidFill>
                      <a:srgbClr val="FFFF00"/>
                    </a:solidFill>
                  </a:tcPr>
                </a:tc>
                <a:tc>
                  <a:txBody>
                    <a:bodyPr/>
                    <a:lstStyle/>
                    <a:p>
                      <a:pPr indent="0" lvl="0" marL="0" rtl="0" algn="ctr">
                        <a:spcBef>
                          <a:spcPts val="0"/>
                        </a:spcBef>
                        <a:spcAft>
                          <a:spcPts val="0"/>
                        </a:spcAft>
                        <a:buNone/>
                      </a:pPr>
                      <a:r>
                        <a:rPr b="1" lang="en-US" sz="1200"/>
                        <a:t>Test description</a:t>
                      </a:r>
                      <a:endParaRPr b="1" sz="1200"/>
                    </a:p>
                  </a:txBody>
                  <a:tcPr marT="91425" marB="91425" marR="91425" marL="91425">
                    <a:solidFill>
                      <a:srgbClr val="FFFF00"/>
                    </a:solidFill>
                  </a:tcPr>
                </a:tc>
                <a:tc>
                  <a:txBody>
                    <a:bodyPr/>
                    <a:lstStyle/>
                    <a:p>
                      <a:pPr indent="0" lvl="0" marL="0" rtl="0" algn="ctr">
                        <a:spcBef>
                          <a:spcPts val="0"/>
                        </a:spcBef>
                        <a:spcAft>
                          <a:spcPts val="0"/>
                        </a:spcAft>
                        <a:buNone/>
                      </a:pPr>
                      <a:r>
                        <a:rPr b="1" lang="en-US" sz="1200"/>
                        <a:t>Pass Fail Criteria</a:t>
                      </a:r>
                      <a:endParaRPr b="1" sz="1200"/>
                    </a:p>
                  </a:txBody>
                  <a:tcPr marT="91425" marB="91425" marR="91425" marL="91425">
                    <a:solidFill>
                      <a:srgbClr val="FFFF00"/>
                    </a:solidFill>
                  </a:tcPr>
                </a:tc>
              </a:tr>
              <a:tr h="548600">
                <a:tc>
                  <a:txBody>
                    <a:bodyPr/>
                    <a:lstStyle/>
                    <a:p>
                      <a:pPr indent="0" lvl="0" marL="0" rtl="0" algn="ctr">
                        <a:spcBef>
                          <a:spcPts val="0"/>
                        </a:spcBef>
                        <a:spcAft>
                          <a:spcPts val="0"/>
                        </a:spcAft>
                        <a:buNone/>
                      </a:pPr>
                      <a:r>
                        <a:rPr lang="en-US" sz="1200"/>
                        <a:t>1</a:t>
                      </a:r>
                      <a:endParaRPr sz="1200"/>
                    </a:p>
                  </a:txBody>
                  <a:tcPr marT="91425" marB="91425" marR="91425" marL="91425"/>
                </a:tc>
                <a:tc>
                  <a:txBody>
                    <a:bodyPr/>
                    <a:lstStyle/>
                    <a:p>
                      <a:pPr indent="0" lvl="0" marL="0" rtl="0" algn="ctr">
                        <a:spcBef>
                          <a:spcPts val="0"/>
                        </a:spcBef>
                        <a:spcAft>
                          <a:spcPts val="0"/>
                        </a:spcAft>
                        <a:buNone/>
                      </a:pPr>
                      <a:r>
                        <a:rPr lang="en-US" sz="1200"/>
                        <a:t>Power on Cansat </a:t>
                      </a:r>
                      <a:endParaRPr sz="1200"/>
                    </a:p>
                  </a:txBody>
                  <a:tcPr marT="91425" marB="91425" marR="91425" marL="91425"/>
                </a:tc>
                <a:tc>
                  <a:txBody>
                    <a:bodyPr/>
                    <a:lstStyle/>
                    <a:p>
                      <a:pPr indent="0" lvl="0" marL="0" rtl="0" algn="ctr">
                        <a:spcBef>
                          <a:spcPts val="0"/>
                        </a:spcBef>
                        <a:spcAft>
                          <a:spcPts val="0"/>
                        </a:spcAft>
                        <a:buNone/>
                      </a:pPr>
                      <a:r>
                        <a:rPr lang="en-US" sz="1200"/>
                        <a:t>Pass if CanSat turns on. Otherwise fail.</a:t>
                      </a:r>
                      <a:endParaRPr sz="1200"/>
                    </a:p>
                  </a:txBody>
                  <a:tcPr marT="91425" marB="91425" marR="91425" marL="91425"/>
                </a:tc>
              </a:tr>
              <a:tr h="731500">
                <a:tc>
                  <a:txBody>
                    <a:bodyPr/>
                    <a:lstStyle/>
                    <a:p>
                      <a:pPr indent="0" lvl="0" marL="0" rtl="0" algn="ctr">
                        <a:spcBef>
                          <a:spcPts val="0"/>
                        </a:spcBef>
                        <a:spcAft>
                          <a:spcPts val="0"/>
                        </a:spcAft>
                        <a:buNone/>
                      </a:pPr>
                      <a:r>
                        <a:rPr lang="en-US" sz="1200"/>
                        <a:t>2</a:t>
                      </a:r>
                      <a:endParaRPr sz="1200"/>
                    </a:p>
                  </a:txBody>
                  <a:tcPr marT="91425" marB="91425" marR="91425" marL="91425"/>
                </a:tc>
                <a:tc>
                  <a:txBody>
                    <a:bodyPr/>
                    <a:lstStyle/>
                    <a:p>
                      <a:pPr indent="0" lvl="0" marL="0" rtl="0" algn="ctr">
                        <a:spcBef>
                          <a:spcPts val="0"/>
                        </a:spcBef>
                        <a:spcAft>
                          <a:spcPts val="0"/>
                        </a:spcAft>
                        <a:buNone/>
                      </a:pPr>
                      <a:r>
                        <a:rPr lang="en-US" sz="1200"/>
                        <a:t>Verify accelerometer data is being collected </a:t>
                      </a:r>
                      <a:endParaRPr sz="1200"/>
                    </a:p>
                  </a:txBody>
                  <a:tcPr marT="91425" marB="91425" marR="91425" marL="91425"/>
                </a:tc>
                <a:tc>
                  <a:txBody>
                    <a:bodyPr/>
                    <a:lstStyle/>
                    <a:p>
                      <a:pPr indent="0" lvl="0" marL="0" rtl="0" algn="ctr">
                        <a:spcBef>
                          <a:spcPts val="0"/>
                        </a:spcBef>
                        <a:spcAft>
                          <a:spcPts val="0"/>
                        </a:spcAft>
                        <a:buNone/>
                      </a:pPr>
                      <a:r>
                        <a:rPr lang="en-US" sz="1200"/>
                        <a:t>Pass if accelerometer data is received on the GCS. Otherwise fail. </a:t>
                      </a:r>
                      <a:endParaRPr sz="1200"/>
                    </a:p>
                  </a:txBody>
                  <a:tcPr marT="91425" marB="91425" marR="91425" marL="91425"/>
                </a:tc>
              </a:tr>
              <a:tr h="381000">
                <a:tc>
                  <a:txBody>
                    <a:bodyPr/>
                    <a:lstStyle/>
                    <a:p>
                      <a:pPr indent="0" lvl="0" marL="0" rtl="0" algn="ctr">
                        <a:spcBef>
                          <a:spcPts val="0"/>
                        </a:spcBef>
                        <a:spcAft>
                          <a:spcPts val="0"/>
                        </a:spcAft>
                        <a:buNone/>
                      </a:pPr>
                      <a:r>
                        <a:rPr lang="en-US" sz="1200"/>
                        <a:t>3</a:t>
                      </a:r>
                      <a:endParaRPr sz="1200"/>
                    </a:p>
                  </a:txBody>
                  <a:tcPr marT="91425" marB="91425" marR="91425" marL="91425"/>
                </a:tc>
                <a:tc>
                  <a:txBody>
                    <a:bodyPr/>
                    <a:lstStyle/>
                    <a:p>
                      <a:pPr indent="0" lvl="0" marL="0" rtl="0" algn="ctr">
                        <a:spcBef>
                          <a:spcPts val="0"/>
                        </a:spcBef>
                        <a:spcAft>
                          <a:spcPts val="0"/>
                        </a:spcAft>
                        <a:buNone/>
                      </a:pPr>
                      <a:r>
                        <a:rPr lang="en-US" sz="1200"/>
                        <a:t>Power up the sander</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r>
              <a:tr h="548600">
                <a:tc>
                  <a:txBody>
                    <a:bodyPr/>
                    <a:lstStyle/>
                    <a:p>
                      <a:pPr indent="0" lvl="0" marL="0" rtl="0" algn="ctr">
                        <a:spcBef>
                          <a:spcPts val="0"/>
                        </a:spcBef>
                        <a:spcAft>
                          <a:spcPts val="0"/>
                        </a:spcAft>
                        <a:buNone/>
                      </a:pPr>
                      <a:r>
                        <a:rPr lang="en-US" sz="1200"/>
                        <a:t>4</a:t>
                      </a:r>
                      <a:endParaRPr sz="1200"/>
                    </a:p>
                  </a:txBody>
                  <a:tcPr marT="91425" marB="91425" marR="91425" marL="91425"/>
                </a:tc>
                <a:tc>
                  <a:txBody>
                    <a:bodyPr/>
                    <a:lstStyle/>
                    <a:p>
                      <a:pPr indent="0" lvl="0" marL="0" rtl="0" algn="ctr">
                        <a:spcBef>
                          <a:spcPts val="0"/>
                        </a:spcBef>
                        <a:spcAft>
                          <a:spcPts val="0"/>
                        </a:spcAft>
                        <a:buNone/>
                      </a:pPr>
                      <a:r>
                        <a:rPr lang="en-US" sz="1200"/>
                        <a:t>Once the sander is up to full speed, wait 5 seconds</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r>
              <a:tr h="381000">
                <a:tc>
                  <a:txBody>
                    <a:bodyPr/>
                    <a:lstStyle/>
                    <a:p>
                      <a:pPr indent="0" lvl="0" marL="0" rtl="0" algn="ctr">
                        <a:spcBef>
                          <a:spcPts val="0"/>
                        </a:spcBef>
                        <a:spcAft>
                          <a:spcPts val="0"/>
                        </a:spcAft>
                        <a:buNone/>
                      </a:pPr>
                      <a:r>
                        <a:rPr lang="en-US" sz="1200"/>
                        <a:t>5</a:t>
                      </a:r>
                      <a:endParaRPr sz="1200"/>
                    </a:p>
                  </a:txBody>
                  <a:tcPr marT="91425" marB="91425" marR="91425" marL="91425"/>
                </a:tc>
                <a:tc>
                  <a:txBody>
                    <a:bodyPr/>
                    <a:lstStyle/>
                    <a:p>
                      <a:pPr indent="0" lvl="0" marL="0" rtl="0" algn="ctr">
                        <a:spcBef>
                          <a:spcPts val="0"/>
                        </a:spcBef>
                        <a:spcAft>
                          <a:spcPts val="0"/>
                        </a:spcAft>
                        <a:buNone/>
                      </a:pPr>
                      <a:r>
                        <a:rPr lang="en-US" sz="1200"/>
                        <a:t>Power down the sander to full stop </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r>
              <a:tr h="731500">
                <a:tc>
                  <a:txBody>
                    <a:bodyPr/>
                    <a:lstStyle/>
                    <a:p>
                      <a:pPr indent="0" lvl="0" marL="0" rtl="0" algn="ctr">
                        <a:spcBef>
                          <a:spcPts val="0"/>
                        </a:spcBef>
                        <a:spcAft>
                          <a:spcPts val="0"/>
                        </a:spcAft>
                        <a:buNone/>
                      </a:pPr>
                      <a:r>
                        <a:rPr lang="en-US" sz="1200"/>
                        <a:t>6</a:t>
                      </a:r>
                      <a:endParaRPr sz="1200"/>
                    </a:p>
                  </a:txBody>
                  <a:tcPr marT="91425" marB="91425" marR="91425" marL="91425"/>
                </a:tc>
                <a:tc>
                  <a:txBody>
                    <a:bodyPr/>
                    <a:lstStyle/>
                    <a:p>
                      <a:pPr indent="0" lvl="0" marL="0" rtl="0" algn="ctr">
                        <a:spcBef>
                          <a:spcPts val="0"/>
                        </a:spcBef>
                        <a:spcAft>
                          <a:spcPts val="0"/>
                        </a:spcAft>
                        <a:buNone/>
                      </a:pPr>
                      <a:r>
                        <a:rPr lang="en-US" sz="1200"/>
                        <a:t>Inspect CanSat for damage and functionality </a:t>
                      </a:r>
                      <a:endParaRPr sz="1200"/>
                    </a:p>
                  </a:txBody>
                  <a:tcPr marT="91425" marB="91425" marR="91425" marL="91425"/>
                </a:tc>
                <a:tc>
                  <a:txBody>
                    <a:bodyPr/>
                    <a:lstStyle/>
                    <a:p>
                      <a:pPr indent="0" lvl="0" marL="0" rtl="0" algn="ctr">
                        <a:spcBef>
                          <a:spcPts val="0"/>
                        </a:spcBef>
                        <a:spcAft>
                          <a:spcPts val="0"/>
                        </a:spcAft>
                        <a:buNone/>
                      </a:pPr>
                      <a:r>
                        <a:rPr lang="en-US" sz="1200"/>
                        <a:t>Pass if CanSat is damage free and still functioning. Otherwise fail</a:t>
                      </a:r>
                      <a:endParaRPr sz="1200"/>
                    </a:p>
                  </a:txBody>
                  <a:tcPr marT="91425" marB="91425" marR="91425" marL="91425"/>
                </a:tc>
              </a:tr>
              <a:tr h="731500">
                <a:tc>
                  <a:txBody>
                    <a:bodyPr/>
                    <a:lstStyle/>
                    <a:p>
                      <a:pPr indent="0" lvl="0" marL="0" rtl="0" algn="ctr">
                        <a:spcBef>
                          <a:spcPts val="0"/>
                        </a:spcBef>
                        <a:spcAft>
                          <a:spcPts val="0"/>
                        </a:spcAft>
                        <a:buNone/>
                      </a:pPr>
                      <a:r>
                        <a:rPr lang="en-US" sz="1200"/>
                        <a:t>7</a:t>
                      </a:r>
                      <a:endParaRPr sz="1200"/>
                    </a:p>
                  </a:txBody>
                  <a:tcPr marT="91425" marB="91425" marR="91425" marL="91425"/>
                </a:tc>
                <a:tc>
                  <a:txBody>
                    <a:bodyPr/>
                    <a:lstStyle/>
                    <a:p>
                      <a:pPr indent="0" lvl="0" marL="0" rtl="0" algn="ctr">
                        <a:spcBef>
                          <a:spcPts val="0"/>
                        </a:spcBef>
                        <a:spcAft>
                          <a:spcPts val="0"/>
                        </a:spcAft>
                        <a:buNone/>
                      </a:pPr>
                      <a:r>
                        <a:rPr lang="en-US" sz="1200"/>
                        <a:t>Verify accelerometer data is still being collected </a:t>
                      </a:r>
                      <a:endParaRPr sz="1200"/>
                    </a:p>
                  </a:txBody>
                  <a:tcPr marT="91425" marB="91425" marR="91425" marL="91425"/>
                </a:tc>
                <a:tc>
                  <a:txBody>
                    <a:bodyPr/>
                    <a:lstStyle/>
                    <a:p>
                      <a:pPr indent="0" lvl="0" marL="0" rtl="0" algn="ctr">
                        <a:spcBef>
                          <a:spcPts val="0"/>
                        </a:spcBef>
                        <a:spcAft>
                          <a:spcPts val="0"/>
                        </a:spcAft>
                        <a:buNone/>
                      </a:pPr>
                      <a:r>
                        <a:rPr lang="en-US" sz="1200"/>
                        <a:t>Pass if accelerometer data is received on the GCS. Otherwise fail. </a:t>
                      </a:r>
                      <a:endParaRPr sz="1200"/>
                    </a:p>
                  </a:txBody>
                  <a:tcPr marT="91425" marB="91425" marR="91425" marL="91425"/>
                </a:tc>
              </a:tr>
            </a:tbl>
          </a:graphicData>
        </a:graphic>
      </p:graphicFrame>
      <p:sp>
        <p:nvSpPr>
          <p:cNvPr id="2459" name="Google Shape;2459;g11aacba327b_0_187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sp>
        <p:nvSpPr>
          <p:cNvPr id="2460" name="Google Shape;2460;g11aacba327b_0_187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pic>
        <p:nvPicPr>
          <p:cNvPr id="2461" name="Google Shape;2461;g11aacba327b_0_187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462" name="Google Shape;2462;g11aacba327b_0_187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g11aacba327b_0_1879"/>
          <p:cNvSpPr txBox="1"/>
          <p:nvPr>
            <p:ph type="title"/>
          </p:nvPr>
        </p:nvSpPr>
        <p:spPr>
          <a:xfrm>
            <a:off x="1600200" y="76200"/>
            <a:ext cx="54102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Test Procedures Descriptions</a:t>
            </a:r>
            <a:endParaRPr/>
          </a:p>
        </p:txBody>
      </p:sp>
      <p:sp>
        <p:nvSpPr>
          <p:cNvPr id="2469" name="Google Shape;2469;g11aacba327b_0_1879"/>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aphicFrame>
        <p:nvGraphicFramePr>
          <p:cNvPr id="2470" name="Google Shape;2470;g11aacba327b_0_1879"/>
          <p:cNvGraphicFramePr/>
          <p:nvPr/>
        </p:nvGraphicFramePr>
        <p:xfrm>
          <a:off x="228600" y="1147600"/>
          <a:ext cx="3000000" cy="3000000"/>
        </p:xfrm>
        <a:graphic>
          <a:graphicData uri="http://schemas.openxmlformats.org/drawingml/2006/table">
            <a:tbl>
              <a:tblPr>
                <a:noFill/>
                <a:tableStyleId>{A9ED1627-924B-4930-AA3C-071C1F8F71B4}</a:tableStyleId>
              </a:tblPr>
              <a:tblGrid>
                <a:gridCol w="2626225"/>
                <a:gridCol w="3205775"/>
                <a:gridCol w="2626225"/>
              </a:tblGrid>
              <a:tr h="681150">
                <a:tc gridSpan="3">
                  <a:txBody>
                    <a:bodyPr/>
                    <a:lstStyle/>
                    <a:p>
                      <a:pPr indent="0" lvl="0" marL="0" rtl="0" algn="ctr">
                        <a:spcBef>
                          <a:spcPts val="0"/>
                        </a:spcBef>
                        <a:spcAft>
                          <a:spcPts val="0"/>
                        </a:spcAft>
                        <a:buNone/>
                      </a:pPr>
                      <a:r>
                        <a:rPr b="1" lang="en-US"/>
                        <a:t>FIT CHECK</a:t>
                      </a:r>
                      <a:endParaRPr b="1"/>
                    </a:p>
                  </a:txBody>
                  <a:tcPr marT="91425" marB="91425" marR="91425" marL="91425">
                    <a:solidFill>
                      <a:srgbClr val="FFFF00"/>
                    </a:solidFill>
                  </a:tcPr>
                </a:tc>
                <a:tc hMerge="1"/>
                <a:tc hMerge="1"/>
              </a:tr>
              <a:tr h="681150">
                <a:tc>
                  <a:txBody>
                    <a:bodyPr/>
                    <a:lstStyle/>
                    <a:p>
                      <a:pPr indent="0" lvl="0" marL="0" rtl="0" algn="ctr">
                        <a:spcBef>
                          <a:spcPts val="0"/>
                        </a:spcBef>
                        <a:spcAft>
                          <a:spcPts val="0"/>
                        </a:spcAft>
                        <a:buNone/>
                      </a:pPr>
                      <a:r>
                        <a:rPr b="1" lang="en-US"/>
                        <a:t>Test Procedure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Test description</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Pass Fail Criteria</a:t>
                      </a:r>
                      <a:endParaRPr b="1"/>
                    </a:p>
                  </a:txBody>
                  <a:tcPr marT="91425" marB="91425" marR="91425" marL="91425">
                    <a:solidFill>
                      <a:srgbClr val="FFFF00"/>
                    </a:solidFill>
                  </a:tcPr>
                </a:tc>
              </a:tr>
              <a:tr h="1257500">
                <a:tc>
                  <a:txBody>
                    <a:bodyPr/>
                    <a:lstStyle/>
                    <a:p>
                      <a:pPr indent="0" lvl="0" marL="0" rtl="0" algn="ctr">
                        <a:spcBef>
                          <a:spcPts val="0"/>
                        </a:spcBef>
                        <a:spcAft>
                          <a:spcPts val="0"/>
                        </a:spcAft>
                        <a:buNone/>
                      </a:pPr>
                      <a:r>
                        <a:rPr lang="en-US" sz="1200"/>
                        <a:t>1</a:t>
                      </a:r>
                      <a:endParaRPr sz="1200"/>
                    </a:p>
                  </a:txBody>
                  <a:tcPr marT="91425" marB="91425" marR="91425" marL="91425"/>
                </a:tc>
                <a:tc>
                  <a:txBody>
                    <a:bodyPr/>
                    <a:lstStyle/>
                    <a:p>
                      <a:pPr indent="0" lvl="0" marL="0" rtl="0" algn="ctr">
                        <a:spcBef>
                          <a:spcPts val="0"/>
                        </a:spcBef>
                        <a:spcAft>
                          <a:spcPts val="0"/>
                        </a:spcAft>
                        <a:buNone/>
                      </a:pPr>
                      <a:r>
                        <a:rPr lang="en-US" sz="1200">
                          <a:solidFill>
                            <a:schemeClr val="dk1"/>
                          </a:solidFill>
                        </a:rPr>
                        <a:t>Measure CanSat dimension</a:t>
                      </a:r>
                      <a:endParaRPr sz="1200"/>
                    </a:p>
                  </a:txBody>
                  <a:tcPr marT="91425" marB="91425" marR="91425" marL="91425"/>
                </a:tc>
                <a:tc>
                  <a:txBody>
                    <a:bodyPr/>
                    <a:lstStyle/>
                    <a:p>
                      <a:pPr indent="0" lvl="0" marL="0" rtl="0" algn="ctr">
                        <a:spcBef>
                          <a:spcPts val="0"/>
                        </a:spcBef>
                        <a:spcAft>
                          <a:spcPts val="0"/>
                        </a:spcAft>
                        <a:buNone/>
                      </a:pPr>
                      <a:r>
                        <a:rPr lang="en-US" sz="1200"/>
                        <a:t>Pass if CanSat dimension is &lt; 125mmx400mm. Otherwise fail.</a:t>
                      </a:r>
                      <a:endParaRPr sz="1200"/>
                    </a:p>
                  </a:txBody>
                  <a:tcPr marT="91425" marB="91425" marR="91425" marL="91425"/>
                </a:tc>
              </a:tr>
              <a:tr h="1257500">
                <a:tc>
                  <a:txBody>
                    <a:bodyPr/>
                    <a:lstStyle/>
                    <a:p>
                      <a:pPr indent="0" lvl="0" marL="0" rtl="0" algn="ctr">
                        <a:spcBef>
                          <a:spcPts val="0"/>
                        </a:spcBef>
                        <a:spcAft>
                          <a:spcPts val="0"/>
                        </a:spcAft>
                        <a:buNone/>
                      </a:pPr>
                      <a:r>
                        <a:rPr lang="en-US" sz="1200"/>
                        <a:t>2</a:t>
                      </a:r>
                      <a:endParaRPr sz="1200"/>
                    </a:p>
                  </a:txBody>
                  <a:tcPr marT="91425" marB="91425" marR="91425" marL="91425"/>
                </a:tc>
                <a:tc>
                  <a:txBody>
                    <a:bodyPr/>
                    <a:lstStyle/>
                    <a:p>
                      <a:pPr indent="0" lvl="0" marL="0" rtl="0" algn="ctr">
                        <a:spcBef>
                          <a:spcPts val="0"/>
                        </a:spcBef>
                        <a:spcAft>
                          <a:spcPts val="0"/>
                        </a:spcAft>
                        <a:buNone/>
                      </a:pPr>
                      <a:r>
                        <a:rPr lang="en-US" sz="1200">
                          <a:solidFill>
                            <a:schemeClr val="dk1"/>
                          </a:solidFill>
                        </a:rPr>
                        <a:t>Visually inspect for sharp edges that will prevent it from deploying out of the rocket</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US" sz="1200"/>
                        <a:t>Pass if no sharp edges. Otherwise fail</a:t>
                      </a:r>
                      <a:endParaRPr sz="1200"/>
                    </a:p>
                  </a:txBody>
                  <a:tcPr marT="91425" marB="91425" marR="91425" marL="91425"/>
                </a:tc>
              </a:tr>
              <a:tr h="943125">
                <a:tc>
                  <a:txBody>
                    <a:bodyPr/>
                    <a:lstStyle/>
                    <a:p>
                      <a:pPr indent="0" lvl="0" marL="0" rtl="0" algn="ctr">
                        <a:spcBef>
                          <a:spcPts val="0"/>
                        </a:spcBef>
                        <a:spcAft>
                          <a:spcPts val="0"/>
                        </a:spcAft>
                        <a:buNone/>
                      </a:pPr>
                      <a:r>
                        <a:rPr lang="en-US" sz="1200"/>
                        <a:t>3</a:t>
                      </a:r>
                      <a:endParaRPr sz="1200"/>
                    </a:p>
                  </a:txBody>
                  <a:tcPr marT="91425" marB="91425" marR="91425" marL="91425"/>
                </a:tc>
                <a:tc>
                  <a:txBody>
                    <a:bodyPr/>
                    <a:lstStyle/>
                    <a:p>
                      <a:pPr indent="0" lvl="0" marL="0" rtl="0" algn="ctr">
                        <a:spcBef>
                          <a:spcPts val="0"/>
                        </a:spcBef>
                        <a:spcAft>
                          <a:spcPts val="0"/>
                        </a:spcAft>
                        <a:buNone/>
                      </a:pPr>
                      <a:r>
                        <a:rPr lang="en-US" sz="1200">
                          <a:solidFill>
                            <a:schemeClr val="dk1"/>
                          </a:solidFill>
                        </a:rPr>
                        <a:t>Test the cansat inside the rocket payload</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US" sz="1200"/>
                        <a:t>Pass Cansat enter and exit freely</a:t>
                      </a:r>
                      <a:endParaRPr sz="1200"/>
                    </a:p>
                  </a:txBody>
                  <a:tcPr marT="91425" marB="91425" marR="91425" marL="91425"/>
                </a:tc>
              </a:tr>
            </a:tbl>
          </a:graphicData>
        </a:graphic>
      </p:graphicFrame>
      <p:sp>
        <p:nvSpPr>
          <p:cNvPr id="2471" name="Google Shape;2471;g11aacba327b_0_187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sp>
        <p:nvSpPr>
          <p:cNvPr id="2472" name="Google Shape;2472;g11aacba327b_0_187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pic>
        <p:nvPicPr>
          <p:cNvPr id="2473" name="Google Shape;2473;g11aacba327b_0_1879"/>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474" name="Google Shape;2474;g11aacba327b_0_187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9" name="Shape 2479"/>
        <p:cNvGrpSpPr/>
        <p:nvPr/>
      </p:nvGrpSpPr>
      <p:grpSpPr>
        <a:xfrm>
          <a:off x="0" y="0"/>
          <a:ext cx="0" cy="0"/>
          <a:chOff x="0" y="0"/>
          <a:chExt cx="0" cy="0"/>
        </a:xfrm>
      </p:grpSpPr>
      <p:sp>
        <p:nvSpPr>
          <p:cNvPr id="2480" name="Google Shape;2480;g11aacba327b_0_1751"/>
          <p:cNvSpPr txBox="1"/>
          <p:nvPr>
            <p:ph type="title"/>
          </p:nvPr>
        </p:nvSpPr>
        <p:spPr>
          <a:xfrm>
            <a:off x="1600200" y="76200"/>
            <a:ext cx="54102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Simulation Test Plan</a:t>
            </a:r>
            <a:endParaRPr/>
          </a:p>
        </p:txBody>
      </p:sp>
      <p:sp>
        <p:nvSpPr>
          <p:cNvPr id="2481" name="Google Shape;2481;g11aacba327b_0_1751"/>
          <p:cNvSpPr txBox="1"/>
          <p:nvPr>
            <p:ph idx="1" type="body"/>
          </p:nvPr>
        </p:nvSpPr>
        <p:spPr>
          <a:xfrm>
            <a:off x="228600" y="1066800"/>
            <a:ext cx="8686800" cy="51816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b="0" lang="en-US"/>
              <a:t>The tests are going to be executed as suggested in the</a:t>
            </a:r>
            <a:endParaRPr b="0"/>
          </a:p>
          <a:p>
            <a:pPr indent="0" lvl="0" marL="0" rtl="0" algn="l">
              <a:spcBef>
                <a:spcPts val="480"/>
              </a:spcBef>
              <a:spcAft>
                <a:spcPts val="0"/>
              </a:spcAft>
              <a:buClr>
                <a:schemeClr val="dk1"/>
              </a:buClr>
              <a:buSzPts val="1100"/>
              <a:buFont typeface="Arial"/>
              <a:buNone/>
            </a:pPr>
            <a:r>
              <a:rPr b="0" lang="en-US"/>
              <a:t>mission guide.</a:t>
            </a:r>
            <a:endParaRPr b="0"/>
          </a:p>
          <a:p>
            <a:pPr indent="0" lvl="0" marL="0" rtl="0" algn="l">
              <a:spcBef>
                <a:spcPts val="480"/>
              </a:spcBef>
              <a:spcAft>
                <a:spcPts val="0"/>
              </a:spcAft>
              <a:buClr>
                <a:schemeClr val="dk1"/>
              </a:buClr>
              <a:buSzPts val="1100"/>
              <a:buFont typeface="Arial"/>
              <a:buNone/>
            </a:pPr>
            <a:r>
              <a:rPr b="0" lang="en-US"/>
              <a:t>We are going to use dummy data to test that the ground station correctly sends the data to the MQTT server. Corroborating them from cansat.info/plot.html.</a:t>
            </a:r>
            <a:endParaRPr b="0"/>
          </a:p>
          <a:p>
            <a:pPr indent="0" lvl="0" marL="0" rtl="0" algn="l">
              <a:spcBef>
                <a:spcPts val="480"/>
              </a:spcBef>
              <a:spcAft>
                <a:spcPts val="0"/>
              </a:spcAft>
              <a:buClr>
                <a:schemeClr val="dk1"/>
              </a:buClr>
              <a:buSzPts val="1100"/>
              <a:buFont typeface="Arial"/>
              <a:buNone/>
            </a:pPr>
            <a:r>
              <a:t/>
            </a:r>
            <a:endParaRPr/>
          </a:p>
          <a:p>
            <a:pPr indent="0" lvl="0" marL="0" rtl="0" algn="l">
              <a:spcBef>
                <a:spcPts val="480"/>
              </a:spcBef>
              <a:spcAft>
                <a:spcPts val="0"/>
              </a:spcAft>
              <a:buNone/>
            </a:pPr>
            <a:r>
              <a:t/>
            </a:r>
            <a:endParaRPr/>
          </a:p>
        </p:txBody>
      </p:sp>
      <p:sp>
        <p:nvSpPr>
          <p:cNvPr id="2482" name="Google Shape;2482;g11aacba327b_0_1751"/>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2483" name="Google Shape;2483;g11aacba327b_0_1751"/>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484" name="Google Shape;2484;g11aacba327b_0_175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sp>
        <p:nvSpPr>
          <p:cNvPr id="2485" name="Google Shape;2485;g11aacba327b_0_175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9" name="Shape 2489"/>
        <p:cNvGrpSpPr/>
        <p:nvPr/>
      </p:nvGrpSpPr>
      <p:grpSpPr>
        <a:xfrm>
          <a:off x="0" y="0"/>
          <a:ext cx="0" cy="0"/>
          <a:chOff x="0" y="0"/>
          <a:chExt cx="0" cy="0"/>
        </a:xfrm>
      </p:grpSpPr>
      <p:sp>
        <p:nvSpPr>
          <p:cNvPr id="2490" name="Google Shape;2490;p84"/>
          <p:cNvSpPr txBox="1"/>
          <p:nvPr>
            <p:ph idx="11" type="ftr"/>
          </p:nvPr>
        </p:nvSpPr>
        <p:spPr>
          <a:xfrm>
            <a:off x="2286000" y="6477001"/>
            <a:ext cx="4648200" cy="22859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u="none" cap="none" strike="noStrike">
                <a:solidFill>
                  <a:schemeClr val="dk1"/>
                </a:solidFill>
                <a:latin typeface="Arial"/>
                <a:ea typeface="Arial"/>
                <a:cs typeface="Arial"/>
                <a:sym typeface="Arial"/>
              </a:rPr>
              <a:t>: </a:t>
            </a:r>
            <a:r>
              <a:rPr lang="en-US"/>
              <a:t>Team 1064 UCASAL</a:t>
            </a:r>
            <a:endParaRPr b="0" i="0" u="none" cap="none" strike="noStrike">
              <a:solidFill>
                <a:schemeClr val="dk1"/>
              </a:solidFill>
              <a:latin typeface="Arial"/>
              <a:ea typeface="Arial"/>
              <a:cs typeface="Arial"/>
              <a:sym typeface="Arial"/>
            </a:endParaRPr>
          </a:p>
        </p:txBody>
      </p:sp>
      <p:sp>
        <p:nvSpPr>
          <p:cNvPr id="2491" name="Google Shape;2491;p84"/>
          <p:cNvSpPr txBox="1"/>
          <p:nvPr>
            <p:ph idx="12" type="sldNum"/>
          </p:nvPr>
        </p:nvSpPr>
        <p:spPr>
          <a:xfrm>
            <a:off x="8001000" y="6477000"/>
            <a:ext cx="685800" cy="2476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u="none" cap="none" strike="noStrike">
                <a:solidFill>
                  <a:schemeClr val="dk1"/>
                </a:solidFill>
                <a:latin typeface="Arial"/>
                <a:ea typeface="Arial"/>
                <a:cs typeface="Arial"/>
                <a:sym typeface="Arial"/>
              </a:rPr>
              <a:t>‹#›</a:t>
            </a:fld>
            <a:endParaRPr b="0" i="0" u="none" cap="none" strike="noStrike">
              <a:solidFill>
                <a:schemeClr val="dk1"/>
              </a:solidFill>
              <a:latin typeface="Arial"/>
              <a:ea typeface="Arial"/>
              <a:cs typeface="Arial"/>
              <a:sym typeface="Arial"/>
            </a:endParaRPr>
          </a:p>
        </p:txBody>
      </p:sp>
      <p:sp>
        <p:nvSpPr>
          <p:cNvPr id="2492" name="Google Shape;2492;p8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1" i="0" lang="en-US" sz="3200" u="none" cap="none" strike="noStrike">
                <a:solidFill>
                  <a:schemeClr val="accent2"/>
                </a:solidFill>
                <a:latin typeface="Arial"/>
                <a:ea typeface="Arial"/>
                <a:cs typeface="Arial"/>
                <a:sym typeface="Arial"/>
              </a:rPr>
              <a:t>Mission Operations &amp; Analysis</a:t>
            </a:r>
            <a:endParaRPr/>
          </a:p>
        </p:txBody>
      </p:sp>
      <p:sp>
        <p:nvSpPr>
          <p:cNvPr id="2493" name="Google Shape;2493;p84"/>
          <p:cNvSpPr txBox="1"/>
          <p:nvPr>
            <p:ph idx="1" type="subTitle"/>
          </p:nvPr>
        </p:nvSpPr>
        <p:spPr>
          <a:xfrm>
            <a:off x="1371600" y="4343400"/>
            <a:ext cx="6400800" cy="1295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Font typeface="Arial"/>
              <a:buNone/>
            </a:pPr>
            <a:r>
              <a:rPr lang="en-US"/>
              <a:t>Mateo Figallo</a:t>
            </a:r>
            <a:endParaRPr/>
          </a:p>
        </p:txBody>
      </p:sp>
      <p:pic>
        <p:nvPicPr>
          <p:cNvPr id="2494" name="Google Shape;2494;p84"/>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495" name="Google Shape;2495;p8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0" name="Shape 2500"/>
        <p:cNvGrpSpPr/>
        <p:nvPr/>
      </p:nvGrpSpPr>
      <p:grpSpPr>
        <a:xfrm>
          <a:off x="0" y="0"/>
          <a:ext cx="0" cy="0"/>
          <a:chOff x="0" y="0"/>
          <a:chExt cx="0" cy="0"/>
        </a:xfrm>
      </p:grpSpPr>
      <p:sp>
        <p:nvSpPr>
          <p:cNvPr id="2501" name="Google Shape;2501;g11aacba327b_0_7"/>
          <p:cNvSpPr txBox="1"/>
          <p:nvPr>
            <p:ph type="title"/>
          </p:nvPr>
        </p:nvSpPr>
        <p:spPr>
          <a:xfrm>
            <a:off x="1600200" y="76200"/>
            <a:ext cx="54102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Overview of Mission Sequence of Events</a:t>
            </a:r>
            <a:endParaRPr/>
          </a:p>
        </p:txBody>
      </p:sp>
      <p:sp>
        <p:nvSpPr>
          <p:cNvPr id="2502" name="Google Shape;2502;g11aacba327b_0_7"/>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aphicFrame>
        <p:nvGraphicFramePr>
          <p:cNvPr id="2503" name="Google Shape;2503;g11aacba327b_0_7"/>
          <p:cNvGraphicFramePr/>
          <p:nvPr/>
        </p:nvGraphicFramePr>
        <p:xfrm>
          <a:off x="102400" y="1174313"/>
          <a:ext cx="3000000" cy="3000000"/>
        </p:xfrm>
        <a:graphic>
          <a:graphicData uri="http://schemas.openxmlformats.org/drawingml/2006/table">
            <a:tbl>
              <a:tblPr>
                <a:noFill/>
                <a:tableStyleId>{A9ED1627-924B-4930-AA3C-071C1F8F71B4}</a:tableStyleId>
              </a:tblPr>
              <a:tblGrid>
                <a:gridCol w="4426900"/>
                <a:gridCol w="4426900"/>
              </a:tblGrid>
              <a:tr h="396200">
                <a:tc>
                  <a:txBody>
                    <a:bodyPr/>
                    <a:lstStyle/>
                    <a:p>
                      <a:pPr indent="0" lvl="0" marL="0" rtl="0" algn="ctr">
                        <a:spcBef>
                          <a:spcPts val="0"/>
                        </a:spcBef>
                        <a:spcAft>
                          <a:spcPts val="0"/>
                        </a:spcAft>
                        <a:buNone/>
                      </a:pPr>
                      <a:r>
                        <a:rPr b="1" lang="en-US"/>
                        <a:t>Event</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Duties and Responsibilities</a:t>
                      </a:r>
                      <a:endParaRPr b="1"/>
                    </a:p>
                  </a:txBody>
                  <a:tcPr marT="91425" marB="91425" marR="91425" marL="91425">
                    <a:solidFill>
                      <a:srgbClr val="FFFF00"/>
                    </a:solidFill>
                  </a:tcPr>
                </a:tc>
              </a:tr>
              <a:tr h="993200">
                <a:tc>
                  <a:txBody>
                    <a:bodyPr/>
                    <a:lstStyle/>
                    <a:p>
                      <a:pPr indent="0" lvl="0" marL="0" rtl="0" algn="ctr">
                        <a:spcBef>
                          <a:spcPts val="0"/>
                        </a:spcBef>
                        <a:spcAft>
                          <a:spcPts val="0"/>
                        </a:spcAft>
                        <a:buNone/>
                      </a:pPr>
                      <a:r>
                        <a:rPr lang="en-US"/>
                        <a:t>Arrival at the simulation site</a:t>
                      </a:r>
                      <a:endParaRPr/>
                    </a:p>
                  </a:txBody>
                  <a:tcPr marT="91425" marB="91425" marR="91425" marL="91425"/>
                </a:tc>
                <a:tc>
                  <a:txBody>
                    <a:bodyPr/>
                    <a:lstStyle/>
                    <a:p>
                      <a:pPr indent="-317500" lvl="0" marL="457200" rtl="0" algn="ctr">
                        <a:spcBef>
                          <a:spcPts val="0"/>
                        </a:spcBef>
                        <a:spcAft>
                          <a:spcPts val="0"/>
                        </a:spcAft>
                        <a:buSzPts val="1400"/>
                        <a:buChar char="●"/>
                      </a:pPr>
                      <a:r>
                        <a:rPr lang="en-US"/>
                        <a:t>All team members will have to put their own facemasks</a:t>
                      </a:r>
                      <a:endParaRPr/>
                    </a:p>
                    <a:p>
                      <a:pPr indent="-317500" lvl="0" marL="457200" rtl="0" algn="ctr">
                        <a:spcBef>
                          <a:spcPts val="0"/>
                        </a:spcBef>
                        <a:spcAft>
                          <a:spcPts val="0"/>
                        </a:spcAft>
                        <a:buSzPts val="1400"/>
                        <a:buChar char="●"/>
                      </a:pPr>
                      <a:r>
                        <a:rPr lang="en-US"/>
                        <a:t>Ground Control Station, Container and Payload will be assembled and checked.</a:t>
                      </a:r>
                      <a:endParaRPr/>
                    </a:p>
                  </a:txBody>
                  <a:tcPr marT="91425" marB="91425" marR="91425" marL="91425"/>
                </a:tc>
              </a:tr>
              <a:tr h="1623750">
                <a:tc>
                  <a:txBody>
                    <a:bodyPr/>
                    <a:lstStyle/>
                    <a:p>
                      <a:pPr indent="0" lvl="0" marL="0" rtl="0" algn="ctr">
                        <a:spcBef>
                          <a:spcPts val="0"/>
                        </a:spcBef>
                        <a:spcAft>
                          <a:spcPts val="0"/>
                        </a:spcAft>
                        <a:buNone/>
                      </a:pPr>
                      <a:r>
                        <a:rPr lang="en-US"/>
                        <a:t>Setting up</a:t>
                      </a:r>
                      <a:endParaRPr/>
                    </a:p>
                  </a:txBody>
                  <a:tcPr marT="91425" marB="91425" marR="91425" marL="91425"/>
                </a:tc>
                <a:tc>
                  <a:txBody>
                    <a:bodyPr/>
                    <a:lstStyle/>
                    <a:p>
                      <a:pPr indent="-317500" lvl="0" marL="457200" rtl="0" algn="ctr">
                        <a:spcBef>
                          <a:spcPts val="0"/>
                        </a:spcBef>
                        <a:spcAft>
                          <a:spcPts val="0"/>
                        </a:spcAft>
                        <a:buSzPts val="1400"/>
                        <a:buChar char="●"/>
                      </a:pPr>
                      <a:r>
                        <a:rPr lang="en-US"/>
                        <a:t>Antenna will be checked.</a:t>
                      </a:r>
                      <a:endParaRPr/>
                    </a:p>
                    <a:p>
                      <a:pPr indent="-317500" lvl="0" marL="457200" rtl="0" algn="ctr">
                        <a:spcBef>
                          <a:spcPts val="0"/>
                        </a:spcBef>
                        <a:spcAft>
                          <a:spcPts val="0"/>
                        </a:spcAft>
                        <a:buSzPts val="1400"/>
                        <a:buChar char="●"/>
                      </a:pPr>
                      <a:r>
                        <a:rPr lang="en-US">
                          <a:solidFill>
                            <a:srgbClr val="000000"/>
                          </a:solidFill>
                        </a:rPr>
                        <a:t>Xbee communications will be checked as well</a:t>
                      </a:r>
                      <a:r>
                        <a:rPr lang="en-US"/>
                        <a:t>.</a:t>
                      </a:r>
                      <a:endParaRPr/>
                    </a:p>
                    <a:p>
                      <a:pPr indent="-317500" lvl="0" marL="457200" rtl="0" algn="ctr">
                        <a:spcBef>
                          <a:spcPts val="0"/>
                        </a:spcBef>
                        <a:spcAft>
                          <a:spcPts val="0"/>
                        </a:spcAft>
                        <a:buSzPts val="1400"/>
                        <a:buChar char="●"/>
                      </a:pPr>
                      <a:r>
                        <a:rPr lang="en-US"/>
                        <a:t>Fit check and mass measurement.</a:t>
                      </a:r>
                      <a:endParaRPr/>
                    </a:p>
                    <a:p>
                      <a:pPr indent="-317500" lvl="0" marL="457200" rtl="0" algn="ctr">
                        <a:spcBef>
                          <a:spcPts val="0"/>
                        </a:spcBef>
                        <a:spcAft>
                          <a:spcPts val="0"/>
                        </a:spcAft>
                        <a:buSzPts val="1400"/>
                        <a:buChar char="●"/>
                      </a:pPr>
                      <a:r>
                        <a:rPr lang="en-US"/>
                        <a:t>Container release mechanism check.</a:t>
                      </a:r>
                      <a:endParaRPr/>
                    </a:p>
                    <a:p>
                      <a:pPr indent="-317500" lvl="0" marL="457200" rtl="0" algn="ctr">
                        <a:spcBef>
                          <a:spcPts val="0"/>
                        </a:spcBef>
                        <a:spcAft>
                          <a:spcPts val="0"/>
                        </a:spcAft>
                        <a:buSzPts val="1400"/>
                        <a:buChar char="●"/>
                      </a:pPr>
                      <a:r>
                        <a:rPr lang="en-US"/>
                        <a:t>Inspection of electronics.</a:t>
                      </a:r>
                      <a:endParaRPr/>
                    </a:p>
                    <a:p>
                      <a:pPr indent="-317500" lvl="0" marL="457200" rtl="0" algn="ctr">
                        <a:spcBef>
                          <a:spcPts val="0"/>
                        </a:spcBef>
                        <a:spcAft>
                          <a:spcPts val="0"/>
                        </a:spcAft>
                        <a:buSzPts val="1400"/>
                        <a:buChar char="●"/>
                      </a:pPr>
                      <a:r>
                        <a:rPr lang="en-US"/>
                        <a:t>Battery charge check.</a:t>
                      </a:r>
                      <a:endParaRPr/>
                    </a:p>
                    <a:p>
                      <a:pPr indent="-317500" lvl="0" marL="457200" rtl="0" algn="ctr">
                        <a:spcBef>
                          <a:spcPts val="0"/>
                        </a:spcBef>
                        <a:spcAft>
                          <a:spcPts val="0"/>
                        </a:spcAft>
                        <a:buSzPts val="1400"/>
                        <a:buChar char="●"/>
                      </a:pPr>
                      <a:r>
                        <a:rPr lang="en-US"/>
                        <a:t>Radio links check.</a:t>
                      </a:r>
                      <a:endParaRPr/>
                    </a:p>
                  </a:txBody>
                  <a:tcPr marT="91425" marB="91425" marR="91425" marL="91425"/>
                </a:tc>
              </a:tr>
              <a:tr h="613950">
                <a:tc>
                  <a:txBody>
                    <a:bodyPr/>
                    <a:lstStyle/>
                    <a:p>
                      <a:pPr indent="0" lvl="0" marL="0" rtl="0" algn="ctr">
                        <a:spcBef>
                          <a:spcPts val="0"/>
                        </a:spcBef>
                        <a:spcAft>
                          <a:spcPts val="0"/>
                        </a:spcAft>
                        <a:buNone/>
                      </a:pPr>
                      <a:r>
                        <a:rPr lang="en-US"/>
                        <a:t>Pre launch</a:t>
                      </a:r>
                      <a:endParaRPr/>
                    </a:p>
                  </a:txBody>
                  <a:tcPr marT="91425" marB="91425" marR="91425" marL="91425"/>
                </a:tc>
                <a:tc>
                  <a:txBody>
                    <a:bodyPr/>
                    <a:lstStyle/>
                    <a:p>
                      <a:pPr indent="-317500" lvl="0" marL="457200" rtl="0" algn="ctr">
                        <a:spcBef>
                          <a:spcPts val="0"/>
                        </a:spcBef>
                        <a:spcAft>
                          <a:spcPts val="0"/>
                        </a:spcAft>
                        <a:buSzPts val="1400"/>
                        <a:buChar char="●"/>
                      </a:pPr>
                      <a:r>
                        <a:rPr lang="en-US"/>
                        <a:t>Review of the checklist.</a:t>
                      </a:r>
                      <a:endParaRPr/>
                    </a:p>
                    <a:p>
                      <a:pPr indent="-317500" lvl="0" marL="457200" rtl="0" algn="ctr">
                        <a:spcBef>
                          <a:spcPts val="0"/>
                        </a:spcBef>
                        <a:spcAft>
                          <a:spcPts val="0"/>
                        </a:spcAft>
                        <a:buSzPts val="1400"/>
                        <a:buChar char="●"/>
                      </a:pPr>
                      <a:r>
                        <a:rPr lang="en-US"/>
                        <a:t>Team leader approval in order to proceed.</a:t>
                      </a:r>
                      <a:endParaRPr/>
                    </a:p>
                  </a:txBody>
                  <a:tcPr marT="91425" marB="91425" marR="91425" marL="91425"/>
                </a:tc>
              </a:tr>
              <a:tr h="396200">
                <a:tc>
                  <a:txBody>
                    <a:bodyPr/>
                    <a:lstStyle/>
                    <a:p>
                      <a:pPr indent="0" lvl="0" marL="0" rtl="0" algn="ctr">
                        <a:spcBef>
                          <a:spcPts val="0"/>
                        </a:spcBef>
                        <a:spcAft>
                          <a:spcPts val="0"/>
                        </a:spcAft>
                        <a:buNone/>
                      </a:pPr>
                      <a:r>
                        <a:rPr lang="en-US"/>
                        <a:t>CanSat preparation</a:t>
                      </a:r>
                      <a:endParaRPr/>
                    </a:p>
                  </a:txBody>
                  <a:tcPr marT="91425" marB="91425" marR="91425" marL="91425"/>
                </a:tc>
                <a:tc>
                  <a:txBody>
                    <a:bodyPr/>
                    <a:lstStyle/>
                    <a:p>
                      <a:pPr indent="-317500" lvl="0" marL="457200" rtl="0" algn="ctr">
                        <a:spcBef>
                          <a:spcPts val="0"/>
                        </a:spcBef>
                        <a:spcAft>
                          <a:spcPts val="0"/>
                        </a:spcAft>
                        <a:buSzPts val="1400"/>
                        <a:buChar char="●"/>
                      </a:pPr>
                      <a:r>
                        <a:rPr lang="en-US"/>
                        <a:t>Integrate payload and container.</a:t>
                      </a:r>
                      <a:endParaRPr/>
                    </a:p>
                  </a:txBody>
                  <a:tcPr marT="91425" marB="91425" marR="91425" marL="91425"/>
                </a:tc>
              </a:tr>
              <a:tr h="396200">
                <a:tc>
                  <a:txBody>
                    <a:bodyPr/>
                    <a:lstStyle/>
                    <a:p>
                      <a:pPr indent="0" lvl="0" marL="0" rtl="0" algn="ctr">
                        <a:spcBef>
                          <a:spcPts val="0"/>
                        </a:spcBef>
                        <a:spcAft>
                          <a:spcPts val="0"/>
                        </a:spcAft>
                        <a:buNone/>
                      </a:pPr>
                      <a:r>
                        <a:rPr lang="en-US"/>
                        <a:t>Final checks preparation</a:t>
                      </a:r>
                      <a:endParaRPr/>
                    </a:p>
                  </a:txBody>
                  <a:tcPr marT="91425" marB="91425" marR="91425" marL="91425"/>
                </a:tc>
                <a:tc>
                  <a:txBody>
                    <a:bodyPr/>
                    <a:lstStyle/>
                    <a:p>
                      <a:pPr indent="-317500" lvl="0" marL="457200" rtl="0" algn="ctr">
                        <a:spcBef>
                          <a:spcPts val="0"/>
                        </a:spcBef>
                        <a:spcAft>
                          <a:spcPts val="0"/>
                        </a:spcAft>
                        <a:buSzPts val="1400"/>
                        <a:buChar char="●"/>
                      </a:pPr>
                      <a:r>
                        <a:rPr lang="en-US"/>
                        <a:t>Team approval.</a:t>
                      </a:r>
                      <a:endParaRPr/>
                    </a:p>
                  </a:txBody>
                  <a:tcPr marT="91425" marB="91425" marR="91425" marL="91425"/>
                </a:tc>
              </a:tr>
              <a:tr h="396200">
                <a:tc>
                  <a:txBody>
                    <a:bodyPr/>
                    <a:lstStyle/>
                    <a:p>
                      <a:pPr indent="0" lvl="0" marL="0" rtl="0" algn="ctr">
                        <a:spcBef>
                          <a:spcPts val="0"/>
                        </a:spcBef>
                        <a:spcAft>
                          <a:spcPts val="0"/>
                        </a:spcAft>
                        <a:buNone/>
                      </a:pPr>
                      <a:r>
                        <a:rPr lang="en-US"/>
                        <a:t>Rocket integration</a:t>
                      </a:r>
                      <a:endParaRPr/>
                    </a:p>
                  </a:txBody>
                  <a:tcPr marT="91425" marB="91425" marR="91425" marL="91425"/>
                </a:tc>
                <a:tc>
                  <a:txBody>
                    <a:bodyPr/>
                    <a:lstStyle/>
                    <a:p>
                      <a:pPr indent="-317500" lvl="0" marL="457200" rtl="0" algn="ctr">
                        <a:spcBef>
                          <a:spcPts val="0"/>
                        </a:spcBef>
                        <a:spcAft>
                          <a:spcPts val="0"/>
                        </a:spcAft>
                        <a:buSzPts val="1400"/>
                        <a:buChar char="●"/>
                      </a:pPr>
                      <a:r>
                        <a:rPr lang="en-US"/>
                        <a:t>Integrate CanSat with the rocket.</a:t>
                      </a:r>
                      <a:endParaRPr/>
                    </a:p>
                  </a:txBody>
                  <a:tcPr marT="91425" marB="91425" marR="91425" marL="91425"/>
                </a:tc>
              </a:tr>
            </a:tbl>
          </a:graphicData>
        </a:graphic>
      </p:graphicFrame>
      <p:sp>
        <p:nvSpPr>
          <p:cNvPr id="2504" name="Google Shape;2504;g11aacba327b_0_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pic>
        <p:nvPicPr>
          <p:cNvPr id="2505" name="Google Shape;2505;g11aacba327b_0_7"/>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506" name="Google Shape;2506;g11aacba327b_0_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1" name="Shape 2511"/>
        <p:cNvGrpSpPr/>
        <p:nvPr/>
      </p:nvGrpSpPr>
      <p:grpSpPr>
        <a:xfrm>
          <a:off x="0" y="0"/>
          <a:ext cx="0" cy="0"/>
          <a:chOff x="0" y="0"/>
          <a:chExt cx="0" cy="0"/>
        </a:xfrm>
      </p:grpSpPr>
      <p:sp>
        <p:nvSpPr>
          <p:cNvPr id="2512" name="Google Shape;2512;g11aacba327b_0_115"/>
          <p:cNvSpPr txBox="1"/>
          <p:nvPr>
            <p:ph type="title"/>
          </p:nvPr>
        </p:nvSpPr>
        <p:spPr>
          <a:xfrm>
            <a:off x="1600200" y="76200"/>
            <a:ext cx="54102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Overview of Mission Sequence of Events</a:t>
            </a:r>
            <a:endParaRPr/>
          </a:p>
        </p:txBody>
      </p:sp>
      <p:sp>
        <p:nvSpPr>
          <p:cNvPr id="2513" name="Google Shape;2513;g11aacba327b_0_115"/>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aphicFrame>
        <p:nvGraphicFramePr>
          <p:cNvPr id="2514" name="Google Shape;2514;g11aacba327b_0_115"/>
          <p:cNvGraphicFramePr/>
          <p:nvPr/>
        </p:nvGraphicFramePr>
        <p:xfrm>
          <a:off x="203900" y="1122188"/>
          <a:ext cx="3000000" cy="3000000"/>
        </p:xfrm>
        <a:graphic>
          <a:graphicData uri="http://schemas.openxmlformats.org/drawingml/2006/table">
            <a:tbl>
              <a:tblPr>
                <a:noFill/>
                <a:tableStyleId>{A9ED1627-924B-4930-AA3C-071C1F8F71B4}</a:tableStyleId>
              </a:tblPr>
              <a:tblGrid>
                <a:gridCol w="4379650"/>
                <a:gridCol w="4379650"/>
              </a:tblGrid>
              <a:tr h="426125">
                <a:tc>
                  <a:txBody>
                    <a:bodyPr/>
                    <a:lstStyle/>
                    <a:p>
                      <a:pPr indent="0" lvl="0" marL="0" rtl="0" algn="ctr">
                        <a:spcBef>
                          <a:spcPts val="0"/>
                        </a:spcBef>
                        <a:spcAft>
                          <a:spcPts val="0"/>
                        </a:spcAft>
                        <a:buNone/>
                      </a:pPr>
                      <a:r>
                        <a:rPr b="1" lang="en-US"/>
                        <a:t>Event</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Duties and Responsibilities</a:t>
                      </a:r>
                      <a:endParaRPr b="1"/>
                    </a:p>
                  </a:txBody>
                  <a:tcPr marT="91425" marB="91425" marR="91425" marL="91425">
                    <a:solidFill>
                      <a:srgbClr val="FFFF00"/>
                    </a:solidFill>
                  </a:tcPr>
                </a:tc>
              </a:tr>
              <a:tr h="655650">
                <a:tc>
                  <a:txBody>
                    <a:bodyPr/>
                    <a:lstStyle/>
                    <a:p>
                      <a:pPr indent="0" lvl="0" marL="0" rtl="0" algn="ctr">
                        <a:spcBef>
                          <a:spcPts val="0"/>
                        </a:spcBef>
                        <a:spcAft>
                          <a:spcPts val="0"/>
                        </a:spcAft>
                        <a:buNone/>
                      </a:pPr>
                      <a:r>
                        <a:rPr lang="en-US"/>
                        <a:t>Launch</a:t>
                      </a:r>
                      <a:endParaRPr/>
                    </a:p>
                  </a:txBody>
                  <a:tcPr marT="91425" marB="91425" marR="91425" marL="91425"/>
                </a:tc>
                <a:tc>
                  <a:txBody>
                    <a:bodyPr/>
                    <a:lstStyle/>
                    <a:p>
                      <a:pPr indent="-317500" lvl="0" marL="457200" rtl="0" algn="ctr">
                        <a:spcBef>
                          <a:spcPts val="0"/>
                        </a:spcBef>
                        <a:spcAft>
                          <a:spcPts val="0"/>
                        </a:spcAft>
                        <a:buSzPts val="1400"/>
                        <a:buChar char="●"/>
                      </a:pPr>
                      <a:r>
                        <a:rPr lang="en-US"/>
                        <a:t>Take photos</a:t>
                      </a:r>
                      <a:endParaRPr/>
                    </a:p>
                    <a:p>
                      <a:pPr indent="-317500" lvl="0" marL="457200" rtl="0" algn="ctr">
                        <a:spcBef>
                          <a:spcPts val="0"/>
                        </a:spcBef>
                        <a:spcAft>
                          <a:spcPts val="0"/>
                        </a:spcAft>
                        <a:buSzPts val="1400"/>
                        <a:buChar char="●"/>
                      </a:pPr>
                      <a:r>
                        <a:rPr lang="en-US"/>
                        <a:t>Record</a:t>
                      </a:r>
                      <a:endParaRPr/>
                    </a:p>
                  </a:txBody>
                  <a:tcPr marT="91425" marB="91425" marR="91425" marL="91425"/>
                </a:tc>
              </a:tr>
              <a:tr h="426125">
                <a:tc>
                  <a:txBody>
                    <a:bodyPr/>
                    <a:lstStyle/>
                    <a:p>
                      <a:pPr indent="0" lvl="0" marL="0" rtl="0" algn="ctr">
                        <a:spcBef>
                          <a:spcPts val="0"/>
                        </a:spcBef>
                        <a:spcAft>
                          <a:spcPts val="0"/>
                        </a:spcAft>
                        <a:buNone/>
                      </a:pPr>
                      <a:r>
                        <a:rPr lang="en-US"/>
                        <a:t>Recovery</a:t>
                      </a:r>
                      <a:endParaRPr/>
                    </a:p>
                  </a:txBody>
                  <a:tcPr marT="91425" marB="91425" marR="91425" marL="91425"/>
                </a:tc>
                <a:tc>
                  <a:txBody>
                    <a:bodyPr/>
                    <a:lstStyle/>
                    <a:p>
                      <a:pPr indent="-317500" lvl="0" marL="457200" rtl="0" algn="ctr">
                        <a:spcBef>
                          <a:spcPts val="0"/>
                        </a:spcBef>
                        <a:spcAft>
                          <a:spcPts val="0"/>
                        </a:spcAft>
                        <a:buSzPts val="1400"/>
                        <a:buChar char="●"/>
                      </a:pPr>
                      <a:r>
                        <a:rPr lang="en-US"/>
                        <a:t>Recover CanSat</a:t>
                      </a:r>
                      <a:endParaRPr/>
                    </a:p>
                  </a:txBody>
                  <a:tcPr marT="91425" marB="91425" marR="91425" marL="91425"/>
                </a:tc>
              </a:tr>
              <a:tr h="1114600">
                <a:tc>
                  <a:txBody>
                    <a:bodyPr/>
                    <a:lstStyle/>
                    <a:p>
                      <a:pPr indent="0" lvl="0" marL="0" rtl="0" algn="ctr">
                        <a:spcBef>
                          <a:spcPts val="0"/>
                        </a:spcBef>
                        <a:spcAft>
                          <a:spcPts val="0"/>
                        </a:spcAft>
                        <a:buNone/>
                      </a:pPr>
                      <a:r>
                        <a:rPr lang="en-US"/>
                        <a:t>Data presentation</a:t>
                      </a:r>
                      <a:endParaRPr/>
                    </a:p>
                  </a:txBody>
                  <a:tcPr marT="91425" marB="91425" marR="91425" marL="91425"/>
                </a:tc>
                <a:tc>
                  <a:txBody>
                    <a:bodyPr/>
                    <a:lstStyle/>
                    <a:p>
                      <a:pPr indent="-317500" lvl="0" marL="457200" rtl="0" algn="ctr">
                        <a:spcBef>
                          <a:spcPts val="0"/>
                        </a:spcBef>
                        <a:spcAft>
                          <a:spcPts val="0"/>
                        </a:spcAft>
                        <a:buSzPts val="1400"/>
                        <a:buChar char="●"/>
                      </a:pPr>
                      <a:r>
                        <a:rPr lang="en-US"/>
                        <a:t>Prepare data</a:t>
                      </a:r>
                      <a:endParaRPr/>
                    </a:p>
                    <a:p>
                      <a:pPr indent="-317500" lvl="0" marL="457200" rtl="0" algn="ctr">
                        <a:spcBef>
                          <a:spcPts val="0"/>
                        </a:spcBef>
                        <a:spcAft>
                          <a:spcPts val="0"/>
                        </a:spcAft>
                        <a:buSzPts val="1400"/>
                        <a:buChar char="●"/>
                      </a:pPr>
                      <a:r>
                        <a:rPr lang="en-US"/>
                        <a:t>Print / graph results</a:t>
                      </a:r>
                      <a:endParaRPr/>
                    </a:p>
                    <a:p>
                      <a:pPr indent="-317500" lvl="0" marL="457200" rtl="0" algn="ctr">
                        <a:spcBef>
                          <a:spcPts val="0"/>
                        </a:spcBef>
                        <a:spcAft>
                          <a:spcPts val="0"/>
                        </a:spcAft>
                        <a:buSzPts val="1400"/>
                        <a:buChar char="●"/>
                      </a:pPr>
                      <a:r>
                        <a:rPr lang="en-US"/>
                        <a:t>Deliver results</a:t>
                      </a:r>
                      <a:endParaRPr/>
                    </a:p>
                    <a:p>
                      <a:pPr indent="-317500" lvl="0" marL="457200" rtl="0" algn="ctr">
                        <a:spcBef>
                          <a:spcPts val="0"/>
                        </a:spcBef>
                        <a:spcAft>
                          <a:spcPts val="0"/>
                        </a:spcAft>
                        <a:buSzPts val="1400"/>
                        <a:buChar char="●"/>
                      </a:pPr>
                      <a:r>
                        <a:rPr lang="en-US"/>
                        <a:t>Save the equipment</a:t>
                      </a:r>
                      <a:endParaRPr/>
                    </a:p>
                  </a:txBody>
                  <a:tcPr marT="91425" marB="91425" marR="91425" marL="91425"/>
                </a:tc>
              </a:tr>
            </a:tbl>
          </a:graphicData>
        </a:graphic>
      </p:graphicFrame>
      <p:sp>
        <p:nvSpPr>
          <p:cNvPr id="2515" name="Google Shape;2515;g11aacba327b_0_11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516" name="Google Shape;2516;g11aacba327b_0_11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pic>
        <p:nvPicPr>
          <p:cNvPr id="2517" name="Google Shape;2517;g11aacba327b_0_115"/>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1" name="Shape 2521"/>
        <p:cNvGrpSpPr/>
        <p:nvPr/>
      </p:nvGrpSpPr>
      <p:grpSpPr>
        <a:xfrm>
          <a:off x="0" y="0"/>
          <a:ext cx="0" cy="0"/>
          <a:chOff x="0" y="0"/>
          <a:chExt cx="0" cy="0"/>
        </a:xfrm>
      </p:grpSpPr>
      <p:sp>
        <p:nvSpPr>
          <p:cNvPr id="2522" name="Google Shape;2522;g11aacba327b_0_223"/>
          <p:cNvSpPr txBox="1"/>
          <p:nvPr>
            <p:ph idx="1" type="body"/>
          </p:nvPr>
        </p:nvSpPr>
        <p:spPr>
          <a:xfrm>
            <a:off x="228600" y="10007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2523" name="Google Shape;2523;g11aacba327b_0_22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2524" name="Google Shape;2524;g11aacba327b_0_223"/>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Field Safety Rules Compliance</a:t>
            </a:r>
            <a:endParaRPr/>
          </a:p>
        </p:txBody>
      </p:sp>
      <p:sp>
        <p:nvSpPr>
          <p:cNvPr id="2525" name="Google Shape;2525;g11aacba327b_0_223"/>
          <p:cNvSpPr txBox="1"/>
          <p:nvPr/>
        </p:nvSpPr>
        <p:spPr>
          <a:xfrm>
            <a:off x="90900" y="3076913"/>
            <a:ext cx="8824500" cy="2940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000">
              <a:solidFill>
                <a:schemeClr val="dk1"/>
              </a:solidFill>
            </a:endParaRPr>
          </a:p>
          <a:p>
            <a:pPr indent="-323850" lvl="0" marL="342900" rtl="0" algn="l">
              <a:spcBef>
                <a:spcPts val="480"/>
              </a:spcBef>
              <a:spcAft>
                <a:spcPts val="0"/>
              </a:spcAft>
              <a:buClr>
                <a:schemeClr val="dk1"/>
              </a:buClr>
              <a:buSzPts val="2100"/>
              <a:buChar char="•"/>
            </a:pPr>
            <a:r>
              <a:rPr b="1" lang="en-US" sz="2100">
                <a:solidFill>
                  <a:schemeClr val="dk1"/>
                </a:solidFill>
              </a:rPr>
              <a:t>Mission Operations Manual will include checklists for the each of the topics mentioned above.</a:t>
            </a:r>
            <a:endParaRPr b="1" sz="2100">
              <a:solidFill>
                <a:schemeClr val="dk1"/>
              </a:solidFill>
            </a:endParaRPr>
          </a:p>
          <a:p>
            <a:pPr indent="-323850" lvl="0" marL="342900" rtl="0" algn="l">
              <a:spcBef>
                <a:spcPts val="480"/>
              </a:spcBef>
              <a:spcAft>
                <a:spcPts val="0"/>
              </a:spcAft>
              <a:buClr>
                <a:schemeClr val="dk1"/>
              </a:buClr>
              <a:buSzPts val="2100"/>
              <a:buChar char="•"/>
            </a:pPr>
            <a:r>
              <a:rPr b="1" lang="en-US" sz="2100">
                <a:solidFill>
                  <a:schemeClr val="dk1"/>
                </a:solidFill>
              </a:rPr>
              <a:t>Each member will familiarize themselves with the manual before launch day. Safety of each person on launch day is paramount.</a:t>
            </a:r>
            <a:endParaRPr b="1" sz="2100">
              <a:solidFill>
                <a:schemeClr val="dk1"/>
              </a:solidFill>
            </a:endParaRPr>
          </a:p>
          <a:p>
            <a:pPr indent="-323850" lvl="0" marL="342900" rtl="0" algn="l">
              <a:spcBef>
                <a:spcPts val="480"/>
              </a:spcBef>
              <a:spcAft>
                <a:spcPts val="0"/>
              </a:spcAft>
              <a:buClr>
                <a:schemeClr val="dk1"/>
              </a:buClr>
              <a:buSzPts val="2100"/>
              <a:buChar char="•"/>
            </a:pPr>
            <a:r>
              <a:rPr b="1" lang="en-US" sz="2100">
                <a:solidFill>
                  <a:schemeClr val="dk1"/>
                </a:solidFill>
              </a:rPr>
              <a:t>The document has been downloaded from CanSat competition website and had been modified to include our instructions. It will be updated as we encounter changes before launch day.</a:t>
            </a:r>
            <a:endParaRPr b="1" sz="2100">
              <a:solidFill>
                <a:schemeClr val="dk1"/>
              </a:solidFill>
            </a:endParaRPr>
          </a:p>
        </p:txBody>
      </p:sp>
      <p:graphicFrame>
        <p:nvGraphicFramePr>
          <p:cNvPr id="2526" name="Google Shape;2526;g11aacba327b_0_223"/>
          <p:cNvGraphicFramePr/>
          <p:nvPr/>
        </p:nvGraphicFramePr>
        <p:xfrm>
          <a:off x="228600" y="1131075"/>
          <a:ext cx="3000000" cy="3000000"/>
        </p:xfrm>
        <a:graphic>
          <a:graphicData uri="http://schemas.openxmlformats.org/drawingml/2006/table">
            <a:tbl>
              <a:tblPr>
                <a:noFill/>
                <a:tableStyleId>{A9ED1627-924B-4930-AA3C-071C1F8F71B4}</a:tableStyleId>
              </a:tblPr>
              <a:tblGrid>
                <a:gridCol w="1447800"/>
                <a:gridCol w="1447800"/>
                <a:gridCol w="1447800"/>
                <a:gridCol w="1447800"/>
                <a:gridCol w="1447800"/>
                <a:gridCol w="1447800"/>
              </a:tblGrid>
              <a:tr h="396200">
                <a:tc gridSpan="6">
                  <a:txBody>
                    <a:bodyPr/>
                    <a:lstStyle/>
                    <a:p>
                      <a:pPr indent="0" lvl="0" marL="0" rtl="0" algn="ctr">
                        <a:spcBef>
                          <a:spcPts val="0"/>
                        </a:spcBef>
                        <a:spcAft>
                          <a:spcPts val="0"/>
                        </a:spcAft>
                        <a:buNone/>
                      </a:pPr>
                      <a:r>
                        <a:rPr lang="en-US" sz="1600"/>
                        <a:t>Mission Operations Manual </a:t>
                      </a:r>
                      <a:endParaRPr sz="1600"/>
                    </a:p>
                  </a:txBody>
                  <a:tcPr marT="91425" marB="91425" marR="91425" marL="91425">
                    <a:solidFill>
                      <a:srgbClr val="FFFF00"/>
                    </a:solidFill>
                  </a:tcPr>
                </a:tc>
                <a:tc hMerge="1"/>
                <a:tc hMerge="1"/>
                <a:tc hMerge="1"/>
                <a:tc hMerge="1"/>
                <a:tc hMerge="1"/>
              </a:tr>
              <a:tr h="396200">
                <a:tc>
                  <a:txBody>
                    <a:bodyPr/>
                    <a:lstStyle/>
                    <a:p>
                      <a:pPr indent="0" lvl="0" marL="0" rtl="0" algn="ctr">
                        <a:spcBef>
                          <a:spcPts val="0"/>
                        </a:spcBef>
                        <a:spcAft>
                          <a:spcPts val="0"/>
                        </a:spcAft>
                        <a:buNone/>
                      </a:pPr>
                      <a:r>
                        <a:rPr lang="en-US" sz="1600"/>
                        <a:t>1</a:t>
                      </a:r>
                      <a:endParaRPr sz="1600"/>
                    </a:p>
                  </a:txBody>
                  <a:tcPr marT="91425" marB="91425" marR="91425" marL="91425">
                    <a:solidFill>
                      <a:schemeClr val="lt1"/>
                    </a:solidFill>
                  </a:tcPr>
                </a:tc>
                <a:tc>
                  <a:txBody>
                    <a:bodyPr/>
                    <a:lstStyle/>
                    <a:p>
                      <a:pPr indent="0" lvl="0" marL="0" rtl="0" algn="ctr">
                        <a:spcBef>
                          <a:spcPts val="0"/>
                        </a:spcBef>
                        <a:spcAft>
                          <a:spcPts val="0"/>
                        </a:spcAft>
                        <a:buNone/>
                      </a:pPr>
                      <a:r>
                        <a:rPr lang="en-US" sz="1600"/>
                        <a:t>2</a:t>
                      </a:r>
                      <a:endParaRPr sz="1600"/>
                    </a:p>
                  </a:txBody>
                  <a:tcPr marT="91425" marB="91425" marR="91425" marL="91425">
                    <a:solidFill>
                      <a:schemeClr val="lt1"/>
                    </a:solidFill>
                  </a:tcPr>
                </a:tc>
                <a:tc>
                  <a:txBody>
                    <a:bodyPr/>
                    <a:lstStyle/>
                    <a:p>
                      <a:pPr indent="0" lvl="0" marL="0" rtl="0" algn="ctr">
                        <a:spcBef>
                          <a:spcPts val="0"/>
                        </a:spcBef>
                        <a:spcAft>
                          <a:spcPts val="0"/>
                        </a:spcAft>
                        <a:buNone/>
                      </a:pPr>
                      <a:r>
                        <a:rPr lang="en-US" sz="1600"/>
                        <a:t>3</a:t>
                      </a:r>
                      <a:endParaRPr sz="1600"/>
                    </a:p>
                  </a:txBody>
                  <a:tcPr marT="91425" marB="91425" marR="91425" marL="91425">
                    <a:solidFill>
                      <a:schemeClr val="lt1"/>
                    </a:solidFill>
                  </a:tcPr>
                </a:tc>
                <a:tc>
                  <a:txBody>
                    <a:bodyPr/>
                    <a:lstStyle/>
                    <a:p>
                      <a:pPr indent="0" lvl="0" marL="0" rtl="0" algn="ctr">
                        <a:spcBef>
                          <a:spcPts val="0"/>
                        </a:spcBef>
                        <a:spcAft>
                          <a:spcPts val="0"/>
                        </a:spcAft>
                        <a:buNone/>
                      </a:pPr>
                      <a:r>
                        <a:rPr lang="en-US" sz="1600"/>
                        <a:t>4</a:t>
                      </a:r>
                      <a:endParaRPr sz="1600"/>
                    </a:p>
                  </a:txBody>
                  <a:tcPr marT="91425" marB="91425" marR="91425" marL="91425">
                    <a:solidFill>
                      <a:schemeClr val="lt1"/>
                    </a:solidFill>
                  </a:tcPr>
                </a:tc>
                <a:tc>
                  <a:txBody>
                    <a:bodyPr/>
                    <a:lstStyle/>
                    <a:p>
                      <a:pPr indent="0" lvl="0" marL="0" rtl="0" algn="ctr">
                        <a:spcBef>
                          <a:spcPts val="0"/>
                        </a:spcBef>
                        <a:spcAft>
                          <a:spcPts val="0"/>
                        </a:spcAft>
                        <a:buNone/>
                      </a:pPr>
                      <a:r>
                        <a:rPr lang="en-US" sz="1600"/>
                        <a:t>5</a:t>
                      </a:r>
                      <a:endParaRPr sz="1600"/>
                    </a:p>
                  </a:txBody>
                  <a:tcPr marT="91425" marB="91425" marR="91425" marL="91425">
                    <a:solidFill>
                      <a:schemeClr val="lt1"/>
                    </a:solidFill>
                  </a:tcPr>
                </a:tc>
                <a:tc>
                  <a:txBody>
                    <a:bodyPr/>
                    <a:lstStyle/>
                    <a:p>
                      <a:pPr indent="0" lvl="0" marL="0" rtl="0" algn="ctr">
                        <a:spcBef>
                          <a:spcPts val="0"/>
                        </a:spcBef>
                        <a:spcAft>
                          <a:spcPts val="0"/>
                        </a:spcAft>
                        <a:buNone/>
                      </a:pPr>
                      <a:r>
                        <a:rPr lang="en-US" sz="1600"/>
                        <a:t>6</a:t>
                      </a:r>
                      <a:endParaRPr sz="1600"/>
                    </a:p>
                  </a:txBody>
                  <a:tcPr marT="91425" marB="91425" marR="91425" marL="91425">
                    <a:solidFill>
                      <a:schemeClr val="lt1"/>
                    </a:solidFill>
                  </a:tcPr>
                </a:tc>
              </a:tr>
              <a:tr h="396200">
                <a:tc>
                  <a:txBody>
                    <a:bodyPr/>
                    <a:lstStyle/>
                    <a:p>
                      <a:pPr indent="0" lvl="0" marL="0" rtl="0" algn="ctr">
                        <a:spcBef>
                          <a:spcPts val="0"/>
                        </a:spcBef>
                        <a:spcAft>
                          <a:spcPts val="0"/>
                        </a:spcAft>
                        <a:buNone/>
                      </a:pPr>
                      <a:r>
                        <a:rPr lang="en-US" sz="1600"/>
                        <a:t>GCS Configuration</a:t>
                      </a:r>
                      <a:endParaRPr sz="1600"/>
                    </a:p>
                  </a:txBody>
                  <a:tcPr marT="91425" marB="91425" marR="91425" marL="91425">
                    <a:solidFill>
                      <a:schemeClr val="lt1"/>
                    </a:solidFill>
                  </a:tcPr>
                </a:tc>
                <a:tc>
                  <a:txBody>
                    <a:bodyPr/>
                    <a:lstStyle/>
                    <a:p>
                      <a:pPr indent="0" lvl="0" marL="0" rtl="0" algn="ctr">
                        <a:spcBef>
                          <a:spcPts val="0"/>
                        </a:spcBef>
                        <a:spcAft>
                          <a:spcPts val="0"/>
                        </a:spcAft>
                        <a:buNone/>
                      </a:pPr>
                      <a:r>
                        <a:rPr lang="en-US" sz="1600"/>
                        <a:t>CanSat Preparation </a:t>
                      </a:r>
                      <a:endParaRPr sz="1600"/>
                    </a:p>
                  </a:txBody>
                  <a:tcPr marT="91425" marB="91425" marR="91425" marL="91425">
                    <a:solidFill>
                      <a:schemeClr val="lt1"/>
                    </a:solidFill>
                  </a:tcPr>
                </a:tc>
                <a:tc>
                  <a:txBody>
                    <a:bodyPr/>
                    <a:lstStyle/>
                    <a:p>
                      <a:pPr indent="0" lvl="0" marL="0" rtl="0" algn="ctr">
                        <a:spcBef>
                          <a:spcPts val="0"/>
                        </a:spcBef>
                        <a:spcAft>
                          <a:spcPts val="0"/>
                        </a:spcAft>
                        <a:buNone/>
                      </a:pPr>
                      <a:r>
                        <a:rPr lang="en-US" sz="1600"/>
                        <a:t>Rocket CanSat Integration </a:t>
                      </a:r>
                      <a:endParaRPr sz="1600"/>
                    </a:p>
                  </a:txBody>
                  <a:tcPr marT="91425" marB="91425" marR="91425" marL="91425">
                    <a:solidFill>
                      <a:schemeClr val="lt1"/>
                    </a:solidFill>
                  </a:tcPr>
                </a:tc>
                <a:tc>
                  <a:txBody>
                    <a:bodyPr/>
                    <a:lstStyle/>
                    <a:p>
                      <a:pPr indent="0" lvl="0" marL="0" rtl="0" algn="ctr">
                        <a:spcBef>
                          <a:spcPts val="0"/>
                        </a:spcBef>
                        <a:spcAft>
                          <a:spcPts val="0"/>
                        </a:spcAft>
                        <a:buNone/>
                      </a:pPr>
                      <a:r>
                        <a:rPr lang="en-US" sz="1600"/>
                        <a:t>Launch Preparations Procedure</a:t>
                      </a:r>
                      <a:endParaRPr sz="1600"/>
                    </a:p>
                  </a:txBody>
                  <a:tcPr marT="91425" marB="91425" marR="91425" marL="91425">
                    <a:solidFill>
                      <a:schemeClr val="lt1"/>
                    </a:solidFill>
                  </a:tcPr>
                </a:tc>
                <a:tc>
                  <a:txBody>
                    <a:bodyPr/>
                    <a:lstStyle/>
                    <a:p>
                      <a:pPr indent="0" lvl="0" marL="0" rtl="0" algn="ctr">
                        <a:spcBef>
                          <a:spcPts val="0"/>
                        </a:spcBef>
                        <a:spcAft>
                          <a:spcPts val="0"/>
                        </a:spcAft>
                        <a:buNone/>
                      </a:pPr>
                      <a:r>
                        <a:rPr lang="en-US" sz="1600"/>
                        <a:t>Launch Procedure </a:t>
                      </a:r>
                      <a:endParaRPr sz="1600"/>
                    </a:p>
                  </a:txBody>
                  <a:tcPr marT="91425" marB="91425" marR="91425" marL="91425">
                    <a:solidFill>
                      <a:schemeClr val="lt1"/>
                    </a:solidFill>
                  </a:tcPr>
                </a:tc>
                <a:tc>
                  <a:txBody>
                    <a:bodyPr/>
                    <a:lstStyle/>
                    <a:p>
                      <a:pPr indent="0" lvl="0" marL="0" rtl="0" algn="ctr">
                        <a:spcBef>
                          <a:spcPts val="0"/>
                        </a:spcBef>
                        <a:spcAft>
                          <a:spcPts val="0"/>
                        </a:spcAft>
                        <a:buNone/>
                      </a:pPr>
                      <a:r>
                        <a:rPr lang="en-US" sz="1600"/>
                        <a:t>Removal Procedures</a:t>
                      </a:r>
                      <a:endParaRPr sz="1600"/>
                    </a:p>
                  </a:txBody>
                  <a:tcPr marT="91425" marB="91425" marR="91425" marL="91425">
                    <a:solidFill>
                      <a:schemeClr val="lt1"/>
                    </a:solidFill>
                  </a:tcPr>
                </a:tc>
              </a:tr>
            </a:tbl>
          </a:graphicData>
        </a:graphic>
      </p:graphicFrame>
      <p:pic>
        <p:nvPicPr>
          <p:cNvPr id="2527" name="Google Shape;2527;g11aacba327b_0_223"/>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528" name="Google Shape;2528;g11aacba327b_0_22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529" name="Google Shape;2529;g11aacba327b_0_22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sp>
        <p:nvSpPr>
          <p:cNvPr id="2530" name="Google Shape;2530;g11aacba327b_0_22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11f957d897c_1_24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399" name="Google Shape;399;g11f957d897c_1_24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00" name="Google Shape;400;g11f957d897c_1_240"/>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Launch Vehicle Compatibility</a:t>
            </a:r>
            <a:endParaRPr/>
          </a:p>
        </p:txBody>
      </p:sp>
      <p:sp>
        <p:nvSpPr>
          <p:cNvPr id="401" name="Google Shape;401;g11f957d897c_1_240"/>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Clr>
                <a:schemeClr val="dk1"/>
              </a:buClr>
              <a:buSzPts val="1100"/>
              <a:buFont typeface="Arial"/>
              <a:buNone/>
            </a:pPr>
            <a:r>
              <a:rPr lang="en-US" sz="1800"/>
              <a:t>★Rocket payload section dimensions based on Mission Guide:</a:t>
            </a:r>
            <a:endParaRPr sz="1800"/>
          </a:p>
          <a:p>
            <a:pPr indent="0" lvl="0" marL="457200" rtl="0" algn="l">
              <a:spcBef>
                <a:spcPts val="0"/>
              </a:spcBef>
              <a:spcAft>
                <a:spcPts val="0"/>
              </a:spcAft>
              <a:buClr>
                <a:schemeClr val="dk1"/>
              </a:buClr>
              <a:buSzPts val="1100"/>
              <a:buFont typeface="Arial"/>
              <a:buNone/>
            </a:pPr>
            <a:r>
              <a:rPr lang="en-US" sz="1800"/>
              <a:t>○Height: 310 mm</a:t>
            </a:r>
            <a:endParaRPr sz="1800"/>
          </a:p>
          <a:p>
            <a:pPr indent="0" lvl="0" marL="457200" rtl="0" algn="l">
              <a:spcBef>
                <a:spcPts val="0"/>
              </a:spcBef>
              <a:spcAft>
                <a:spcPts val="0"/>
              </a:spcAft>
              <a:buClr>
                <a:schemeClr val="dk1"/>
              </a:buClr>
              <a:buSzPts val="1100"/>
              <a:buFont typeface="Arial"/>
              <a:buNone/>
            </a:pPr>
            <a:r>
              <a:rPr lang="en-US" sz="1800"/>
              <a:t>○Diameter: 125 mm</a:t>
            </a:r>
            <a:endParaRPr sz="1800"/>
          </a:p>
          <a:p>
            <a:pPr indent="0" lvl="0" marL="457200" rtl="0" algn="l">
              <a:spcBef>
                <a:spcPts val="0"/>
              </a:spcBef>
              <a:spcAft>
                <a:spcPts val="0"/>
              </a:spcAft>
              <a:buClr>
                <a:schemeClr val="dk1"/>
              </a:buClr>
              <a:buSzPts val="1100"/>
              <a:buFont typeface="Arial"/>
              <a:buNone/>
            </a:pPr>
            <a:r>
              <a:rPr lang="en-US" sz="1800"/>
              <a:t>★CanSat dimensions:</a:t>
            </a:r>
            <a:endParaRPr sz="1800"/>
          </a:p>
          <a:p>
            <a:pPr indent="0" lvl="0" marL="457200" rtl="0" algn="l">
              <a:spcBef>
                <a:spcPts val="0"/>
              </a:spcBef>
              <a:spcAft>
                <a:spcPts val="0"/>
              </a:spcAft>
              <a:buClr>
                <a:schemeClr val="dk1"/>
              </a:buClr>
              <a:buSzPts val="1100"/>
              <a:buFont typeface="Arial"/>
              <a:buNone/>
            </a:pPr>
            <a:r>
              <a:rPr lang="en-US" sz="1800"/>
              <a:t>○Height: 300 mm</a:t>
            </a:r>
            <a:endParaRPr sz="1800"/>
          </a:p>
          <a:p>
            <a:pPr indent="0" lvl="0" marL="457200" rtl="0" algn="l">
              <a:spcBef>
                <a:spcPts val="0"/>
              </a:spcBef>
              <a:spcAft>
                <a:spcPts val="0"/>
              </a:spcAft>
              <a:buClr>
                <a:schemeClr val="dk1"/>
              </a:buClr>
              <a:buSzPts val="1100"/>
              <a:buFont typeface="Arial"/>
              <a:buNone/>
            </a:pPr>
            <a:r>
              <a:rPr lang="en-US" sz="1800"/>
              <a:t>○Diameter: 120 mm</a:t>
            </a:r>
            <a:endParaRPr sz="1800"/>
          </a:p>
          <a:p>
            <a:pPr indent="0" lvl="0" marL="457200" rtl="0" algn="l">
              <a:spcBef>
                <a:spcPts val="0"/>
              </a:spcBef>
              <a:spcAft>
                <a:spcPts val="0"/>
              </a:spcAft>
              <a:buClr>
                <a:schemeClr val="dk1"/>
              </a:buClr>
              <a:buSzPts val="1100"/>
              <a:buFont typeface="Arial"/>
              <a:buNone/>
            </a:pPr>
            <a:r>
              <a:rPr lang="en-US" sz="1800"/>
              <a:t>★Payload dimensions:</a:t>
            </a:r>
            <a:endParaRPr sz="1800"/>
          </a:p>
          <a:p>
            <a:pPr indent="0" lvl="0" marL="457200" rtl="0" algn="l">
              <a:spcBef>
                <a:spcPts val="0"/>
              </a:spcBef>
              <a:spcAft>
                <a:spcPts val="0"/>
              </a:spcAft>
              <a:buClr>
                <a:schemeClr val="dk1"/>
              </a:buClr>
              <a:buSzPts val="1100"/>
              <a:buFont typeface="Arial"/>
              <a:buNone/>
            </a:pPr>
            <a:r>
              <a:rPr lang="en-US" sz="1800"/>
              <a:t>○Diameter: 100mm</a:t>
            </a:r>
            <a:endParaRPr sz="1800"/>
          </a:p>
          <a:p>
            <a:pPr indent="0" lvl="0" marL="457200" rtl="0" algn="l">
              <a:spcBef>
                <a:spcPts val="0"/>
              </a:spcBef>
              <a:spcAft>
                <a:spcPts val="0"/>
              </a:spcAft>
              <a:buClr>
                <a:schemeClr val="dk1"/>
              </a:buClr>
              <a:buSzPts val="1100"/>
              <a:buFont typeface="Arial"/>
              <a:buNone/>
            </a:pPr>
            <a:r>
              <a:rPr lang="en-US" sz="1800"/>
              <a:t>○Height: 90 mm</a:t>
            </a:r>
            <a:endParaRPr sz="1800"/>
          </a:p>
          <a:p>
            <a:pPr indent="0" lvl="0" marL="457200" rtl="0" algn="l">
              <a:spcBef>
                <a:spcPts val="0"/>
              </a:spcBef>
              <a:spcAft>
                <a:spcPts val="0"/>
              </a:spcAft>
              <a:buClr>
                <a:schemeClr val="dk1"/>
              </a:buClr>
              <a:buSzPts val="1100"/>
              <a:buFont typeface="Arial"/>
              <a:buNone/>
            </a:pPr>
            <a:r>
              <a:rPr lang="en-US" sz="1800"/>
              <a:t>★First Parachute dimensions:</a:t>
            </a:r>
            <a:endParaRPr sz="1800"/>
          </a:p>
          <a:p>
            <a:pPr indent="0" lvl="0" marL="457200" rtl="0" algn="l">
              <a:spcBef>
                <a:spcPts val="0"/>
              </a:spcBef>
              <a:spcAft>
                <a:spcPts val="0"/>
              </a:spcAft>
              <a:buClr>
                <a:schemeClr val="dk1"/>
              </a:buClr>
              <a:buSzPts val="1100"/>
              <a:buFont typeface="Arial"/>
              <a:buNone/>
            </a:pPr>
            <a:r>
              <a:rPr lang="en-US" sz="1800"/>
              <a:t>○Diameter: 190 mm</a:t>
            </a:r>
            <a:endParaRPr sz="1800"/>
          </a:p>
          <a:p>
            <a:pPr indent="0" lvl="0" marL="457200" rtl="0" algn="l">
              <a:spcBef>
                <a:spcPts val="0"/>
              </a:spcBef>
              <a:spcAft>
                <a:spcPts val="0"/>
              </a:spcAft>
              <a:buClr>
                <a:schemeClr val="dk1"/>
              </a:buClr>
              <a:buSzPts val="1100"/>
              <a:buFont typeface="Arial"/>
              <a:buNone/>
            </a:pPr>
            <a:r>
              <a:rPr lang="en-US" sz="1800"/>
              <a:t>○Spill Hole Diameter: 42.56 mm</a:t>
            </a:r>
            <a:endParaRPr sz="1800"/>
          </a:p>
          <a:p>
            <a:pPr indent="0" lvl="0" marL="457200" rtl="0" algn="l">
              <a:spcBef>
                <a:spcPts val="0"/>
              </a:spcBef>
              <a:spcAft>
                <a:spcPts val="0"/>
              </a:spcAft>
              <a:buClr>
                <a:schemeClr val="dk1"/>
              </a:buClr>
              <a:buSzPts val="1100"/>
              <a:buFont typeface="Arial"/>
              <a:buNone/>
            </a:pPr>
            <a:r>
              <a:rPr lang="en-US" sz="1800"/>
              <a:t>★Second Parachute dimensions:</a:t>
            </a:r>
            <a:endParaRPr sz="1800"/>
          </a:p>
          <a:p>
            <a:pPr indent="0" lvl="0" marL="457200" rtl="0" algn="l">
              <a:spcBef>
                <a:spcPts val="0"/>
              </a:spcBef>
              <a:spcAft>
                <a:spcPts val="0"/>
              </a:spcAft>
              <a:buClr>
                <a:schemeClr val="dk1"/>
              </a:buClr>
              <a:buSzPts val="1100"/>
              <a:buFont typeface="Arial"/>
              <a:buNone/>
            </a:pPr>
            <a:r>
              <a:rPr lang="en-US" sz="1800"/>
              <a:t>○Diameter: 571 mm</a:t>
            </a:r>
            <a:endParaRPr sz="1800"/>
          </a:p>
          <a:p>
            <a:pPr indent="0" lvl="0" marL="457200" rtl="0" algn="l">
              <a:spcBef>
                <a:spcPts val="0"/>
              </a:spcBef>
              <a:spcAft>
                <a:spcPts val="0"/>
              </a:spcAft>
              <a:buClr>
                <a:schemeClr val="dk1"/>
              </a:buClr>
              <a:buSzPts val="1100"/>
              <a:buFont typeface="Arial"/>
              <a:buNone/>
            </a:pPr>
            <a:r>
              <a:rPr lang="en-US" sz="1800"/>
              <a:t>○Spill Hole Diameter: 63.86 mm</a:t>
            </a:r>
            <a:endParaRPr sz="1800"/>
          </a:p>
          <a:p>
            <a:pPr indent="-158750" lvl="1" marL="74295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02" name="Google Shape;402;g11f957d897c_1_24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3" name="Google Shape;403;g11f957d897c_1_24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404" name="Google Shape;404;g11f957d897c_1_24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5" name="Shape 2535"/>
        <p:cNvGrpSpPr/>
        <p:nvPr/>
      </p:nvGrpSpPr>
      <p:grpSpPr>
        <a:xfrm>
          <a:off x="0" y="0"/>
          <a:ext cx="0" cy="0"/>
          <a:chOff x="0" y="0"/>
          <a:chExt cx="0" cy="0"/>
        </a:xfrm>
      </p:grpSpPr>
      <p:sp>
        <p:nvSpPr>
          <p:cNvPr id="2536" name="Google Shape;2536;g11aacba327b_0_326"/>
          <p:cNvSpPr txBox="1"/>
          <p:nvPr>
            <p:ph type="title"/>
          </p:nvPr>
        </p:nvSpPr>
        <p:spPr>
          <a:xfrm>
            <a:off x="1600200" y="76200"/>
            <a:ext cx="54102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2"/>
              </a:buClr>
              <a:buSzPts val="1400"/>
              <a:buFont typeface="Arial"/>
              <a:buNone/>
            </a:pPr>
            <a:r>
              <a:rPr lang="en-US"/>
              <a:t>CanSat Location and Recovery</a:t>
            </a:r>
            <a:endParaRPr/>
          </a:p>
        </p:txBody>
      </p:sp>
      <p:sp>
        <p:nvSpPr>
          <p:cNvPr id="2537" name="Google Shape;2537;g11aacba327b_0_326"/>
          <p:cNvSpPr txBox="1"/>
          <p:nvPr>
            <p:ph idx="1" type="body"/>
          </p:nvPr>
        </p:nvSpPr>
        <p:spPr>
          <a:xfrm>
            <a:off x="228600" y="1066800"/>
            <a:ext cx="8686800" cy="5181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74650" lvl="0" marL="457200" rtl="0" algn="l">
              <a:spcBef>
                <a:spcPts val="480"/>
              </a:spcBef>
              <a:spcAft>
                <a:spcPts val="0"/>
              </a:spcAft>
              <a:buSzPts val="2300"/>
              <a:buChar char="•"/>
            </a:pPr>
            <a:r>
              <a:rPr b="0" lang="en-US" sz="2300"/>
              <a:t>A member of the team will detect the container and payload during the flight and identify its possible landing zone. </a:t>
            </a:r>
            <a:endParaRPr b="0" sz="2300"/>
          </a:p>
          <a:p>
            <a:pPr indent="0" lvl="0" marL="0" rtl="0" algn="l">
              <a:spcBef>
                <a:spcPts val="480"/>
              </a:spcBef>
              <a:spcAft>
                <a:spcPts val="0"/>
              </a:spcAft>
              <a:buClr>
                <a:schemeClr val="dk1"/>
              </a:buClr>
              <a:buSzPts val="1100"/>
              <a:buFont typeface="Arial"/>
              <a:buNone/>
            </a:pPr>
            <a:r>
              <a:t/>
            </a:r>
            <a:endParaRPr b="0" sz="2050"/>
          </a:p>
          <a:p>
            <a:pPr indent="-374650" lvl="0" marL="457200" rtl="0" algn="l">
              <a:spcBef>
                <a:spcPts val="480"/>
              </a:spcBef>
              <a:spcAft>
                <a:spcPts val="0"/>
              </a:spcAft>
              <a:buSzPts val="2300"/>
              <a:buChar char="•"/>
            </a:pPr>
            <a:r>
              <a:rPr b="0" lang="en-US" sz="2300"/>
              <a:t>Container color will be chosen from red, Pink or orange. </a:t>
            </a:r>
            <a:endParaRPr b="0" sz="2300"/>
          </a:p>
          <a:p>
            <a:pPr indent="0" lvl="0" marL="0" rtl="0" algn="l">
              <a:spcBef>
                <a:spcPts val="480"/>
              </a:spcBef>
              <a:spcAft>
                <a:spcPts val="0"/>
              </a:spcAft>
              <a:buClr>
                <a:schemeClr val="dk1"/>
              </a:buClr>
              <a:buSzPts val="1100"/>
              <a:buFont typeface="Arial"/>
              <a:buNone/>
            </a:pPr>
            <a:r>
              <a:t/>
            </a:r>
            <a:endParaRPr b="0" sz="2050"/>
          </a:p>
          <a:p>
            <a:pPr indent="-374650" lvl="0" marL="457200" rtl="0" algn="l">
              <a:spcBef>
                <a:spcPts val="480"/>
              </a:spcBef>
              <a:spcAft>
                <a:spcPts val="0"/>
              </a:spcAft>
              <a:buSzPts val="2300"/>
              <a:buChar char="•"/>
            </a:pPr>
            <a:r>
              <a:rPr b="0" lang="en-US" sz="2300"/>
              <a:t>Payload color will be chosen from red, Pink or orange. </a:t>
            </a:r>
            <a:endParaRPr b="0" sz="2050"/>
          </a:p>
          <a:p>
            <a:pPr indent="0" lvl="0" marL="914400" rtl="0" algn="l">
              <a:spcBef>
                <a:spcPts val="480"/>
              </a:spcBef>
              <a:spcAft>
                <a:spcPts val="0"/>
              </a:spcAft>
              <a:buNone/>
            </a:pPr>
            <a:r>
              <a:t/>
            </a:r>
            <a:endParaRPr b="0" sz="2050"/>
          </a:p>
          <a:p>
            <a:pPr indent="-374650" lvl="0" marL="457200" rtl="0" algn="l">
              <a:spcBef>
                <a:spcPts val="480"/>
              </a:spcBef>
              <a:spcAft>
                <a:spcPts val="0"/>
              </a:spcAft>
              <a:buSzPts val="2300"/>
              <a:buChar char="•"/>
            </a:pPr>
            <a:r>
              <a:rPr b="0" lang="en-US" sz="2300"/>
              <a:t>The CanSat container and the payload will have a label with the following information: </a:t>
            </a:r>
            <a:endParaRPr b="0" sz="2300"/>
          </a:p>
          <a:p>
            <a:pPr indent="-374650" lvl="0" marL="914400" rtl="0" algn="l">
              <a:spcBef>
                <a:spcPts val="0"/>
              </a:spcBef>
              <a:spcAft>
                <a:spcPts val="0"/>
              </a:spcAft>
              <a:buSzPts val="2300"/>
              <a:buChar char="•"/>
            </a:pPr>
            <a:r>
              <a:rPr b="0" lang="en-US" sz="2300"/>
              <a:t>Team leader name</a:t>
            </a:r>
            <a:endParaRPr b="0" sz="2300"/>
          </a:p>
          <a:p>
            <a:pPr indent="-374650" lvl="0" marL="914400" rtl="0" algn="l">
              <a:spcBef>
                <a:spcPts val="0"/>
              </a:spcBef>
              <a:spcAft>
                <a:spcPts val="0"/>
              </a:spcAft>
              <a:buSzPts val="2300"/>
              <a:buChar char="•"/>
            </a:pPr>
            <a:r>
              <a:rPr b="0" lang="en-US" sz="2300"/>
              <a:t>Team leader email and phone number</a:t>
            </a:r>
            <a:endParaRPr b="0" sz="2300"/>
          </a:p>
          <a:p>
            <a:pPr indent="-374650" lvl="0" marL="914400" rtl="0" algn="l">
              <a:spcBef>
                <a:spcPts val="0"/>
              </a:spcBef>
              <a:spcAft>
                <a:spcPts val="0"/>
              </a:spcAft>
              <a:buSzPts val="2300"/>
              <a:buChar char="•"/>
            </a:pPr>
            <a:r>
              <a:rPr b="0" lang="en-US" sz="2300"/>
              <a:t>Team number</a:t>
            </a:r>
            <a:endParaRPr b="0" sz="2300"/>
          </a:p>
          <a:p>
            <a:pPr indent="0" lvl="0" marL="914400" rtl="0" algn="l">
              <a:spcBef>
                <a:spcPts val="480"/>
              </a:spcBef>
              <a:spcAft>
                <a:spcPts val="0"/>
              </a:spcAft>
              <a:buNone/>
            </a:pPr>
            <a:r>
              <a:t/>
            </a:r>
            <a:endParaRPr sz="2300"/>
          </a:p>
          <a:p>
            <a:pPr indent="0" lvl="0" marL="0" rtl="0" algn="l">
              <a:spcBef>
                <a:spcPts val="480"/>
              </a:spcBef>
              <a:spcAft>
                <a:spcPts val="0"/>
              </a:spcAft>
              <a:buNone/>
            </a:pPr>
            <a:r>
              <a:t/>
            </a:r>
            <a:endParaRPr/>
          </a:p>
        </p:txBody>
      </p:sp>
      <p:sp>
        <p:nvSpPr>
          <p:cNvPr id="2538" name="Google Shape;2538;g11aacba327b_0_326"/>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2539" name="Google Shape;2539;g11aacba327b_0_326"/>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540" name="Google Shape;2540;g11aacba327b_0_32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541" name="Google Shape;2541;g11aacba327b_0_32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sp>
        <p:nvSpPr>
          <p:cNvPr id="2542" name="Google Shape;2542;g11aacba327b_0_32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7" name="Shape 2547"/>
        <p:cNvGrpSpPr/>
        <p:nvPr/>
      </p:nvGrpSpPr>
      <p:grpSpPr>
        <a:xfrm>
          <a:off x="0" y="0"/>
          <a:ext cx="0" cy="0"/>
          <a:chOff x="0" y="0"/>
          <a:chExt cx="0" cy="0"/>
        </a:xfrm>
      </p:grpSpPr>
      <p:sp>
        <p:nvSpPr>
          <p:cNvPr id="2548" name="Google Shape;2548;g11aacba327b_0_431"/>
          <p:cNvSpPr txBox="1"/>
          <p:nvPr>
            <p:ph type="title"/>
          </p:nvPr>
        </p:nvSpPr>
        <p:spPr>
          <a:xfrm>
            <a:off x="1600200" y="76200"/>
            <a:ext cx="54102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US"/>
              <a:t>Mission Rehearsal Activities</a:t>
            </a:r>
            <a:endParaRPr/>
          </a:p>
        </p:txBody>
      </p:sp>
      <p:sp>
        <p:nvSpPr>
          <p:cNvPr id="2549" name="Google Shape;2549;g11aacba327b_0_431"/>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2550" name="Google Shape;2550;g11aacba327b_0_431"/>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2551" name="Google Shape;2551;g11aacba327b_0_431"/>
          <p:cNvGraphicFramePr/>
          <p:nvPr/>
        </p:nvGraphicFramePr>
        <p:xfrm>
          <a:off x="228600" y="1249725"/>
          <a:ext cx="3000000" cy="3000000"/>
        </p:xfrm>
        <a:graphic>
          <a:graphicData uri="http://schemas.openxmlformats.org/drawingml/2006/table">
            <a:tbl>
              <a:tblPr>
                <a:noFill/>
                <a:tableStyleId>{A9ED1627-924B-4930-AA3C-071C1F8F71B4}</a:tableStyleId>
              </a:tblPr>
              <a:tblGrid>
                <a:gridCol w="3435150"/>
                <a:gridCol w="5023050"/>
              </a:tblGrid>
              <a:tr h="2223200">
                <a:tc>
                  <a:txBody>
                    <a:bodyPr/>
                    <a:lstStyle/>
                    <a:p>
                      <a:pPr indent="0" lvl="0" marL="0" rtl="0" algn="l">
                        <a:spcBef>
                          <a:spcPts val="0"/>
                        </a:spcBef>
                        <a:spcAft>
                          <a:spcPts val="0"/>
                        </a:spcAft>
                        <a:buNone/>
                      </a:pPr>
                      <a:r>
                        <a:rPr b="1" lang="en-US" sz="2000"/>
                        <a:t>Ground system radio link check procedures </a:t>
                      </a:r>
                      <a:endParaRPr b="1" sz="2000"/>
                    </a:p>
                  </a:txBody>
                  <a:tcPr marT="91425" marB="91425" marR="91425" marL="91425">
                    <a:solidFill>
                      <a:srgbClr val="FFFF00"/>
                    </a:solidFill>
                  </a:tcPr>
                </a:tc>
                <a:tc>
                  <a:txBody>
                    <a:bodyPr/>
                    <a:lstStyle/>
                    <a:p>
                      <a:pPr indent="-323850" lvl="0" marL="457200" rtl="0" algn="l">
                        <a:spcBef>
                          <a:spcPts val="0"/>
                        </a:spcBef>
                        <a:spcAft>
                          <a:spcPts val="0"/>
                        </a:spcAft>
                        <a:buSzPts val="1500"/>
                        <a:buChar char="●"/>
                      </a:pPr>
                      <a:r>
                        <a:rPr lang="en-US" sz="1500"/>
                        <a:t>Assembly of components, testing and troubleshooting Powering on/off the CanSat </a:t>
                      </a:r>
                      <a:endParaRPr sz="1500"/>
                    </a:p>
                    <a:p>
                      <a:pPr indent="-323850" lvl="0" marL="457200" rtl="0" algn="l">
                        <a:spcBef>
                          <a:spcPts val="0"/>
                        </a:spcBef>
                        <a:spcAft>
                          <a:spcPts val="0"/>
                        </a:spcAft>
                        <a:buSzPts val="1500"/>
                        <a:buChar char="●"/>
                      </a:pPr>
                      <a:r>
                        <a:rPr lang="en-US" sz="1500"/>
                        <a:t>Visual verification of loose electronic components before turning on</a:t>
                      </a:r>
                      <a:endParaRPr sz="1500"/>
                    </a:p>
                    <a:p>
                      <a:pPr indent="-323850" lvl="0" marL="457200" rtl="0" algn="l">
                        <a:spcBef>
                          <a:spcPts val="0"/>
                        </a:spcBef>
                        <a:spcAft>
                          <a:spcPts val="0"/>
                        </a:spcAft>
                        <a:buSzPts val="1500"/>
                        <a:buChar char="●"/>
                      </a:pPr>
                      <a:r>
                        <a:rPr lang="en-US" sz="1500"/>
                        <a:t>Turn on container</a:t>
                      </a:r>
                      <a:endParaRPr sz="1500"/>
                    </a:p>
                    <a:p>
                      <a:pPr indent="-323850" lvl="0" marL="457200" rtl="0" algn="l">
                        <a:spcBef>
                          <a:spcPts val="0"/>
                        </a:spcBef>
                        <a:spcAft>
                          <a:spcPts val="0"/>
                        </a:spcAft>
                        <a:buSzPts val="1500"/>
                        <a:buChar char="●"/>
                      </a:pPr>
                      <a:r>
                        <a:rPr lang="en-US" sz="1500"/>
                        <a:t>Turn on the payload</a:t>
                      </a:r>
                      <a:endParaRPr sz="1500"/>
                    </a:p>
                    <a:p>
                      <a:pPr indent="-323850" lvl="0" marL="457200" rtl="0" algn="l">
                        <a:spcBef>
                          <a:spcPts val="0"/>
                        </a:spcBef>
                        <a:spcAft>
                          <a:spcPts val="0"/>
                        </a:spcAft>
                        <a:buSzPts val="1500"/>
                        <a:buChar char="●"/>
                      </a:pPr>
                      <a:r>
                        <a:rPr lang="en-US" sz="1500"/>
                        <a:t>Wait for the container send telemetry indicating the payload working properly</a:t>
                      </a:r>
                      <a:endParaRPr sz="1500"/>
                    </a:p>
                  </a:txBody>
                  <a:tcPr marT="91425" marB="91425" marR="91425" marL="91425"/>
                </a:tc>
              </a:tr>
              <a:tr h="1717925">
                <a:tc>
                  <a:txBody>
                    <a:bodyPr/>
                    <a:lstStyle/>
                    <a:p>
                      <a:pPr indent="0" lvl="0" marL="0" rtl="0" algn="l">
                        <a:spcBef>
                          <a:spcPts val="0"/>
                        </a:spcBef>
                        <a:spcAft>
                          <a:spcPts val="0"/>
                        </a:spcAft>
                        <a:buClr>
                          <a:schemeClr val="dk1"/>
                        </a:buClr>
                        <a:buSzPts val="1100"/>
                        <a:buFont typeface="Arial"/>
                        <a:buNone/>
                      </a:pPr>
                      <a:r>
                        <a:rPr b="1" lang="en-US" sz="2000">
                          <a:solidFill>
                            <a:schemeClr val="dk1"/>
                          </a:solidFill>
                        </a:rPr>
                        <a:t>Launch configuration preparations </a:t>
                      </a:r>
                      <a:endParaRPr b="1" sz="2000"/>
                    </a:p>
                  </a:txBody>
                  <a:tcPr marT="91425" marB="91425" marR="91425" marL="91425">
                    <a:solidFill>
                      <a:srgbClr val="FFFF00"/>
                    </a:solidFill>
                  </a:tcPr>
                </a:tc>
                <a:tc>
                  <a:txBody>
                    <a:bodyPr/>
                    <a:lstStyle/>
                    <a:p>
                      <a:pPr indent="-323850" lvl="0" marL="457200" rtl="0" algn="l">
                        <a:spcBef>
                          <a:spcPts val="0"/>
                        </a:spcBef>
                        <a:spcAft>
                          <a:spcPts val="0"/>
                        </a:spcAft>
                        <a:buSzPts val="1500"/>
                        <a:buChar char="●"/>
                      </a:pPr>
                      <a:r>
                        <a:rPr lang="en-US" sz="1500"/>
                        <a:t>Visual verification of mechanical system  </a:t>
                      </a:r>
                      <a:endParaRPr sz="1500"/>
                    </a:p>
                    <a:p>
                      <a:pPr indent="-323850" lvl="0" marL="457200" rtl="0" algn="l">
                        <a:spcBef>
                          <a:spcPts val="0"/>
                        </a:spcBef>
                        <a:spcAft>
                          <a:spcPts val="0"/>
                        </a:spcAft>
                        <a:buSzPts val="1500"/>
                        <a:buChar char="●"/>
                      </a:pPr>
                      <a:r>
                        <a:rPr lang="en-US" sz="1500"/>
                        <a:t>Installation</a:t>
                      </a:r>
                      <a:r>
                        <a:rPr lang="en-US" sz="1500"/>
                        <a:t> of the payload in the container and locking with rubber bands</a:t>
                      </a:r>
                      <a:endParaRPr sz="1500"/>
                    </a:p>
                    <a:p>
                      <a:pPr indent="-323850" lvl="0" marL="457200" rtl="0" algn="l">
                        <a:spcBef>
                          <a:spcPts val="0"/>
                        </a:spcBef>
                        <a:spcAft>
                          <a:spcPts val="0"/>
                        </a:spcAft>
                        <a:buSzPts val="1500"/>
                        <a:buChar char="●"/>
                      </a:pPr>
                      <a:r>
                        <a:rPr lang="en-US" sz="1500"/>
                        <a:t>Close the container top hatch</a:t>
                      </a:r>
                      <a:endParaRPr sz="1500"/>
                    </a:p>
                    <a:p>
                      <a:pPr indent="-323850" lvl="0" marL="457200" rtl="0" algn="l">
                        <a:spcBef>
                          <a:spcPts val="0"/>
                        </a:spcBef>
                        <a:spcAft>
                          <a:spcPts val="0"/>
                        </a:spcAft>
                        <a:buSzPts val="1500"/>
                        <a:buChar char="●"/>
                      </a:pPr>
                      <a:r>
                        <a:rPr lang="en-US" sz="1500"/>
                        <a:t>Stowing the parachute on top of container to ensure deployment</a:t>
                      </a:r>
                      <a:endParaRPr sz="1500"/>
                    </a:p>
                  </a:txBody>
                  <a:tcPr marT="91425" marB="91425" marR="91425" marL="91425"/>
                </a:tc>
              </a:tr>
              <a:tr h="875775">
                <a:tc>
                  <a:txBody>
                    <a:bodyPr/>
                    <a:lstStyle/>
                    <a:p>
                      <a:pPr indent="0" lvl="0" marL="0" rtl="0" algn="l">
                        <a:spcBef>
                          <a:spcPts val="480"/>
                        </a:spcBef>
                        <a:spcAft>
                          <a:spcPts val="0"/>
                        </a:spcAft>
                        <a:buClr>
                          <a:schemeClr val="dk1"/>
                        </a:buClr>
                        <a:buSzPts val="1100"/>
                        <a:buFont typeface="Arial"/>
                        <a:buNone/>
                      </a:pPr>
                      <a:r>
                        <a:rPr b="1" lang="en-US" sz="2000">
                          <a:solidFill>
                            <a:schemeClr val="dk1"/>
                          </a:solidFill>
                        </a:rPr>
                        <a:t>Loading the CanSat in the launch vehicle</a:t>
                      </a:r>
                      <a:endParaRPr b="1" sz="2000"/>
                    </a:p>
                  </a:txBody>
                  <a:tcPr marT="91425" marB="91425" marR="91425" marL="91425">
                    <a:solidFill>
                      <a:srgbClr val="FFFF00"/>
                    </a:solidFill>
                  </a:tcPr>
                </a:tc>
                <a:tc>
                  <a:txBody>
                    <a:bodyPr/>
                    <a:lstStyle/>
                    <a:p>
                      <a:pPr indent="-323850" lvl="0" marL="457200" rtl="0" algn="l">
                        <a:spcBef>
                          <a:spcPts val="0"/>
                        </a:spcBef>
                        <a:spcAft>
                          <a:spcPts val="0"/>
                        </a:spcAft>
                        <a:buSzPts val="1500"/>
                        <a:buChar char="●"/>
                      </a:pPr>
                      <a:r>
                        <a:rPr lang="en-US" sz="1500"/>
                        <a:t>Installation of the Cansat into the rocket payload section</a:t>
                      </a:r>
                      <a:endParaRPr sz="1500"/>
                    </a:p>
                  </a:txBody>
                  <a:tcPr marT="91425" marB="91425" marR="91425" marL="91425"/>
                </a:tc>
              </a:tr>
            </a:tbl>
          </a:graphicData>
        </a:graphic>
      </p:graphicFrame>
      <p:sp>
        <p:nvSpPr>
          <p:cNvPr id="2552" name="Google Shape;2552;g11aacba327b_0_43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553" name="Google Shape;2553;g11aacba327b_0_43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sp>
        <p:nvSpPr>
          <p:cNvPr id="2554" name="Google Shape;2554;g11aacba327b_0_43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9" name="Shape 2559"/>
        <p:cNvGrpSpPr/>
        <p:nvPr/>
      </p:nvGrpSpPr>
      <p:grpSpPr>
        <a:xfrm>
          <a:off x="0" y="0"/>
          <a:ext cx="0" cy="0"/>
          <a:chOff x="0" y="0"/>
          <a:chExt cx="0" cy="0"/>
        </a:xfrm>
      </p:grpSpPr>
      <p:sp>
        <p:nvSpPr>
          <p:cNvPr id="2560" name="Google Shape;2560;g11aacba327b_0_457"/>
          <p:cNvSpPr txBox="1"/>
          <p:nvPr>
            <p:ph type="title"/>
          </p:nvPr>
        </p:nvSpPr>
        <p:spPr>
          <a:xfrm>
            <a:off x="1600200" y="76200"/>
            <a:ext cx="54102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Mission Rehearsal Activities</a:t>
            </a:r>
            <a:endParaRPr/>
          </a:p>
        </p:txBody>
      </p:sp>
      <p:sp>
        <p:nvSpPr>
          <p:cNvPr id="2561" name="Google Shape;2561;g11aacba327b_0_457"/>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aphicFrame>
        <p:nvGraphicFramePr>
          <p:cNvPr id="2562" name="Google Shape;2562;g11aacba327b_0_457"/>
          <p:cNvGraphicFramePr/>
          <p:nvPr/>
        </p:nvGraphicFramePr>
        <p:xfrm>
          <a:off x="240525" y="1260725"/>
          <a:ext cx="3000000" cy="3000000"/>
        </p:xfrm>
        <a:graphic>
          <a:graphicData uri="http://schemas.openxmlformats.org/drawingml/2006/table">
            <a:tbl>
              <a:tblPr>
                <a:noFill/>
                <a:tableStyleId>{A9ED1627-924B-4930-AA3C-071C1F8F71B4}</a:tableStyleId>
              </a:tblPr>
              <a:tblGrid>
                <a:gridCol w="4269475"/>
                <a:gridCol w="4269475"/>
              </a:tblGrid>
              <a:tr h="1664000">
                <a:tc>
                  <a:txBody>
                    <a:bodyPr/>
                    <a:lstStyle/>
                    <a:p>
                      <a:pPr indent="0" lvl="0" marL="0" rtl="0" algn="l">
                        <a:spcBef>
                          <a:spcPts val="480"/>
                        </a:spcBef>
                        <a:spcAft>
                          <a:spcPts val="0"/>
                        </a:spcAft>
                        <a:buNone/>
                      </a:pPr>
                      <a:r>
                        <a:rPr b="1" lang="en-US" sz="2000">
                          <a:solidFill>
                            <a:schemeClr val="dk1"/>
                          </a:solidFill>
                        </a:rPr>
                        <a:t>Telemetry processing, archiving, and analysis</a:t>
                      </a:r>
                      <a:endParaRPr b="1" sz="2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317500" lvl="0" marL="457200" rtl="0" algn="l">
                        <a:spcBef>
                          <a:spcPts val="480"/>
                        </a:spcBef>
                        <a:spcAft>
                          <a:spcPts val="0"/>
                        </a:spcAft>
                        <a:buClr>
                          <a:schemeClr val="dk1"/>
                        </a:buClr>
                        <a:buSzPts val="1400"/>
                        <a:buChar char="●"/>
                      </a:pPr>
                      <a:r>
                        <a:rPr lang="en-US" sz="1500">
                          <a:solidFill>
                            <a:schemeClr val="dk1"/>
                          </a:solidFill>
                        </a:rPr>
                        <a:t>Reading graphs and indicators on GCS GUI</a:t>
                      </a:r>
                      <a:endParaRPr sz="1500">
                        <a:solidFill>
                          <a:schemeClr val="dk1"/>
                        </a:solidFill>
                      </a:endParaRPr>
                    </a:p>
                    <a:p>
                      <a:pPr indent="-323850" lvl="0" marL="457200" rtl="0" algn="l">
                        <a:spcBef>
                          <a:spcPts val="0"/>
                        </a:spcBef>
                        <a:spcAft>
                          <a:spcPts val="0"/>
                        </a:spcAft>
                        <a:buClr>
                          <a:schemeClr val="dk1"/>
                        </a:buClr>
                        <a:buSzPts val="1500"/>
                        <a:buChar char="●"/>
                      </a:pPr>
                      <a:r>
                        <a:rPr lang="en-US" sz="1500">
                          <a:solidFill>
                            <a:schemeClr val="dk1"/>
                          </a:solidFill>
                        </a:rPr>
                        <a:t> Verification of CSV file </a:t>
                      </a:r>
                      <a:endParaRPr sz="1700"/>
                    </a:p>
                  </a:txBody>
                  <a:tcPr marT="91425" marB="91425" marR="91425" marL="91425">
                    <a:lnL cap="flat" cmpd="sng" w="9525">
                      <a:solidFill>
                        <a:srgbClr val="9E9E9E"/>
                      </a:solidFill>
                      <a:prstDash val="solid"/>
                      <a:round/>
                      <a:headEnd len="sm" w="sm" type="none"/>
                      <a:tailEnd len="sm" w="sm" type="none"/>
                    </a:lnL>
                  </a:tcPr>
                </a:tc>
              </a:tr>
              <a:tr h="1163500">
                <a:tc>
                  <a:txBody>
                    <a:bodyPr/>
                    <a:lstStyle/>
                    <a:p>
                      <a:pPr indent="-355600" lvl="0" marL="457200" rtl="0" algn="l">
                        <a:spcBef>
                          <a:spcPts val="480"/>
                        </a:spcBef>
                        <a:spcAft>
                          <a:spcPts val="0"/>
                        </a:spcAft>
                        <a:buClr>
                          <a:schemeClr val="dk1"/>
                        </a:buClr>
                        <a:buSzPts val="2000"/>
                        <a:buChar char="●"/>
                      </a:pPr>
                      <a:r>
                        <a:rPr b="1" lang="en-US" sz="2000">
                          <a:solidFill>
                            <a:schemeClr val="dk1"/>
                          </a:solidFill>
                        </a:rPr>
                        <a:t>Recovery</a:t>
                      </a:r>
                      <a:endParaRPr b="1" sz="2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323850" lvl="0" marL="457200" rtl="0" algn="l">
                        <a:spcBef>
                          <a:spcPts val="0"/>
                        </a:spcBef>
                        <a:spcAft>
                          <a:spcPts val="0"/>
                        </a:spcAft>
                        <a:buClr>
                          <a:schemeClr val="dk1"/>
                        </a:buClr>
                        <a:buSzPts val="1500"/>
                        <a:buFont typeface="Roboto"/>
                        <a:buChar char="●"/>
                      </a:pPr>
                      <a:r>
                        <a:rPr lang="en-US" sz="1500">
                          <a:solidFill>
                            <a:schemeClr val="dk1"/>
                          </a:solidFill>
                          <a:latin typeface="Roboto"/>
                          <a:ea typeface="Roboto"/>
                          <a:cs typeface="Roboto"/>
                          <a:sym typeface="Roboto"/>
                        </a:rPr>
                        <a:t>The member of the team in charge of identifying the possible fall will locate the container and the payload. </a:t>
                      </a:r>
                      <a:endParaRPr sz="1500"/>
                    </a:p>
                  </a:txBody>
                  <a:tcPr marT="91425" marB="91425" marR="91425" marL="91425">
                    <a:lnL cap="flat" cmpd="sng" w="9525">
                      <a:solidFill>
                        <a:srgbClr val="9E9E9E"/>
                      </a:solidFill>
                      <a:prstDash val="solid"/>
                      <a:round/>
                      <a:headEnd len="sm" w="sm" type="none"/>
                      <a:tailEnd len="sm" w="sm" type="none"/>
                    </a:lnL>
                  </a:tcPr>
                </a:tc>
              </a:tr>
            </a:tbl>
          </a:graphicData>
        </a:graphic>
      </p:graphicFrame>
      <p:pic>
        <p:nvPicPr>
          <p:cNvPr id="2563" name="Google Shape;2563;g11aacba327b_0_457"/>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564" name="Google Shape;2564;g11aacba327b_0_45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565" name="Google Shape;2565;g11aacba327b_0_45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sp>
        <p:nvSpPr>
          <p:cNvPr id="2566" name="Google Shape;2566;g11aacba327b_0_45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0" name="Shape 2570"/>
        <p:cNvGrpSpPr/>
        <p:nvPr/>
      </p:nvGrpSpPr>
      <p:grpSpPr>
        <a:xfrm>
          <a:off x="0" y="0"/>
          <a:ext cx="0" cy="0"/>
          <a:chOff x="0" y="0"/>
          <a:chExt cx="0" cy="0"/>
        </a:xfrm>
      </p:grpSpPr>
      <p:sp>
        <p:nvSpPr>
          <p:cNvPr id="2571" name="Google Shape;2571;p89"/>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2572" name="Google Shape;2572;p89"/>
          <p:cNvSpPr txBox="1"/>
          <p:nvPr>
            <p:ph idx="12" type="sldNum"/>
          </p:nvPr>
        </p:nvSpPr>
        <p:spPr>
          <a:xfrm>
            <a:off x="8001000" y="6477000"/>
            <a:ext cx="685800" cy="2476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573" name="Google Shape;2573;p8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1" i="0" lang="en-US" sz="3200" u="none" cap="none" strike="noStrike">
                <a:solidFill>
                  <a:schemeClr val="accent2"/>
                </a:solidFill>
                <a:latin typeface="Arial"/>
                <a:ea typeface="Arial"/>
                <a:cs typeface="Arial"/>
                <a:sym typeface="Arial"/>
              </a:rPr>
              <a:t>Requirements Compliance</a:t>
            </a:r>
            <a:endParaRPr/>
          </a:p>
        </p:txBody>
      </p:sp>
      <p:sp>
        <p:nvSpPr>
          <p:cNvPr id="2574" name="Google Shape;2574;p89"/>
          <p:cNvSpPr txBox="1"/>
          <p:nvPr>
            <p:ph idx="1" type="subTitle"/>
          </p:nvPr>
        </p:nvSpPr>
        <p:spPr>
          <a:xfrm>
            <a:off x="1371600" y="4343400"/>
            <a:ext cx="6400800"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Mateo Figallo</a:t>
            </a:r>
            <a:endParaRPr/>
          </a:p>
        </p:txBody>
      </p:sp>
      <p:sp>
        <p:nvSpPr>
          <p:cNvPr id="2575" name="Google Shape;2575;p89"/>
          <p:cNvSpPr txBox="1"/>
          <p:nvPr/>
        </p:nvSpPr>
        <p:spPr>
          <a:xfrm>
            <a:off x="228600" y="1219200"/>
            <a:ext cx="8686800" cy="646331"/>
          </a:xfrm>
          <a:prstGeom prst="rect">
            <a:avLst/>
          </a:prstGeom>
          <a:solidFill>
            <a:schemeClr val="accent1"/>
          </a:solidFill>
          <a:ln cap="flat" cmpd="sng" w="9525">
            <a:solidFill>
              <a:schemeClr val="accen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Arial"/>
                <a:ea typeface="Arial"/>
                <a:cs typeface="Arial"/>
                <a:sym typeface="Arial"/>
              </a:rPr>
              <a:t>The purpose of this section is to summarize and cross reference the compliance to the CanSat Competition Mission Guide requirements.</a:t>
            </a:r>
            <a:endParaRPr b="0" i="1" sz="1800" u="none" cap="none" strike="noStrike">
              <a:solidFill>
                <a:schemeClr val="dk1"/>
              </a:solidFill>
              <a:latin typeface="Arial"/>
              <a:ea typeface="Arial"/>
              <a:cs typeface="Arial"/>
              <a:sym typeface="Arial"/>
            </a:endParaRPr>
          </a:p>
        </p:txBody>
      </p:sp>
      <p:pic>
        <p:nvPicPr>
          <p:cNvPr id="2576" name="Google Shape;2576;p89"/>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
        <p:nvSpPr>
          <p:cNvPr id="2577" name="Google Shape;2577;p8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1" name="Shape 2581"/>
        <p:cNvGrpSpPr/>
        <p:nvPr/>
      </p:nvGrpSpPr>
      <p:grpSpPr>
        <a:xfrm>
          <a:off x="0" y="0"/>
          <a:ext cx="0" cy="0"/>
          <a:chOff x="0" y="0"/>
          <a:chExt cx="0" cy="0"/>
        </a:xfrm>
      </p:grpSpPr>
      <p:sp>
        <p:nvSpPr>
          <p:cNvPr id="2582" name="Google Shape;2582;g120b395de86_2_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(multiple slides, as needed)</a:t>
            </a:r>
            <a:endParaRPr/>
          </a:p>
        </p:txBody>
      </p:sp>
      <p:sp>
        <p:nvSpPr>
          <p:cNvPr id="2583" name="Google Shape;2583;g120b395de86_2_0"/>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584" name="Google Shape;2584;g120b395de86_2_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aphicFrame>
        <p:nvGraphicFramePr>
          <p:cNvPr id="2585" name="Google Shape;2585;g120b395de86_2_0"/>
          <p:cNvGraphicFramePr/>
          <p:nvPr/>
        </p:nvGraphicFramePr>
        <p:xfrm>
          <a:off x="228600" y="1086000"/>
          <a:ext cx="3000000" cy="3000000"/>
        </p:xfrm>
        <a:graphic>
          <a:graphicData uri="http://schemas.openxmlformats.org/drawingml/2006/table">
            <a:tbl>
              <a:tblPr>
                <a:noFill/>
                <a:tableStyleId>{A9ED1627-924B-4930-AA3C-071C1F8F71B4}</a:tableStyleId>
              </a:tblPr>
              <a:tblGrid>
                <a:gridCol w="602325"/>
                <a:gridCol w="7088250"/>
                <a:gridCol w="996225"/>
              </a:tblGrid>
              <a:tr h="422800">
                <a:tc rowSpan="2">
                  <a:txBody>
                    <a:bodyPr/>
                    <a:lstStyle/>
                    <a:p>
                      <a:pPr indent="0" lvl="0" marL="0" rtl="0" algn="ctr">
                        <a:spcBef>
                          <a:spcPts val="0"/>
                        </a:spcBef>
                        <a:spcAft>
                          <a:spcPts val="0"/>
                        </a:spcAft>
                        <a:buNone/>
                      </a:pPr>
                      <a:r>
                        <a:rPr b="1" lang="en-US"/>
                        <a:t>RQ</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Description</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Comply</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r>
              <a:tr h="100000">
                <a:tc vMerge="1"/>
                <a:tc vMerge="1"/>
                <a:tc vMerge="1"/>
              </a:tr>
              <a:tr h="435450">
                <a:tc>
                  <a:txBody>
                    <a:bodyPr/>
                    <a:lstStyle/>
                    <a:p>
                      <a:pPr indent="0" lvl="0" marL="0" rtl="0" algn="ctr">
                        <a:spcBef>
                          <a:spcPts val="0"/>
                        </a:spcBef>
                        <a:spcAft>
                          <a:spcPts val="0"/>
                        </a:spcAft>
                        <a:buNone/>
                      </a:pPr>
                      <a:r>
                        <a:rPr lang="en-US"/>
                        <a:t>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Total mass of the CanSat (science payloads and container) shall be 600 grams +/- 10 grams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CanSat shall fit in a cylindrical envelope of 125 mm diameter x 400 mm length. Tolerances are to be included to facilitate container deployment from the rocket fairing</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not have any sharp edges to cause it to get stuck in the rocket payload section which is made of cardboard</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be a fluorescent color; pink, red or orange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be solid and fully enclose the science payloads. Small holes to allow access to turn on the science payloads are allowed. The end of the container where the payload deploys may be open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rocket airframe shall not be used to restrain any deployable parts of the CanSat</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rocket airframe shall not be used as part of the CanSat operations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container’s first parachute shall not be enclosed in the container structure. It shall be external and attached to the container so that it opens immediately when deployed from the rocket</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pic>
        <p:nvPicPr>
          <p:cNvPr id="2586" name="Google Shape;2586;g120b395de86_2_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587" name="Google Shape;2587;g120b395de86_2_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588" name="Google Shape;2588;g120b395de86_2_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sp>
        <p:nvSpPr>
          <p:cNvPr id="2589" name="Google Shape;2589;g120b395de86_2_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3" name="Shape 2593"/>
        <p:cNvGrpSpPr/>
        <p:nvPr/>
      </p:nvGrpSpPr>
      <p:grpSpPr>
        <a:xfrm>
          <a:off x="0" y="0"/>
          <a:ext cx="0" cy="0"/>
          <a:chOff x="0" y="0"/>
          <a:chExt cx="0" cy="0"/>
        </a:xfrm>
      </p:grpSpPr>
      <p:sp>
        <p:nvSpPr>
          <p:cNvPr id="2594" name="Google Shape;2594;g120b395de86_2_1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(multiple slides, as needed)</a:t>
            </a:r>
            <a:endParaRPr/>
          </a:p>
        </p:txBody>
      </p:sp>
      <p:sp>
        <p:nvSpPr>
          <p:cNvPr id="2595" name="Google Shape;2595;g120b395de86_2_10"/>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596" name="Google Shape;2596;g120b395de86_2_1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aphicFrame>
        <p:nvGraphicFramePr>
          <p:cNvPr id="2597" name="Google Shape;2597;g120b395de86_2_10"/>
          <p:cNvGraphicFramePr/>
          <p:nvPr/>
        </p:nvGraphicFramePr>
        <p:xfrm>
          <a:off x="228600" y="1086000"/>
          <a:ext cx="3000000" cy="3000000"/>
        </p:xfrm>
        <a:graphic>
          <a:graphicData uri="http://schemas.openxmlformats.org/drawingml/2006/table">
            <a:tbl>
              <a:tblPr>
                <a:noFill/>
                <a:tableStyleId>{A9ED1627-924B-4930-AA3C-071C1F8F71B4}</a:tableStyleId>
              </a:tblPr>
              <a:tblGrid>
                <a:gridCol w="602325"/>
                <a:gridCol w="7088250"/>
                <a:gridCol w="996225"/>
              </a:tblGrid>
              <a:tr h="422800">
                <a:tc rowSpan="2">
                  <a:txBody>
                    <a:bodyPr/>
                    <a:lstStyle/>
                    <a:p>
                      <a:pPr indent="0" lvl="0" marL="0" rtl="0" algn="ctr">
                        <a:spcBef>
                          <a:spcPts val="0"/>
                        </a:spcBef>
                        <a:spcAft>
                          <a:spcPts val="0"/>
                        </a:spcAft>
                        <a:buNone/>
                      </a:pPr>
                      <a:r>
                        <a:rPr b="1" lang="en-US"/>
                        <a:t>RQ</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Description</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Comply</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r>
              <a:tr h="100000">
                <a:tc vMerge="1"/>
                <a:tc vMerge="1"/>
                <a:tc vMerge="1"/>
              </a:tr>
              <a:tr h="435450">
                <a:tc>
                  <a:txBody>
                    <a:bodyPr/>
                    <a:lstStyle/>
                    <a:p>
                      <a:pPr indent="0" lvl="0" marL="0" rtl="0" algn="ctr">
                        <a:spcBef>
                          <a:spcPts val="0"/>
                        </a:spcBef>
                        <a:spcAft>
                          <a:spcPts val="0"/>
                        </a:spcAft>
                        <a:buNone/>
                      </a:pPr>
                      <a:r>
                        <a:rPr lang="en-US"/>
                        <a:t>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Parachutes shall be fluorescent Pink or Orange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10</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descent rate of the CanSat (container and science payload) shall be 15 meters/second +/- 5m/s after deployment while above 400 meters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descent rate of the CanSat shall be reduced to 5 meters/second +/-2 m/s when the CanSat descends below 400 meters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0 altitude reference shall be at the launch pad</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All structures shall be built to survive 15 Gs of launch acceleration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All structures shall be built to survive 30 Gs of shock</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All electronics shall be hard mounted using proper mounts such as standoffs, screws, or high performance adhesives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All mechanisms shall be capable of maintaining their configuration or states under all forces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pic>
        <p:nvPicPr>
          <p:cNvPr id="2598" name="Google Shape;2598;g120b395de86_2_1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599" name="Google Shape;2599;g120b395de86_2_1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600" name="Google Shape;2600;g120b395de86_2_1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sp>
        <p:nvSpPr>
          <p:cNvPr id="2601" name="Google Shape;2601;g120b395de86_2_1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5" name="Shape 2605"/>
        <p:cNvGrpSpPr/>
        <p:nvPr/>
      </p:nvGrpSpPr>
      <p:grpSpPr>
        <a:xfrm>
          <a:off x="0" y="0"/>
          <a:ext cx="0" cy="0"/>
          <a:chOff x="0" y="0"/>
          <a:chExt cx="0" cy="0"/>
        </a:xfrm>
      </p:grpSpPr>
      <p:sp>
        <p:nvSpPr>
          <p:cNvPr id="2606" name="Google Shape;2606;g120b395de86_2_2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(multiple slides, as needed)</a:t>
            </a:r>
            <a:endParaRPr/>
          </a:p>
        </p:txBody>
      </p:sp>
      <p:sp>
        <p:nvSpPr>
          <p:cNvPr id="2607" name="Google Shape;2607;g120b395de86_2_20"/>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608" name="Google Shape;2608;g120b395de86_2_2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aphicFrame>
        <p:nvGraphicFramePr>
          <p:cNvPr id="2609" name="Google Shape;2609;g120b395de86_2_20"/>
          <p:cNvGraphicFramePr/>
          <p:nvPr/>
        </p:nvGraphicFramePr>
        <p:xfrm>
          <a:off x="228600" y="1086000"/>
          <a:ext cx="3000000" cy="3000000"/>
        </p:xfrm>
        <a:graphic>
          <a:graphicData uri="http://schemas.openxmlformats.org/drawingml/2006/table">
            <a:tbl>
              <a:tblPr>
                <a:noFill/>
                <a:tableStyleId>{A9ED1627-924B-4930-AA3C-071C1F8F71B4}</a:tableStyleId>
              </a:tblPr>
              <a:tblGrid>
                <a:gridCol w="602325"/>
                <a:gridCol w="7088250"/>
                <a:gridCol w="996225"/>
              </a:tblGrid>
              <a:tr h="422800">
                <a:tc rowSpan="2">
                  <a:txBody>
                    <a:bodyPr/>
                    <a:lstStyle/>
                    <a:p>
                      <a:pPr indent="0" lvl="0" marL="0" rtl="0" algn="ctr">
                        <a:spcBef>
                          <a:spcPts val="0"/>
                        </a:spcBef>
                        <a:spcAft>
                          <a:spcPts val="0"/>
                        </a:spcAft>
                        <a:buNone/>
                      </a:pPr>
                      <a:r>
                        <a:rPr b="1" lang="en-US"/>
                        <a:t>RQ</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Description</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Comply</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r>
              <a:tr h="100000">
                <a:tc vMerge="1"/>
                <a:tc vMerge="1"/>
                <a:tc vMerge="1"/>
              </a:tr>
              <a:tr h="435450">
                <a:tc>
                  <a:txBody>
                    <a:bodyPr/>
                    <a:lstStyle/>
                    <a:p>
                      <a:pPr indent="0" lvl="0" marL="0" rtl="0" algn="ctr">
                        <a:spcBef>
                          <a:spcPts val="0"/>
                        </a:spcBef>
                        <a:spcAft>
                          <a:spcPts val="0"/>
                        </a:spcAft>
                        <a:buNone/>
                      </a:pPr>
                      <a:r>
                        <a:rPr lang="en-US"/>
                        <a:t>17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Mechanisms shall not use pyrotechnics or chemicals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Mechanisms that use heat (e.g., nichrome wire) shall not be exposed to the outside environment to reduce potential risk of setting vegetation on fire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Both the container and payload shall be labeled with team contact information including email address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20</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Cost of the CanSat shall be under $1000.  Ground support and analysis tools are not included in the cost. Equipment from previous years should be included in this cost, based on current market value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21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XBEE radios shall be used for telemetry.  2.4 GHz Series radios are allowed. 900 MHz XBEE radios are also allowed</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22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XBEE radios shall have their NETID/PANID set to their team number</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23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XBEE radios shall not use broadcast mode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24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include electronics to receive sensor payload telemetry</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pic>
        <p:nvPicPr>
          <p:cNvPr id="2610" name="Google Shape;2610;g120b395de86_2_2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611" name="Google Shape;2611;g120b395de86_2_2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612" name="Google Shape;2612;g120b395de86_2_2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sp>
        <p:nvSpPr>
          <p:cNvPr id="2613" name="Google Shape;2613;g120b395de86_2_2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7" name="Shape 2617"/>
        <p:cNvGrpSpPr/>
        <p:nvPr/>
      </p:nvGrpSpPr>
      <p:grpSpPr>
        <a:xfrm>
          <a:off x="0" y="0"/>
          <a:ext cx="0" cy="0"/>
          <a:chOff x="0" y="0"/>
          <a:chExt cx="0" cy="0"/>
        </a:xfrm>
      </p:grpSpPr>
      <p:sp>
        <p:nvSpPr>
          <p:cNvPr id="2618" name="Google Shape;2618;g120b395de86_2_3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(multiple slides, as needed)</a:t>
            </a:r>
            <a:endParaRPr/>
          </a:p>
        </p:txBody>
      </p:sp>
      <p:sp>
        <p:nvSpPr>
          <p:cNvPr id="2619" name="Google Shape;2619;g120b395de86_2_30"/>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620" name="Google Shape;2620;g120b395de86_2_3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aphicFrame>
        <p:nvGraphicFramePr>
          <p:cNvPr id="2621" name="Google Shape;2621;g120b395de86_2_30"/>
          <p:cNvGraphicFramePr/>
          <p:nvPr/>
        </p:nvGraphicFramePr>
        <p:xfrm>
          <a:off x="228600" y="1086000"/>
          <a:ext cx="3000000" cy="3000000"/>
        </p:xfrm>
        <a:graphic>
          <a:graphicData uri="http://schemas.openxmlformats.org/drawingml/2006/table">
            <a:tbl>
              <a:tblPr>
                <a:noFill/>
                <a:tableStyleId>{A9ED1627-924B-4930-AA3C-071C1F8F71B4}</a:tableStyleId>
              </a:tblPr>
              <a:tblGrid>
                <a:gridCol w="602325"/>
                <a:gridCol w="7088250"/>
                <a:gridCol w="996225"/>
              </a:tblGrid>
              <a:tr h="422800">
                <a:tc rowSpan="2">
                  <a:txBody>
                    <a:bodyPr/>
                    <a:lstStyle/>
                    <a:p>
                      <a:pPr indent="0" lvl="0" marL="0" rtl="0" algn="ctr">
                        <a:spcBef>
                          <a:spcPts val="0"/>
                        </a:spcBef>
                        <a:spcAft>
                          <a:spcPts val="0"/>
                        </a:spcAft>
                        <a:buNone/>
                      </a:pPr>
                      <a:r>
                        <a:rPr b="1" lang="en-US"/>
                        <a:t>RQ</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Description</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Comply</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r>
              <a:tr h="100000">
                <a:tc vMerge="1"/>
                <a:tc vMerge="1"/>
                <a:tc vMerge="1"/>
              </a:tr>
              <a:tr h="435450">
                <a:tc>
                  <a:txBody>
                    <a:bodyPr/>
                    <a:lstStyle/>
                    <a:p>
                      <a:pPr indent="0" lvl="0" marL="0" rtl="0" algn="ctr">
                        <a:spcBef>
                          <a:spcPts val="0"/>
                        </a:spcBef>
                        <a:spcAft>
                          <a:spcPts val="0"/>
                        </a:spcAft>
                        <a:buNone/>
                      </a:pPr>
                      <a:r>
                        <a:rPr lang="en-US"/>
                        <a:t>25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include electronics and mechanisms to release the science payload on a tether</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26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include a GPS sensor to track its position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27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include a pressure sensor to measure altitude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28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measure its battery voltage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29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transmit its telemetry once per second (1 Hz) in the formats described in the Telemetry Requirements section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30</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poll the payload for telemetry and relay that data four times per second (4 Hz) in the formats described in the Telemetry Requirements section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31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stop polling and transmitting telemetry when it lands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32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and science payload must include an easily accessible power switch that can be accessed without disassembling the cansat and science payloads and in the stowed configuration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pic>
        <p:nvPicPr>
          <p:cNvPr id="2622" name="Google Shape;2622;g120b395de86_2_3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623" name="Google Shape;2623;g120b395de86_2_3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624" name="Google Shape;2624;g120b395de86_2_3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sp>
        <p:nvSpPr>
          <p:cNvPr id="2625" name="Google Shape;2625;g120b395de86_2_3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9" name="Shape 2629"/>
        <p:cNvGrpSpPr/>
        <p:nvPr/>
      </p:nvGrpSpPr>
      <p:grpSpPr>
        <a:xfrm>
          <a:off x="0" y="0"/>
          <a:ext cx="0" cy="0"/>
          <a:chOff x="0" y="0"/>
          <a:chExt cx="0" cy="0"/>
        </a:xfrm>
      </p:grpSpPr>
      <p:sp>
        <p:nvSpPr>
          <p:cNvPr id="2630" name="Google Shape;2630;g120b395de86_2_4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(multiple slides, as needed)</a:t>
            </a:r>
            <a:endParaRPr/>
          </a:p>
        </p:txBody>
      </p:sp>
      <p:sp>
        <p:nvSpPr>
          <p:cNvPr id="2631" name="Google Shape;2631;g120b395de86_2_40"/>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632" name="Google Shape;2632;g120b395de86_2_4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aphicFrame>
        <p:nvGraphicFramePr>
          <p:cNvPr id="2633" name="Google Shape;2633;g120b395de86_2_40"/>
          <p:cNvGraphicFramePr/>
          <p:nvPr/>
        </p:nvGraphicFramePr>
        <p:xfrm>
          <a:off x="228600" y="1086000"/>
          <a:ext cx="3000000" cy="3000000"/>
        </p:xfrm>
        <a:graphic>
          <a:graphicData uri="http://schemas.openxmlformats.org/drawingml/2006/table">
            <a:tbl>
              <a:tblPr>
                <a:noFill/>
                <a:tableStyleId>{A9ED1627-924B-4930-AA3C-071C1F8F71B4}</a:tableStyleId>
              </a:tblPr>
              <a:tblGrid>
                <a:gridCol w="602325"/>
                <a:gridCol w="7088250"/>
                <a:gridCol w="996225"/>
              </a:tblGrid>
              <a:tr h="422800">
                <a:tc rowSpan="2">
                  <a:txBody>
                    <a:bodyPr/>
                    <a:lstStyle/>
                    <a:p>
                      <a:pPr indent="0" lvl="0" marL="0" rtl="0" algn="ctr">
                        <a:spcBef>
                          <a:spcPts val="0"/>
                        </a:spcBef>
                        <a:spcAft>
                          <a:spcPts val="0"/>
                        </a:spcAft>
                        <a:buNone/>
                      </a:pPr>
                      <a:r>
                        <a:rPr b="1" lang="en-US"/>
                        <a:t>RQ</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Description</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Comply</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r>
              <a:tr h="100000">
                <a:tc vMerge="1"/>
                <a:tc vMerge="1"/>
                <a:tc vMerge="1"/>
              </a:tr>
              <a:tr h="435450">
                <a:tc>
                  <a:txBody>
                    <a:bodyPr/>
                    <a:lstStyle/>
                    <a:p>
                      <a:pPr indent="0" lvl="0" marL="0" rtl="0" algn="ctr">
                        <a:spcBef>
                          <a:spcPts val="0"/>
                        </a:spcBef>
                        <a:spcAft>
                          <a:spcPts val="0"/>
                        </a:spcAft>
                        <a:buNone/>
                      </a:pPr>
                      <a:r>
                        <a:rPr lang="en-US"/>
                        <a:t>33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and payload must include a power indicator such as an LED or sound generating device that can be easily seen or heard without disassembling the cansat and in the stowed state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34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An audio beacon is required for the container. It shall be powered after landing</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35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audio beacon must have a minimum sound pressure level of 92 dB, unobstructed</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36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Battery source may be alkaline, Ni-Cad, Ni-MH or Lithium. Lithium polymer batteries are not allowed. Lithium cells must be manufactured with a metal package similar to 18650 cells. Coin cells are allowed</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37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An easily accessible battery compartment must be included allowing batteries to be installed or removed in less than a minute and not require a total disassembly of the CanSat</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38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Spring contacts shall not be used for making electrical connections to batteries. Shock forces can cause momentary disconnects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39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Cansat must operate during the environmental tests laid out in Section 3.5</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40</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Cansat shall operate for a minimum of two hours when integrated into the rocket</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pic>
        <p:nvPicPr>
          <p:cNvPr id="2634" name="Google Shape;2634;g120b395de86_2_4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635" name="Google Shape;2635;g120b395de86_2_4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636" name="Google Shape;2636;g120b395de86_2_4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sp>
        <p:nvSpPr>
          <p:cNvPr id="2637" name="Google Shape;2637;g120b395de86_2_4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1" name="Shape 2641"/>
        <p:cNvGrpSpPr/>
        <p:nvPr/>
      </p:nvGrpSpPr>
      <p:grpSpPr>
        <a:xfrm>
          <a:off x="0" y="0"/>
          <a:ext cx="0" cy="0"/>
          <a:chOff x="0" y="0"/>
          <a:chExt cx="0" cy="0"/>
        </a:xfrm>
      </p:grpSpPr>
      <p:sp>
        <p:nvSpPr>
          <p:cNvPr id="2642" name="Google Shape;2642;g120b395de86_2_5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(multiple slides, as needed)</a:t>
            </a:r>
            <a:endParaRPr/>
          </a:p>
        </p:txBody>
      </p:sp>
      <p:sp>
        <p:nvSpPr>
          <p:cNvPr id="2643" name="Google Shape;2643;g120b395de86_2_50"/>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644" name="Google Shape;2644;g120b395de86_2_5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aphicFrame>
        <p:nvGraphicFramePr>
          <p:cNvPr id="2645" name="Google Shape;2645;g120b395de86_2_50"/>
          <p:cNvGraphicFramePr/>
          <p:nvPr/>
        </p:nvGraphicFramePr>
        <p:xfrm>
          <a:off x="228600" y="1086000"/>
          <a:ext cx="3000000" cy="3000000"/>
        </p:xfrm>
        <a:graphic>
          <a:graphicData uri="http://schemas.openxmlformats.org/drawingml/2006/table">
            <a:tbl>
              <a:tblPr>
                <a:noFill/>
                <a:tableStyleId>{A9ED1627-924B-4930-AA3C-071C1F8F71B4}</a:tableStyleId>
              </a:tblPr>
              <a:tblGrid>
                <a:gridCol w="602325"/>
                <a:gridCol w="7088250"/>
                <a:gridCol w="996225"/>
              </a:tblGrid>
              <a:tr h="422800">
                <a:tc rowSpan="2">
                  <a:txBody>
                    <a:bodyPr/>
                    <a:lstStyle/>
                    <a:p>
                      <a:pPr indent="0" lvl="0" marL="0" rtl="0" algn="ctr">
                        <a:spcBef>
                          <a:spcPts val="0"/>
                        </a:spcBef>
                        <a:spcAft>
                          <a:spcPts val="0"/>
                        </a:spcAft>
                        <a:buNone/>
                      </a:pPr>
                      <a:r>
                        <a:rPr b="1" lang="en-US"/>
                        <a:t>RQ</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Description</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Comply</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r>
              <a:tr h="100000">
                <a:tc vMerge="1"/>
                <a:tc vMerge="1"/>
                <a:tc vMerge="1"/>
              </a:tr>
              <a:tr h="435450">
                <a:tc>
                  <a:txBody>
                    <a:bodyPr/>
                    <a:lstStyle/>
                    <a:p>
                      <a:pPr indent="0" lvl="0" marL="0" rtl="0" algn="ctr">
                        <a:spcBef>
                          <a:spcPts val="0"/>
                        </a:spcBef>
                        <a:spcAft>
                          <a:spcPts val="0"/>
                        </a:spcAft>
                        <a:buNone/>
                      </a:pPr>
                      <a:r>
                        <a:rPr lang="en-US"/>
                        <a:t>41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science payload shall have their NETID/PANID set to their team number plus 5000. If the team number is 1000, sensor payload NETID is 6000</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42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science payload shall transmit sensor telemetry to the container when polled</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43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Missing in mission guide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a:t>
                      </a:r>
                      <a:endParaRPr>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44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science payload shall include a pressure sensor, temperature sensor and rotation sensor</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45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science payload shall include a video camera pointing 45 degrees up from the payload NADIR direction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46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science payload shall maintain orientation so the camera always faces south within +/- 20 degrees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47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payload shall be connected to the container with a 10 meter tether</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48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At 300 meters, the payload shall be released from the container at a rate of .5 meters per second</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pic>
        <p:nvPicPr>
          <p:cNvPr id="2646" name="Google Shape;2646;g120b395de86_2_5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647" name="Google Shape;2647;g120b395de86_2_5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648" name="Google Shape;2648;g120b395de86_2_5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sp>
        <p:nvSpPr>
          <p:cNvPr id="2649" name="Google Shape;2649;g120b395de86_2_5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11f957d897c_1_26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410" name="Google Shape;410;g11f957d897c_1_26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411" name="Google Shape;411;g11f957d897c_1_260"/>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Launch Vehicle Compatibility</a:t>
            </a:r>
            <a:endParaRPr/>
          </a:p>
        </p:txBody>
      </p:sp>
      <p:sp>
        <p:nvSpPr>
          <p:cNvPr id="412" name="Google Shape;412;g11f957d897c_1_260"/>
          <p:cNvSpPr txBox="1"/>
          <p:nvPr>
            <p:ph idx="1" type="body"/>
          </p:nvPr>
        </p:nvSpPr>
        <p:spPr>
          <a:xfrm>
            <a:off x="228600" y="5372225"/>
            <a:ext cx="8655900" cy="62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There's enough space for the Container freely slide in the rocket frame</a:t>
            </a:r>
            <a:endParaRPr sz="1800"/>
          </a:p>
        </p:txBody>
      </p:sp>
      <p:sp>
        <p:nvSpPr>
          <p:cNvPr id="413" name="Google Shape;413;g11f957d897c_1_26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414" name="Google Shape;414;g11f957d897c_1_26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15" name="Google Shape;415;g11f957d897c_1_260"/>
          <p:cNvPicPr preferRelativeResize="0"/>
          <p:nvPr/>
        </p:nvPicPr>
        <p:blipFill>
          <a:blip r:embed="rId3">
            <a:alphaModFix/>
          </a:blip>
          <a:stretch>
            <a:fillRect/>
          </a:stretch>
        </p:blipFill>
        <p:spPr>
          <a:xfrm>
            <a:off x="0" y="1649455"/>
            <a:ext cx="9143999" cy="3559089"/>
          </a:xfrm>
          <a:prstGeom prst="rect">
            <a:avLst/>
          </a:prstGeom>
          <a:noFill/>
          <a:ln>
            <a:noFill/>
          </a:ln>
        </p:spPr>
      </p:pic>
      <p:pic>
        <p:nvPicPr>
          <p:cNvPr id="416" name="Google Shape;416;g11f957d897c_1_260"/>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3" name="Shape 2653"/>
        <p:cNvGrpSpPr/>
        <p:nvPr/>
      </p:nvGrpSpPr>
      <p:grpSpPr>
        <a:xfrm>
          <a:off x="0" y="0"/>
          <a:ext cx="0" cy="0"/>
          <a:chOff x="0" y="0"/>
          <a:chExt cx="0" cy="0"/>
        </a:xfrm>
      </p:grpSpPr>
      <p:sp>
        <p:nvSpPr>
          <p:cNvPr id="2654" name="Google Shape;2654;g120b395de86_2_6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(multiple slides, as needed)</a:t>
            </a:r>
            <a:endParaRPr/>
          </a:p>
        </p:txBody>
      </p:sp>
      <p:sp>
        <p:nvSpPr>
          <p:cNvPr id="2655" name="Google Shape;2655;g120b395de86_2_60"/>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656" name="Google Shape;2656;g120b395de86_2_6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aphicFrame>
        <p:nvGraphicFramePr>
          <p:cNvPr id="2657" name="Google Shape;2657;g120b395de86_2_60"/>
          <p:cNvGraphicFramePr/>
          <p:nvPr/>
        </p:nvGraphicFramePr>
        <p:xfrm>
          <a:off x="228600" y="1086000"/>
          <a:ext cx="3000000" cy="3000000"/>
        </p:xfrm>
        <a:graphic>
          <a:graphicData uri="http://schemas.openxmlformats.org/drawingml/2006/table">
            <a:tbl>
              <a:tblPr>
                <a:noFill/>
                <a:tableStyleId>{A9ED1627-924B-4930-AA3C-071C1F8F71B4}</a:tableStyleId>
              </a:tblPr>
              <a:tblGrid>
                <a:gridCol w="602325"/>
                <a:gridCol w="7088250"/>
                <a:gridCol w="996225"/>
              </a:tblGrid>
              <a:tr h="422800">
                <a:tc rowSpan="2">
                  <a:txBody>
                    <a:bodyPr/>
                    <a:lstStyle/>
                    <a:p>
                      <a:pPr indent="0" lvl="0" marL="0" rtl="0" algn="ctr">
                        <a:spcBef>
                          <a:spcPts val="0"/>
                        </a:spcBef>
                        <a:spcAft>
                          <a:spcPts val="0"/>
                        </a:spcAft>
                        <a:buNone/>
                      </a:pPr>
                      <a:r>
                        <a:rPr b="1" lang="en-US"/>
                        <a:t>RQ</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Description</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Comply</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r>
              <a:tr h="100000">
                <a:tc vMerge="1"/>
                <a:tc vMerge="1"/>
                <a:tc vMerge="1"/>
              </a:tr>
              <a:tr h="435450">
                <a:tc>
                  <a:txBody>
                    <a:bodyPr/>
                    <a:lstStyle/>
                    <a:p>
                      <a:pPr indent="0" lvl="0" marL="0" rtl="0" algn="ctr">
                        <a:spcBef>
                          <a:spcPts val="0"/>
                        </a:spcBef>
                        <a:spcAft>
                          <a:spcPts val="0"/>
                        </a:spcAft>
                        <a:buNone/>
                      </a:pPr>
                      <a:r>
                        <a:rPr lang="en-US"/>
                        <a:t>49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300">
                          <a:solidFill>
                            <a:schemeClr val="dk1"/>
                          </a:solidFill>
                        </a:rPr>
                        <a:t>The flight software shall maintain a count of packets transmitted which shall increment with each packet transmission throughout the mission.  The value shall be maintained through processor resets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50</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maintain mission time throughout the whole mission even with processor resets or momentary power loss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51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have its time set to UTC time to within one second before launch</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52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flight software shall support simulated flight mode where the ground station sends air pressure values at a one second interval using a provided flight profile csv file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53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In simulation mode, the flight software shall use the radio uplink pressure values in place of the pressure sensor for determining the container altitude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54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flight software shall only enter simulation mode after it receives the SIMULATION ENABLE and SIMULATION ACTIVATE commands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55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ground station shall command the Cansat to start transmitting telemetry prior to launch</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56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ground station shall generate csv files of all sensor data as specified in the Telemetry Requirements section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pic>
        <p:nvPicPr>
          <p:cNvPr id="2658" name="Google Shape;2658;g120b395de86_2_6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659" name="Google Shape;2659;g120b395de86_2_6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660" name="Google Shape;2660;g120b395de86_2_6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sp>
        <p:nvSpPr>
          <p:cNvPr id="2661" name="Google Shape;2661;g120b395de86_2_6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5" name="Shape 2665"/>
        <p:cNvGrpSpPr/>
        <p:nvPr/>
      </p:nvGrpSpPr>
      <p:grpSpPr>
        <a:xfrm>
          <a:off x="0" y="0"/>
          <a:ext cx="0" cy="0"/>
          <a:chOff x="0" y="0"/>
          <a:chExt cx="0" cy="0"/>
        </a:xfrm>
      </p:grpSpPr>
      <p:sp>
        <p:nvSpPr>
          <p:cNvPr id="2666" name="Google Shape;2666;g120b395de86_2_7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(multiple slides, as needed)</a:t>
            </a:r>
            <a:endParaRPr/>
          </a:p>
        </p:txBody>
      </p:sp>
      <p:sp>
        <p:nvSpPr>
          <p:cNvPr id="2667" name="Google Shape;2667;g120b395de86_2_70"/>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668" name="Google Shape;2668;g120b395de86_2_7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aphicFrame>
        <p:nvGraphicFramePr>
          <p:cNvPr id="2669" name="Google Shape;2669;g120b395de86_2_70"/>
          <p:cNvGraphicFramePr/>
          <p:nvPr/>
        </p:nvGraphicFramePr>
        <p:xfrm>
          <a:off x="228600" y="1086000"/>
          <a:ext cx="3000000" cy="3000000"/>
        </p:xfrm>
        <a:graphic>
          <a:graphicData uri="http://schemas.openxmlformats.org/drawingml/2006/table">
            <a:tbl>
              <a:tblPr>
                <a:noFill/>
                <a:tableStyleId>{A9ED1627-924B-4930-AA3C-071C1F8F71B4}</a:tableStyleId>
              </a:tblPr>
              <a:tblGrid>
                <a:gridCol w="602325"/>
                <a:gridCol w="7088250"/>
                <a:gridCol w="996225"/>
              </a:tblGrid>
              <a:tr h="422800">
                <a:tc rowSpan="2">
                  <a:txBody>
                    <a:bodyPr/>
                    <a:lstStyle/>
                    <a:p>
                      <a:pPr indent="0" lvl="0" marL="0" rtl="0" algn="ctr">
                        <a:spcBef>
                          <a:spcPts val="0"/>
                        </a:spcBef>
                        <a:spcAft>
                          <a:spcPts val="0"/>
                        </a:spcAft>
                        <a:buNone/>
                      </a:pPr>
                      <a:r>
                        <a:rPr b="1" lang="en-US"/>
                        <a:t>RQ</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Description</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Comply</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r>
              <a:tr h="100000">
                <a:tc vMerge="1"/>
                <a:tc vMerge="1"/>
                <a:tc vMerge="1"/>
              </a:tr>
              <a:tr h="435450">
                <a:tc>
                  <a:txBody>
                    <a:bodyPr/>
                    <a:lstStyle/>
                    <a:p>
                      <a:pPr indent="0" lvl="0" marL="0" rtl="0" algn="ctr">
                        <a:spcBef>
                          <a:spcPts val="0"/>
                        </a:spcBef>
                        <a:spcAft>
                          <a:spcPts val="0"/>
                        </a:spcAft>
                        <a:buNone/>
                      </a:pPr>
                      <a:r>
                        <a:rPr lang="en-US"/>
                        <a:t>57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300">
                          <a:solidFill>
                            <a:schemeClr val="dk1"/>
                          </a:solidFill>
                        </a:rPr>
                        <a:t>Telemetry shall include mission time with one second or better resolution. Mission time shall be maintained in the event of a processor reset during the launch and mission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58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Configuration states such as if commanded to transmit telemetry shall be maintained in the event of a processor reset during launch and mission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59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Each team shall develop their own ground station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60</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All telemetry shall be displayed in real time during descent on the ground station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61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All telemetry shall be displayed in engineering units (meters, meters/sec, Celsius, etc.</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62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Teams shall plot each telemetry data field in real time during flight</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63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ground station shall include one laptop computer with a minimum of two hours of battery operation, XBEE radio and a hand-held antenna</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64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ground station must be portable so the team can be positioned at the ground station operation site along the flight line. AC power will not be available at the ground station operation site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pic>
        <p:nvPicPr>
          <p:cNvPr id="2670" name="Google Shape;2670;g120b395de86_2_7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671" name="Google Shape;2671;g120b395de86_2_7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672" name="Google Shape;2672;g120b395de86_2_7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sp>
        <p:nvSpPr>
          <p:cNvPr id="2673" name="Google Shape;2673;g120b395de86_2_7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7" name="Shape 2677"/>
        <p:cNvGrpSpPr/>
        <p:nvPr/>
      </p:nvGrpSpPr>
      <p:grpSpPr>
        <a:xfrm>
          <a:off x="0" y="0"/>
          <a:ext cx="0" cy="0"/>
          <a:chOff x="0" y="0"/>
          <a:chExt cx="0" cy="0"/>
        </a:xfrm>
      </p:grpSpPr>
      <p:sp>
        <p:nvSpPr>
          <p:cNvPr id="2678" name="Google Shape;2678;g120b395de86_2_8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(multiple slides, as needed)</a:t>
            </a:r>
            <a:endParaRPr/>
          </a:p>
        </p:txBody>
      </p:sp>
      <p:sp>
        <p:nvSpPr>
          <p:cNvPr id="2679" name="Google Shape;2679;g120b395de86_2_80"/>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680" name="Google Shape;2680;g120b395de86_2_8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aphicFrame>
        <p:nvGraphicFramePr>
          <p:cNvPr id="2681" name="Google Shape;2681;g120b395de86_2_80"/>
          <p:cNvGraphicFramePr/>
          <p:nvPr/>
        </p:nvGraphicFramePr>
        <p:xfrm>
          <a:off x="228600" y="1086000"/>
          <a:ext cx="3000000" cy="3000000"/>
        </p:xfrm>
        <a:graphic>
          <a:graphicData uri="http://schemas.openxmlformats.org/drawingml/2006/table">
            <a:tbl>
              <a:tblPr>
                <a:noFill/>
                <a:tableStyleId>{A9ED1627-924B-4930-AA3C-071C1F8F71B4}</a:tableStyleId>
              </a:tblPr>
              <a:tblGrid>
                <a:gridCol w="602325"/>
                <a:gridCol w="7088250"/>
                <a:gridCol w="996225"/>
              </a:tblGrid>
              <a:tr h="422800">
                <a:tc rowSpan="2">
                  <a:txBody>
                    <a:bodyPr/>
                    <a:lstStyle/>
                    <a:p>
                      <a:pPr indent="0" lvl="0" marL="0" rtl="0" algn="ctr">
                        <a:spcBef>
                          <a:spcPts val="0"/>
                        </a:spcBef>
                        <a:spcAft>
                          <a:spcPts val="0"/>
                        </a:spcAft>
                        <a:buNone/>
                      </a:pPr>
                      <a:r>
                        <a:rPr b="1" lang="en-US"/>
                        <a:t>RQ</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Description</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Comply</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r>
              <a:tr h="100000">
                <a:tc vMerge="1"/>
                <a:tc vMerge="1"/>
                <a:tc vMerge="1"/>
              </a:tr>
              <a:tr h="435450">
                <a:tc>
                  <a:txBody>
                    <a:bodyPr/>
                    <a:lstStyle/>
                    <a:p>
                      <a:pPr indent="0" lvl="0" marL="0" rtl="0" algn="ctr">
                        <a:spcBef>
                          <a:spcPts val="0"/>
                        </a:spcBef>
                        <a:spcAft>
                          <a:spcPts val="0"/>
                        </a:spcAft>
                        <a:buNone/>
                      </a:pPr>
                      <a:r>
                        <a:rPr lang="en-US"/>
                        <a:t>65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300">
                          <a:solidFill>
                            <a:schemeClr val="dk1"/>
                          </a:solidFill>
                        </a:rPr>
                        <a:t>The ground station software shall be able to command the container to operate in simulation mode by sending two commands, SIMULATION ENABLE and SIMULATION ACTIVATE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66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When in simulation mode, the ground station shall transmit pressure data from a csv file provided by the competition at a 1 Hz interval to the container</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67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science payloads shall not transmit telemetry during the launch, and the container shall command the science payloads to begin telemetry transmission upon release from the container</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68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All video cameras shall be in color, have a resolution of at least 640x480 and record at a minimum of 30 frames a second</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pic>
        <p:nvPicPr>
          <p:cNvPr id="2682" name="Google Shape;2682;g120b395de86_2_8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683" name="Google Shape;2683;g120b395de86_2_8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684" name="Google Shape;2684;g120b395de86_2_8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sp>
        <p:nvSpPr>
          <p:cNvPr id="2685" name="Google Shape;2685;g120b395de86_2_8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9" name="Shape 2689"/>
        <p:cNvGrpSpPr/>
        <p:nvPr/>
      </p:nvGrpSpPr>
      <p:grpSpPr>
        <a:xfrm>
          <a:off x="0" y="0"/>
          <a:ext cx="0" cy="0"/>
          <a:chOff x="0" y="0"/>
          <a:chExt cx="0" cy="0"/>
        </a:xfrm>
      </p:grpSpPr>
      <p:sp>
        <p:nvSpPr>
          <p:cNvPr id="2690" name="Google Shape;2690;p92"/>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2691" name="Google Shape;2691;p92"/>
          <p:cNvSpPr txBox="1"/>
          <p:nvPr>
            <p:ph idx="12" type="sldNum"/>
          </p:nvPr>
        </p:nvSpPr>
        <p:spPr>
          <a:xfrm>
            <a:off x="8001000" y="6477000"/>
            <a:ext cx="685800" cy="2476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692" name="Google Shape;2692;p9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1" i="0" lang="en-US" sz="3200" u="none" cap="none" strike="noStrike">
                <a:solidFill>
                  <a:schemeClr val="accent2"/>
                </a:solidFill>
                <a:latin typeface="Arial"/>
                <a:ea typeface="Arial"/>
                <a:cs typeface="Arial"/>
                <a:sym typeface="Arial"/>
              </a:rPr>
              <a:t>Management</a:t>
            </a:r>
            <a:endParaRPr/>
          </a:p>
        </p:txBody>
      </p:sp>
      <p:sp>
        <p:nvSpPr>
          <p:cNvPr id="2693" name="Google Shape;2693;p92"/>
          <p:cNvSpPr txBox="1"/>
          <p:nvPr>
            <p:ph idx="1" type="subTitle"/>
          </p:nvPr>
        </p:nvSpPr>
        <p:spPr>
          <a:xfrm>
            <a:off x="1371600" y="4343400"/>
            <a:ext cx="6400800" cy="1295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Font typeface="Arial"/>
              <a:buNone/>
            </a:pPr>
            <a:r>
              <a:rPr lang="en-US"/>
              <a:t>Mateo Figallo</a:t>
            </a:r>
            <a:endParaRPr/>
          </a:p>
          <a:p>
            <a:pPr indent="0" lvl="0" marL="0" marR="0" rtl="0" algn="ctr">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pic>
        <p:nvPicPr>
          <p:cNvPr id="2694" name="Google Shape;2694;p92"/>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695" name="Google Shape;2695;p9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0" name="Shape 2700"/>
        <p:cNvGrpSpPr/>
        <p:nvPr/>
      </p:nvGrpSpPr>
      <p:grpSpPr>
        <a:xfrm>
          <a:off x="0" y="0"/>
          <a:ext cx="0" cy="0"/>
          <a:chOff x="0" y="0"/>
          <a:chExt cx="0" cy="0"/>
        </a:xfrm>
      </p:grpSpPr>
      <p:sp>
        <p:nvSpPr>
          <p:cNvPr id="2701" name="Google Shape;2701;g11aacba327b_0_697"/>
          <p:cNvSpPr txBox="1"/>
          <p:nvPr>
            <p:ph type="title"/>
          </p:nvPr>
        </p:nvSpPr>
        <p:spPr>
          <a:xfrm>
            <a:off x="1600200" y="76200"/>
            <a:ext cx="54102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Status of Procurements</a:t>
            </a:r>
            <a:endParaRPr/>
          </a:p>
        </p:txBody>
      </p:sp>
      <p:sp>
        <p:nvSpPr>
          <p:cNvPr id="2702" name="Google Shape;2702;g11aacba327b_0_697"/>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2703" name="Google Shape;2703;g11aacba327b_0_697"/>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704" name="Google Shape;2704;g11aacba327b_0_69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sp>
        <p:nvSpPr>
          <p:cNvPr id="2705" name="Google Shape;2705;g11aacba327b_0_69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graphicFrame>
        <p:nvGraphicFramePr>
          <p:cNvPr id="2706" name="Google Shape;2706;g11aacba327b_0_697"/>
          <p:cNvGraphicFramePr/>
          <p:nvPr/>
        </p:nvGraphicFramePr>
        <p:xfrm>
          <a:off x="360900" y="1325538"/>
          <a:ext cx="3000000" cy="3000000"/>
        </p:xfrm>
        <a:graphic>
          <a:graphicData uri="http://schemas.openxmlformats.org/drawingml/2006/table">
            <a:tbl>
              <a:tblPr>
                <a:noFill/>
                <a:tableStyleId>{A9ED1627-924B-4930-AA3C-071C1F8F71B4}</a:tableStyleId>
              </a:tblPr>
              <a:tblGrid>
                <a:gridCol w="2105550"/>
                <a:gridCol w="2105550"/>
                <a:gridCol w="2105550"/>
                <a:gridCol w="2105550"/>
              </a:tblGrid>
              <a:tr h="364450">
                <a:tc>
                  <a:txBody>
                    <a:bodyPr/>
                    <a:lstStyle/>
                    <a:p>
                      <a:pPr indent="0" lvl="0" marL="0" rtl="0" algn="ctr">
                        <a:spcBef>
                          <a:spcPts val="0"/>
                        </a:spcBef>
                        <a:spcAft>
                          <a:spcPts val="0"/>
                        </a:spcAft>
                        <a:buNone/>
                      </a:pPr>
                      <a:r>
                        <a:rPr b="1" lang="en-US"/>
                        <a:t>Component</a:t>
                      </a:r>
                      <a:endParaRPr b="1"/>
                    </a:p>
                  </a:txBody>
                  <a:tcPr marT="91425" marB="91425" marR="91425" marL="91425">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en-US"/>
                        <a:t>Status</a:t>
                      </a:r>
                      <a:endParaRPr b="1"/>
                    </a:p>
                  </a:txBody>
                  <a:tcPr marT="91425" marB="91425" marR="91425" marL="91425">
                    <a:lnR cap="flat" cmpd="sng" w="9525">
                      <a:solidFill>
                        <a:srgbClr val="9E9E9E"/>
                      </a:solidFill>
                      <a:prstDash val="solid"/>
                      <a:round/>
                      <a:headEnd len="sm" w="sm" type="none"/>
                      <a:tailEnd len="sm" w="sm" type="none"/>
                    </a:lnR>
                    <a:solidFill>
                      <a:srgbClr val="FFFF00"/>
                    </a:solidFill>
                  </a:tcPr>
                </a:tc>
                <a:tc>
                  <a:txBody>
                    <a:bodyPr/>
                    <a:lstStyle/>
                    <a:p>
                      <a:pPr indent="0" lvl="0" marL="0" rtl="0" algn="ctr">
                        <a:spcBef>
                          <a:spcPts val="0"/>
                        </a:spcBef>
                        <a:spcAft>
                          <a:spcPts val="0"/>
                        </a:spcAft>
                        <a:buNone/>
                      </a:pPr>
                      <a:r>
                        <a:rPr b="1" lang="en-US"/>
                        <a:t>Component</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en-US"/>
                        <a:t>Status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r h="560700">
                <a:tc>
                  <a:txBody>
                    <a:bodyPr/>
                    <a:lstStyle/>
                    <a:p>
                      <a:pPr indent="0" lvl="0" marL="0" rtl="0" algn="ctr">
                        <a:spcBef>
                          <a:spcPts val="0"/>
                        </a:spcBef>
                        <a:spcAft>
                          <a:spcPts val="0"/>
                        </a:spcAft>
                        <a:buNone/>
                      </a:pPr>
                      <a:r>
                        <a:rPr lang="en-US"/>
                        <a:t>Waveshare 10 DOF IMU C</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O</a:t>
                      </a:r>
                      <a:r>
                        <a:rPr lang="en-US"/>
                        <a:t>btained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Parachute Apogee 29118</a:t>
                      </a:r>
                      <a:endParaRPr>
                        <a:solidFill>
                          <a:srgbClr val="00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Obtained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4450">
                <a:tc>
                  <a:txBody>
                    <a:bodyPr/>
                    <a:lstStyle/>
                    <a:p>
                      <a:pPr indent="0" lvl="0" marL="0" rtl="0" algn="ctr">
                        <a:spcBef>
                          <a:spcPts val="0"/>
                        </a:spcBef>
                        <a:spcAft>
                          <a:spcPts val="0"/>
                        </a:spcAft>
                        <a:buNone/>
                      </a:pPr>
                      <a:r>
                        <a:rPr lang="en-US"/>
                        <a:t>Adafruit Ultimate GPS</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Obtained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solidFill>
                            <a:srgbClr val="000000"/>
                          </a:solidFill>
                        </a:rPr>
                        <a:t>2.4 ghz antenna</a:t>
                      </a:r>
                      <a:endParaRPr>
                        <a:solidFill>
                          <a:srgbClr val="00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Obtained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60700">
                <a:tc>
                  <a:txBody>
                    <a:bodyPr/>
                    <a:lstStyle/>
                    <a:p>
                      <a:pPr indent="0" lvl="0" marL="0" rtl="0" algn="ctr">
                        <a:spcBef>
                          <a:spcPts val="0"/>
                        </a:spcBef>
                        <a:spcAft>
                          <a:spcPts val="0"/>
                        </a:spcAft>
                        <a:buNone/>
                      </a:pPr>
                      <a:r>
                        <a:rPr lang="en-US"/>
                        <a:t>Arduino mega 2560 mini</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Obtained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solidFill>
                            <a:srgbClr val="000000"/>
                          </a:solidFill>
                        </a:rPr>
                        <a:t>Buzzer</a:t>
                      </a:r>
                      <a:endParaRPr>
                        <a:solidFill>
                          <a:srgbClr val="00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Obtained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4450">
                <a:tc>
                  <a:txBody>
                    <a:bodyPr/>
                    <a:lstStyle/>
                    <a:p>
                      <a:pPr indent="0" lvl="0" marL="0" rtl="0" algn="ctr">
                        <a:spcBef>
                          <a:spcPts val="0"/>
                        </a:spcBef>
                        <a:spcAft>
                          <a:spcPts val="0"/>
                        </a:spcAft>
                        <a:buNone/>
                      </a:pPr>
                      <a:r>
                        <a:rPr lang="en-US"/>
                        <a:t>TowerPro sg90 servo</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Obtained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solidFill>
                            <a:srgbClr val="000000"/>
                          </a:solidFill>
                        </a:rPr>
                        <a:t>3D printed parts</a:t>
                      </a:r>
                      <a:endParaRPr>
                        <a:solidFill>
                          <a:srgbClr val="00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Obtained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4450">
                <a:tc>
                  <a:txBody>
                    <a:bodyPr/>
                    <a:lstStyle/>
                    <a:p>
                      <a:pPr indent="0" lvl="0" marL="0" rtl="0" algn="ctr">
                        <a:spcBef>
                          <a:spcPts val="0"/>
                        </a:spcBef>
                        <a:spcAft>
                          <a:spcPts val="0"/>
                        </a:spcAft>
                        <a:buNone/>
                      </a:pPr>
                      <a:r>
                        <a:rPr lang="en-US"/>
                        <a:t>Adafruit spy camera</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Obtained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Gimbal</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Obtained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60700">
                <a:tc>
                  <a:txBody>
                    <a:bodyPr/>
                    <a:lstStyle/>
                    <a:p>
                      <a:pPr indent="0" lvl="0" marL="0" rtl="0" algn="ctr">
                        <a:spcBef>
                          <a:spcPts val="0"/>
                        </a:spcBef>
                        <a:spcAft>
                          <a:spcPts val="0"/>
                        </a:spcAft>
                        <a:buNone/>
                      </a:pPr>
                      <a:r>
                        <a:rPr lang="en-US"/>
                        <a:t>Xbee Pro S2C</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Obtained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TPU 3D Printing Filament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Obtained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45100">
                <a:tc>
                  <a:txBody>
                    <a:bodyPr/>
                    <a:lstStyle/>
                    <a:p>
                      <a:pPr indent="0" lvl="0" marL="0" rtl="0" algn="ctr">
                        <a:spcBef>
                          <a:spcPts val="0"/>
                        </a:spcBef>
                        <a:spcAft>
                          <a:spcPts val="0"/>
                        </a:spcAft>
                        <a:buClr>
                          <a:srgbClr val="000000"/>
                        </a:buClr>
                        <a:buSzPts val="1100"/>
                        <a:buFont typeface="Arial"/>
                        <a:buNone/>
                      </a:pPr>
                      <a:r>
                        <a:rPr lang="en-US">
                          <a:solidFill>
                            <a:srgbClr val="000000"/>
                          </a:solidFill>
                        </a:rPr>
                        <a:t>Xbee Pro 3</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Obtained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lnSpc>
                          <a:spcPct val="143000"/>
                        </a:lnSpc>
                        <a:spcBef>
                          <a:spcPts val="0"/>
                        </a:spcBef>
                        <a:spcAft>
                          <a:spcPts val="1100"/>
                        </a:spcAft>
                        <a:buClr>
                          <a:schemeClr val="dk1"/>
                        </a:buClr>
                        <a:buSzPts val="1100"/>
                        <a:buFont typeface="Arial"/>
                        <a:buNone/>
                      </a:pPr>
                      <a:r>
                        <a:rPr lang="en-US">
                          <a:solidFill>
                            <a:srgbClr val="262626"/>
                          </a:solidFill>
                        </a:rPr>
                        <a:t>Samsung 30Q 18650 Battery</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Obtained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60700">
                <a:tc>
                  <a:txBody>
                    <a:bodyPr/>
                    <a:lstStyle/>
                    <a:p>
                      <a:pPr indent="0" lvl="0" marL="0" rtl="0" algn="ctr">
                        <a:spcBef>
                          <a:spcPts val="0"/>
                        </a:spcBef>
                        <a:spcAft>
                          <a:spcPts val="0"/>
                        </a:spcAft>
                        <a:buNone/>
                      </a:pPr>
                      <a:r>
                        <a:rPr lang="en-US">
                          <a:solidFill>
                            <a:srgbClr val="000000"/>
                          </a:solidFill>
                        </a:rPr>
                        <a:t>Parachute Apogee 29126</a:t>
                      </a:r>
                      <a:endParaRPr>
                        <a:solidFill>
                          <a:srgbClr val="00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Obtained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Real clock module</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Obtained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707" name="Google Shape;2707;g11aacba327b_0_69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1" name="Shape 2711"/>
        <p:cNvGrpSpPr/>
        <p:nvPr/>
      </p:nvGrpSpPr>
      <p:grpSpPr>
        <a:xfrm>
          <a:off x="0" y="0"/>
          <a:ext cx="0" cy="0"/>
          <a:chOff x="0" y="0"/>
          <a:chExt cx="0" cy="0"/>
        </a:xfrm>
      </p:grpSpPr>
      <p:sp>
        <p:nvSpPr>
          <p:cNvPr id="2712" name="Google Shape;2712;g11aacba327b_0_470"/>
          <p:cNvSpPr txBox="1"/>
          <p:nvPr>
            <p:ph idx="12" type="sldNum"/>
          </p:nvPr>
        </p:nvSpPr>
        <p:spPr>
          <a:xfrm>
            <a:off x="8001000" y="6477000"/>
            <a:ext cx="685800" cy="2478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aphicFrame>
        <p:nvGraphicFramePr>
          <p:cNvPr id="2713" name="Google Shape;2713;g11aacba327b_0_470"/>
          <p:cNvGraphicFramePr/>
          <p:nvPr/>
        </p:nvGraphicFramePr>
        <p:xfrm>
          <a:off x="228600" y="1074475"/>
          <a:ext cx="3000000" cy="3000000"/>
        </p:xfrm>
        <a:graphic>
          <a:graphicData uri="http://schemas.openxmlformats.org/drawingml/2006/table">
            <a:tbl>
              <a:tblPr>
                <a:noFill/>
                <a:tableStyleId>{A9ED1627-924B-4930-AA3C-071C1F8F71B4}</a:tableStyleId>
              </a:tblPr>
              <a:tblGrid>
                <a:gridCol w="5027950"/>
                <a:gridCol w="848225"/>
                <a:gridCol w="1287250"/>
                <a:gridCol w="829700"/>
                <a:gridCol w="691075"/>
              </a:tblGrid>
              <a:tr h="287675">
                <a:tc>
                  <a:txBody>
                    <a:bodyPr/>
                    <a:lstStyle/>
                    <a:p>
                      <a:pPr indent="0" lvl="0" marL="0" rtl="0" algn="ctr">
                        <a:spcBef>
                          <a:spcPts val="0"/>
                        </a:spcBef>
                        <a:spcAft>
                          <a:spcPts val="0"/>
                        </a:spcAft>
                        <a:buNone/>
                      </a:pPr>
                      <a:r>
                        <a:rPr lang="en-US"/>
                        <a:t>Component</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Quantity</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Unit Price </a:t>
                      </a:r>
                      <a:r>
                        <a:rPr lang="en-US">
                          <a:solidFill>
                            <a:srgbClr val="000000"/>
                          </a:solidFill>
                        </a:rPr>
                        <a:t>($)</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Total ($)</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Status</a:t>
                      </a:r>
                      <a:endParaRPr/>
                    </a:p>
                  </a:txBody>
                  <a:tcPr marT="91425" marB="91425" marR="91425" marL="91425">
                    <a:solidFill>
                      <a:srgbClr val="FFFF00"/>
                    </a:solidFill>
                  </a:tcPr>
                </a:tc>
              </a:tr>
              <a:tr h="135925">
                <a:tc>
                  <a:txBody>
                    <a:bodyPr/>
                    <a:lstStyle/>
                    <a:p>
                      <a:pPr indent="0" lvl="0" marL="0" rtl="0" algn="ctr">
                        <a:spcBef>
                          <a:spcPts val="0"/>
                        </a:spcBef>
                        <a:spcAft>
                          <a:spcPts val="0"/>
                        </a:spcAft>
                        <a:buNone/>
                      </a:pPr>
                      <a:r>
                        <a:rPr lang="en-US"/>
                        <a:t>Waveshare 10 DOF IMU C</a:t>
                      </a:r>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17.99</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17.99</a:t>
                      </a:r>
                      <a:endParaRPr/>
                    </a:p>
                  </a:txBody>
                  <a:tcPr marT="91425" marB="91425" marR="91425" marL="91425" anchor="ctr"/>
                </a:tc>
                <a:tc>
                  <a:txBody>
                    <a:bodyPr/>
                    <a:lstStyle/>
                    <a:p>
                      <a:pPr indent="0" lvl="0" marL="0" rtl="0" algn="ctr">
                        <a:spcBef>
                          <a:spcPts val="0"/>
                        </a:spcBef>
                        <a:spcAft>
                          <a:spcPts val="0"/>
                        </a:spcAft>
                        <a:buNone/>
                      </a:pPr>
                      <a:r>
                        <a:rPr lang="en-US"/>
                        <a:t>NEW</a:t>
                      </a:r>
                      <a:endParaRPr/>
                    </a:p>
                  </a:txBody>
                  <a:tcPr marT="91425" marB="91425" marR="91425" marL="91425" anchor="ctr"/>
                </a:tc>
              </a:tr>
              <a:tr h="396200">
                <a:tc>
                  <a:txBody>
                    <a:bodyPr/>
                    <a:lstStyle/>
                    <a:p>
                      <a:pPr indent="0" lvl="0" marL="0" rtl="0" algn="ctr">
                        <a:spcBef>
                          <a:spcPts val="0"/>
                        </a:spcBef>
                        <a:spcAft>
                          <a:spcPts val="0"/>
                        </a:spcAft>
                        <a:buNone/>
                      </a:pPr>
                      <a:r>
                        <a:rPr lang="en-US"/>
                        <a:t>Adafruit Ultimate GPS</a:t>
                      </a:r>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12.99</a:t>
                      </a:r>
                      <a:endParaRPr/>
                    </a:p>
                  </a:txBody>
                  <a:tcPr marT="91425" marB="91425" marR="91425" marL="91425" anchor="ctr"/>
                </a:tc>
                <a:tc>
                  <a:txBody>
                    <a:bodyPr/>
                    <a:lstStyle/>
                    <a:p>
                      <a:pPr indent="0" lvl="0" marL="0" rtl="0" algn="ctr">
                        <a:spcBef>
                          <a:spcPts val="0"/>
                        </a:spcBef>
                        <a:spcAft>
                          <a:spcPts val="0"/>
                        </a:spcAft>
                        <a:buNone/>
                      </a:pPr>
                      <a:r>
                        <a:rPr lang="en-US"/>
                        <a:t>12.99</a:t>
                      </a:r>
                      <a:endParaRPr/>
                    </a:p>
                  </a:txBody>
                  <a:tcPr marT="91425" marB="91425" marR="91425" marL="91425" anchor="ctr"/>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t>Arduino mega 2560 mini</a:t>
                      </a:r>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8.84</a:t>
                      </a:r>
                      <a:endParaRPr/>
                    </a:p>
                  </a:txBody>
                  <a:tcPr marT="91425" marB="91425" marR="91425" marL="91425" anchor="ctr"/>
                </a:tc>
                <a:tc>
                  <a:txBody>
                    <a:bodyPr/>
                    <a:lstStyle/>
                    <a:p>
                      <a:pPr indent="0" lvl="0" marL="0" rtl="0" algn="ctr">
                        <a:spcBef>
                          <a:spcPts val="0"/>
                        </a:spcBef>
                        <a:spcAft>
                          <a:spcPts val="0"/>
                        </a:spcAft>
                        <a:buNone/>
                      </a:pPr>
                      <a:r>
                        <a:rPr lang="en-US"/>
                        <a:t>8.84</a:t>
                      </a:r>
                      <a:endParaRPr/>
                    </a:p>
                  </a:txBody>
                  <a:tcPr marT="91425" marB="91425" marR="91425" marL="91425" anchor="ctr"/>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t>TowerPro sg90 servo</a:t>
                      </a:r>
                      <a:endParaRPr/>
                    </a:p>
                  </a:txBody>
                  <a:tcPr marT="91425" marB="91425" marR="91425" marL="91425" anchor="ctr"/>
                </a:tc>
                <a:tc>
                  <a:txBody>
                    <a:bodyPr/>
                    <a:lstStyle/>
                    <a:p>
                      <a:pPr indent="0" lvl="0" marL="0" rtl="0" algn="ctr">
                        <a:spcBef>
                          <a:spcPts val="0"/>
                        </a:spcBef>
                        <a:spcAft>
                          <a:spcPts val="0"/>
                        </a:spcAft>
                        <a:buNone/>
                      </a:pPr>
                      <a:r>
                        <a:rPr lang="en-US"/>
                        <a:t>2</a:t>
                      </a:r>
                      <a:endParaRPr/>
                    </a:p>
                  </a:txBody>
                  <a:tcPr marT="91425" marB="91425" marR="91425" marL="91425" anchor="ctr"/>
                </a:tc>
                <a:tc>
                  <a:txBody>
                    <a:bodyPr/>
                    <a:lstStyle/>
                    <a:p>
                      <a:pPr indent="0" lvl="0" marL="0" rtl="0" algn="ctr">
                        <a:spcBef>
                          <a:spcPts val="0"/>
                        </a:spcBef>
                        <a:spcAft>
                          <a:spcPts val="0"/>
                        </a:spcAft>
                        <a:buNone/>
                      </a:pPr>
                      <a:r>
                        <a:rPr lang="en-US"/>
                        <a:t>2.42</a:t>
                      </a:r>
                      <a:endParaRPr/>
                    </a:p>
                  </a:txBody>
                  <a:tcPr marT="91425" marB="91425" marR="91425" marL="91425" anchor="ctr"/>
                </a:tc>
                <a:tc>
                  <a:txBody>
                    <a:bodyPr/>
                    <a:lstStyle/>
                    <a:p>
                      <a:pPr indent="0" lvl="0" marL="0" rtl="0" algn="ctr">
                        <a:spcBef>
                          <a:spcPts val="0"/>
                        </a:spcBef>
                        <a:spcAft>
                          <a:spcPts val="0"/>
                        </a:spcAft>
                        <a:buNone/>
                      </a:pPr>
                      <a:r>
                        <a:rPr lang="en-US"/>
                        <a:t>4.84</a:t>
                      </a:r>
                      <a:endParaRPr/>
                    </a:p>
                  </a:txBody>
                  <a:tcPr marT="91425" marB="91425" marR="91425" marL="91425" anchor="ctr"/>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t>Adafruit spy camera</a:t>
                      </a:r>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12.5</a:t>
                      </a:r>
                      <a:endParaRPr/>
                    </a:p>
                  </a:txBody>
                  <a:tcPr marT="91425" marB="91425" marR="91425" marL="91425" anchor="ctr"/>
                </a:tc>
                <a:tc>
                  <a:txBody>
                    <a:bodyPr/>
                    <a:lstStyle/>
                    <a:p>
                      <a:pPr indent="0" lvl="0" marL="0" rtl="0" algn="ctr">
                        <a:spcBef>
                          <a:spcPts val="0"/>
                        </a:spcBef>
                        <a:spcAft>
                          <a:spcPts val="0"/>
                        </a:spcAft>
                        <a:buNone/>
                      </a:pPr>
                      <a:r>
                        <a:rPr lang="en-US"/>
                        <a:t>12.5</a:t>
                      </a:r>
                      <a:endParaRPr/>
                    </a:p>
                  </a:txBody>
                  <a:tcPr marT="91425" marB="91425" marR="91425" marL="91425" anchor="ctr"/>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t>Xbee Pro S2C</a:t>
                      </a:r>
                      <a:endParaRPr/>
                    </a:p>
                  </a:txBody>
                  <a:tcPr marT="91425" marB="91425" marR="91425" marL="91425" anchor="ctr"/>
                </a:tc>
                <a:tc>
                  <a:txBody>
                    <a:bodyPr/>
                    <a:lstStyle/>
                    <a:p>
                      <a:pPr indent="0" lvl="0" marL="0" rtl="0" algn="ctr">
                        <a:spcBef>
                          <a:spcPts val="0"/>
                        </a:spcBef>
                        <a:spcAft>
                          <a:spcPts val="0"/>
                        </a:spcAft>
                        <a:buNone/>
                      </a:pPr>
                      <a:r>
                        <a:rPr lang="en-US"/>
                        <a:t>2</a:t>
                      </a:r>
                      <a:endParaRPr/>
                    </a:p>
                  </a:txBody>
                  <a:tcPr marT="91425" marB="91425" marR="91425" marL="91425" anchor="ctr"/>
                </a:tc>
                <a:tc>
                  <a:txBody>
                    <a:bodyPr/>
                    <a:lstStyle/>
                    <a:p>
                      <a:pPr indent="0" lvl="0" marL="0" rtl="0" algn="ctr">
                        <a:spcBef>
                          <a:spcPts val="0"/>
                        </a:spcBef>
                        <a:spcAft>
                          <a:spcPts val="0"/>
                        </a:spcAft>
                        <a:buNone/>
                      </a:pPr>
                      <a:r>
                        <a:rPr lang="en-US"/>
                        <a:t>32.56</a:t>
                      </a:r>
                      <a:endParaRPr/>
                    </a:p>
                  </a:txBody>
                  <a:tcPr marT="91425" marB="91425" marR="91425" marL="91425" anchor="ctr"/>
                </a:tc>
                <a:tc>
                  <a:txBody>
                    <a:bodyPr/>
                    <a:lstStyle/>
                    <a:p>
                      <a:pPr indent="0" lvl="0" marL="0" rtl="0" algn="ctr">
                        <a:spcBef>
                          <a:spcPts val="0"/>
                        </a:spcBef>
                        <a:spcAft>
                          <a:spcPts val="0"/>
                        </a:spcAft>
                        <a:buNone/>
                      </a:pPr>
                      <a:r>
                        <a:rPr lang="en-US"/>
                        <a:t>65.12</a:t>
                      </a:r>
                      <a:endParaRPr/>
                    </a:p>
                  </a:txBody>
                  <a:tcPr marT="91425" marB="91425" marR="91425" marL="91425" anchor="ctr"/>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NEW</a:t>
                      </a:r>
                      <a:endParaRPr/>
                    </a:p>
                  </a:txBody>
                  <a:tcPr marT="91425" marB="91425" marR="91425" marL="91425" anchor="ctr"/>
                </a:tc>
              </a:tr>
              <a:tr h="396200">
                <a:tc>
                  <a:txBody>
                    <a:bodyPr/>
                    <a:lstStyle/>
                    <a:p>
                      <a:pPr indent="0" lvl="0" marL="0" rtl="0" algn="ctr">
                        <a:spcBef>
                          <a:spcPts val="0"/>
                        </a:spcBef>
                        <a:spcAft>
                          <a:spcPts val="0"/>
                        </a:spcAft>
                        <a:buClr>
                          <a:srgbClr val="000000"/>
                        </a:buClr>
                        <a:buSzPts val="1100"/>
                        <a:buFont typeface="Arial"/>
                        <a:buNone/>
                      </a:pPr>
                      <a:r>
                        <a:rPr lang="en-US">
                          <a:solidFill>
                            <a:srgbClr val="000000"/>
                          </a:solidFill>
                        </a:rPr>
                        <a:t>Xbee Pro 3</a:t>
                      </a:r>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32.56</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32.56</a:t>
                      </a:r>
                      <a:endParaRPr/>
                    </a:p>
                  </a:txBody>
                  <a:tcPr marT="91425" marB="91425" marR="91425" marL="91425" anchor="ctr"/>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solidFill>
                            <a:srgbClr val="000000"/>
                          </a:solidFill>
                        </a:rPr>
                        <a:t>Parachute Apogee 29126</a:t>
                      </a:r>
                      <a:endParaRPr>
                        <a:solidFill>
                          <a:srgbClr val="000000"/>
                        </a:solidFill>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3.74</a:t>
                      </a:r>
                      <a:endParaRPr/>
                    </a:p>
                  </a:txBody>
                  <a:tcPr marT="91425" marB="91425" marR="91425" marL="91425" anchor="ctr"/>
                </a:tc>
                <a:tc>
                  <a:txBody>
                    <a:bodyPr/>
                    <a:lstStyle/>
                    <a:p>
                      <a:pPr indent="0" lvl="0" marL="0" rtl="0" algn="ctr">
                        <a:spcBef>
                          <a:spcPts val="0"/>
                        </a:spcBef>
                        <a:spcAft>
                          <a:spcPts val="0"/>
                        </a:spcAft>
                        <a:buNone/>
                      </a:pPr>
                      <a:r>
                        <a:rPr lang="en-US"/>
                        <a:t>3.74</a:t>
                      </a:r>
                      <a:endParaRPr/>
                    </a:p>
                  </a:txBody>
                  <a:tcPr marT="91425" marB="91425" marR="91425" marL="91425" anchor="ctr"/>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NEW</a:t>
                      </a:r>
                      <a:endParaRPr/>
                    </a:p>
                  </a:txBody>
                  <a:tcPr marT="91425" marB="91425" marR="91425" marL="91425" anchor="ctr"/>
                </a:tc>
              </a:tr>
              <a:tr h="396200">
                <a:tc>
                  <a:txBody>
                    <a:bodyPr/>
                    <a:lstStyle/>
                    <a:p>
                      <a:pPr indent="0" lvl="0" marL="0" rtl="0" algn="ctr">
                        <a:spcBef>
                          <a:spcPts val="0"/>
                        </a:spcBef>
                        <a:spcAft>
                          <a:spcPts val="0"/>
                        </a:spcAft>
                        <a:buClr>
                          <a:schemeClr val="dk1"/>
                        </a:buClr>
                        <a:buSzPts val="1100"/>
                        <a:buFont typeface="Arial"/>
                        <a:buNone/>
                      </a:pPr>
                      <a:r>
                        <a:rPr lang="en-US">
                          <a:solidFill>
                            <a:schemeClr val="dk1"/>
                          </a:solidFill>
                        </a:rPr>
                        <a:t>Parachute Apogee 29118</a:t>
                      </a:r>
                      <a:endParaRPr>
                        <a:solidFill>
                          <a:srgbClr val="000000"/>
                        </a:solidFill>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7.38</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7.38</a:t>
                      </a:r>
                      <a:endParaRPr/>
                    </a:p>
                  </a:txBody>
                  <a:tcPr marT="91425" marB="91425" marR="91425" marL="91425" anchor="ctr"/>
                </a:tc>
                <a:tc>
                  <a:txBody>
                    <a:bodyPr/>
                    <a:lstStyle/>
                    <a:p>
                      <a:pPr indent="0" lvl="0" marL="0" rtl="0" algn="ctr">
                        <a:spcBef>
                          <a:spcPts val="0"/>
                        </a:spcBef>
                        <a:spcAft>
                          <a:spcPts val="0"/>
                        </a:spcAft>
                        <a:buNone/>
                      </a:pPr>
                      <a:r>
                        <a:rPr lang="en-US"/>
                        <a:t>NEW</a:t>
                      </a:r>
                      <a:endParaRPr>
                        <a:solidFill>
                          <a:srgbClr val="000000"/>
                        </a:solidFill>
                      </a:endParaRPr>
                    </a:p>
                  </a:txBody>
                  <a:tcPr marT="91425" marB="91425" marR="91425" marL="91425" anchor="ctr"/>
                </a:tc>
              </a:tr>
              <a:tr h="396200">
                <a:tc>
                  <a:txBody>
                    <a:bodyPr/>
                    <a:lstStyle/>
                    <a:p>
                      <a:pPr indent="0" lvl="0" marL="0" rtl="0" algn="ctr">
                        <a:spcBef>
                          <a:spcPts val="0"/>
                        </a:spcBef>
                        <a:spcAft>
                          <a:spcPts val="0"/>
                        </a:spcAft>
                        <a:buNone/>
                      </a:pPr>
                      <a:r>
                        <a:rPr lang="en-US">
                          <a:solidFill>
                            <a:srgbClr val="000000"/>
                          </a:solidFill>
                        </a:rPr>
                        <a:t>2.4 ghz antenna</a:t>
                      </a:r>
                      <a:endParaRPr>
                        <a:solidFill>
                          <a:srgbClr val="000000"/>
                        </a:solidFill>
                      </a:endParaRPr>
                    </a:p>
                  </a:txBody>
                  <a:tcPr marT="91425" marB="91425" marR="91425" marL="91425" anchor="ctr"/>
                </a:tc>
                <a:tc>
                  <a:txBody>
                    <a:bodyPr/>
                    <a:lstStyle/>
                    <a:p>
                      <a:pPr indent="0" lvl="0" marL="0" rtl="0" algn="ctr">
                        <a:spcBef>
                          <a:spcPts val="0"/>
                        </a:spcBef>
                        <a:spcAft>
                          <a:spcPts val="0"/>
                        </a:spcAft>
                        <a:buNone/>
                      </a:pPr>
                      <a:r>
                        <a:rPr lang="en-US"/>
                        <a:t>3</a:t>
                      </a:r>
                      <a:endParaRPr/>
                    </a:p>
                  </a:txBody>
                  <a:tcPr marT="91425" marB="91425" marR="91425" marL="91425" anchor="ctr"/>
                </a:tc>
                <a:tc>
                  <a:txBody>
                    <a:bodyPr/>
                    <a:lstStyle/>
                    <a:p>
                      <a:pPr indent="0" lvl="0" marL="0" rtl="0" algn="ctr">
                        <a:spcBef>
                          <a:spcPts val="0"/>
                        </a:spcBef>
                        <a:spcAft>
                          <a:spcPts val="0"/>
                        </a:spcAft>
                        <a:buNone/>
                      </a:pPr>
                      <a:r>
                        <a:rPr lang="en-US"/>
                        <a:t>2.7</a:t>
                      </a:r>
                      <a:endParaRPr/>
                    </a:p>
                  </a:txBody>
                  <a:tcPr marT="91425" marB="91425" marR="91425" marL="91425" anchor="ctr"/>
                </a:tc>
                <a:tc>
                  <a:txBody>
                    <a:bodyPr/>
                    <a:lstStyle/>
                    <a:p>
                      <a:pPr indent="0" lvl="0" marL="0" rtl="0" algn="ctr">
                        <a:spcBef>
                          <a:spcPts val="0"/>
                        </a:spcBef>
                        <a:spcAft>
                          <a:spcPts val="0"/>
                        </a:spcAft>
                        <a:buNone/>
                      </a:pPr>
                      <a:r>
                        <a:rPr lang="en-US"/>
                        <a:t>8.1</a:t>
                      </a:r>
                      <a:endParaRPr/>
                    </a:p>
                  </a:txBody>
                  <a:tcPr marT="91425" marB="91425" marR="91425" marL="91425" anchor="ctr"/>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solidFill>
                            <a:srgbClr val="000000"/>
                          </a:solidFill>
                        </a:rPr>
                        <a:t>Buzzer</a:t>
                      </a:r>
                      <a:endParaRPr>
                        <a:solidFill>
                          <a:srgbClr val="000000"/>
                        </a:solidFill>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5</a:t>
                      </a:r>
                      <a:endParaRPr/>
                    </a:p>
                  </a:txBody>
                  <a:tcPr marT="91425" marB="91425" marR="91425" marL="91425" anchor="ctr"/>
                </a:tc>
                <a:tc>
                  <a:txBody>
                    <a:bodyPr/>
                    <a:lstStyle/>
                    <a:p>
                      <a:pPr indent="0" lvl="0" marL="0" rtl="0" algn="ctr">
                        <a:spcBef>
                          <a:spcPts val="0"/>
                        </a:spcBef>
                        <a:spcAft>
                          <a:spcPts val="0"/>
                        </a:spcAft>
                        <a:buNone/>
                      </a:pPr>
                      <a:r>
                        <a:rPr lang="en-US"/>
                        <a:t>5</a:t>
                      </a:r>
                      <a:endParaRPr/>
                    </a:p>
                  </a:txBody>
                  <a:tcPr marT="91425" marB="91425" marR="91425" marL="91425" anchor="ctr"/>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solidFill>
                            <a:srgbClr val="000000"/>
                          </a:solidFill>
                        </a:rPr>
                        <a:t>3D printed parts</a:t>
                      </a:r>
                      <a:endParaRPr>
                        <a:solidFill>
                          <a:srgbClr val="000000"/>
                        </a:solidFill>
                      </a:endParaRPr>
                    </a:p>
                  </a:txBody>
                  <a:tcPr marT="91425" marB="91425" marR="91425" marL="91425" anchor="ctr"/>
                </a:tc>
                <a:tc>
                  <a:txBody>
                    <a:bodyPr/>
                    <a:lstStyle/>
                    <a:p>
                      <a:pPr indent="0" lvl="0" marL="0" rtl="0" algn="ctr">
                        <a:spcBef>
                          <a:spcPts val="0"/>
                        </a:spcBef>
                        <a:spcAft>
                          <a:spcPts val="0"/>
                        </a:spcAft>
                        <a:buNone/>
                      </a:pPr>
                      <a:r>
                        <a:rPr lang="en-US"/>
                        <a:t>6</a:t>
                      </a:r>
                      <a:endParaRPr/>
                    </a:p>
                  </a:txBody>
                  <a:tcPr marT="91425" marB="91425" marR="91425" marL="91425" anchor="ctr"/>
                </a:tc>
                <a:tc>
                  <a:txBody>
                    <a:bodyPr/>
                    <a:lstStyle/>
                    <a:p>
                      <a:pPr indent="0" lvl="0" marL="0" rtl="0" algn="ctr">
                        <a:spcBef>
                          <a:spcPts val="0"/>
                        </a:spcBef>
                        <a:spcAft>
                          <a:spcPts val="0"/>
                        </a:spcAft>
                        <a:buNone/>
                      </a:pPr>
                      <a:r>
                        <a:rPr lang="en-US"/>
                        <a:t>7</a:t>
                      </a:r>
                      <a:endParaRPr/>
                    </a:p>
                  </a:txBody>
                  <a:tcPr marT="91425" marB="91425" marR="91425" marL="91425" anchor="ctr"/>
                </a:tc>
                <a:tc>
                  <a:txBody>
                    <a:bodyPr/>
                    <a:lstStyle/>
                    <a:p>
                      <a:pPr indent="0" lvl="0" marL="0" rtl="0" algn="ctr">
                        <a:spcBef>
                          <a:spcPts val="0"/>
                        </a:spcBef>
                        <a:spcAft>
                          <a:spcPts val="0"/>
                        </a:spcAft>
                        <a:buNone/>
                      </a:pPr>
                      <a:r>
                        <a:rPr lang="en-US"/>
                        <a:t>42</a:t>
                      </a:r>
                      <a:endParaRPr/>
                    </a:p>
                  </a:txBody>
                  <a:tcPr marT="91425" marB="91425" marR="91425" marL="91425" anchor="ctr"/>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NEW</a:t>
                      </a:r>
                      <a:endParaRPr/>
                    </a:p>
                  </a:txBody>
                  <a:tcPr marT="91425" marB="91425" marR="91425" marL="91425" anchor="ctr"/>
                </a:tc>
              </a:tr>
            </a:tbl>
          </a:graphicData>
        </a:graphic>
      </p:graphicFrame>
      <p:sp>
        <p:nvSpPr>
          <p:cNvPr id="2714" name="Google Shape;2714;g11aacba327b_0_470"/>
          <p:cNvSpPr txBox="1"/>
          <p:nvPr>
            <p:ph type="ctr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sz="2400"/>
              <a:t>CanSat Budget – Hardware</a:t>
            </a:r>
            <a:endParaRPr/>
          </a:p>
        </p:txBody>
      </p:sp>
      <p:sp>
        <p:nvSpPr>
          <p:cNvPr id="2715" name="Google Shape;2715;g11aacba327b_0_47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pic>
        <p:nvPicPr>
          <p:cNvPr id="2716" name="Google Shape;2716;g11aacba327b_0_47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717" name="Google Shape;2717;g11aacba327b_0_47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2718" name="Google Shape;2718;g11aacba327b_0_47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3" name="Shape 2723"/>
        <p:cNvGrpSpPr/>
        <p:nvPr/>
      </p:nvGrpSpPr>
      <p:grpSpPr>
        <a:xfrm>
          <a:off x="0" y="0"/>
          <a:ext cx="0" cy="0"/>
          <a:chOff x="0" y="0"/>
          <a:chExt cx="0" cy="0"/>
        </a:xfrm>
      </p:grpSpPr>
      <p:sp>
        <p:nvSpPr>
          <p:cNvPr id="2724" name="Google Shape;2724;g11aacba327b_0_571"/>
          <p:cNvSpPr txBox="1"/>
          <p:nvPr>
            <p:ph idx="12" type="sldNum"/>
          </p:nvPr>
        </p:nvSpPr>
        <p:spPr>
          <a:xfrm>
            <a:off x="8001000" y="6477000"/>
            <a:ext cx="685800" cy="247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graphicFrame>
        <p:nvGraphicFramePr>
          <p:cNvPr id="2725" name="Google Shape;2725;g11aacba327b_0_571"/>
          <p:cNvGraphicFramePr/>
          <p:nvPr/>
        </p:nvGraphicFramePr>
        <p:xfrm>
          <a:off x="183838" y="1135900"/>
          <a:ext cx="3000000" cy="3000000"/>
        </p:xfrm>
        <a:graphic>
          <a:graphicData uri="http://schemas.openxmlformats.org/drawingml/2006/table">
            <a:tbl>
              <a:tblPr>
                <a:noFill/>
                <a:tableStyleId>{A9ED1627-924B-4930-AA3C-071C1F8F71B4}</a:tableStyleId>
              </a:tblPr>
              <a:tblGrid>
                <a:gridCol w="2781150"/>
                <a:gridCol w="3157375"/>
                <a:gridCol w="1300900"/>
                <a:gridCol w="838500"/>
                <a:gridCol w="698400"/>
              </a:tblGrid>
              <a:tr h="396200">
                <a:tc>
                  <a:txBody>
                    <a:bodyPr/>
                    <a:lstStyle/>
                    <a:p>
                      <a:pPr indent="0" lvl="0" marL="0" rtl="0" algn="ctr">
                        <a:spcBef>
                          <a:spcPts val="0"/>
                        </a:spcBef>
                        <a:spcAft>
                          <a:spcPts val="0"/>
                        </a:spcAft>
                        <a:buNone/>
                      </a:pPr>
                      <a:r>
                        <a:rPr lang="en-US"/>
                        <a:t>Component</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Quantity</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Unit Price </a:t>
                      </a:r>
                      <a:r>
                        <a:rPr lang="en-US">
                          <a:solidFill>
                            <a:srgbClr val="000000"/>
                          </a:solidFill>
                        </a:rPr>
                        <a:t>($)</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Total ($)</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Status</a:t>
                      </a:r>
                      <a:endParaRPr/>
                    </a:p>
                  </a:txBody>
                  <a:tcPr marT="91425" marB="91425" marR="91425" marL="91425" anchor="ctr">
                    <a:solidFill>
                      <a:srgbClr val="FFFF00"/>
                    </a:solidFill>
                  </a:tcPr>
                </a:tc>
              </a:tr>
              <a:tr h="396200">
                <a:tc>
                  <a:txBody>
                    <a:bodyPr/>
                    <a:lstStyle/>
                    <a:p>
                      <a:pPr indent="0" lvl="0" marL="0" rtl="0" algn="ctr">
                        <a:spcBef>
                          <a:spcPts val="0"/>
                        </a:spcBef>
                        <a:spcAft>
                          <a:spcPts val="0"/>
                        </a:spcAft>
                        <a:buNone/>
                      </a:pPr>
                      <a:r>
                        <a:rPr lang="en-US"/>
                        <a:t>Gimbal</a:t>
                      </a:r>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55.99</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55.99</a:t>
                      </a:r>
                      <a:endParaRPr/>
                    </a:p>
                  </a:txBody>
                  <a:tcPr marT="91425" marB="91425" marR="91425" marL="91425" anchor="ctr"/>
                </a:tc>
                <a:tc>
                  <a:txBody>
                    <a:bodyPr/>
                    <a:lstStyle/>
                    <a:p>
                      <a:pPr indent="0" lvl="0" marL="0" rtl="0" algn="ctr">
                        <a:spcBef>
                          <a:spcPts val="0"/>
                        </a:spcBef>
                        <a:spcAft>
                          <a:spcPts val="0"/>
                        </a:spcAft>
                        <a:buNone/>
                      </a:pPr>
                      <a:r>
                        <a:rPr lang="en-US"/>
                        <a:t>NEW</a:t>
                      </a:r>
                      <a:endParaRPr/>
                    </a:p>
                  </a:txBody>
                  <a:tcPr marT="91425" marB="91425" marR="91425" marL="91425" anchor="ctr"/>
                </a:tc>
              </a:tr>
              <a:tr h="396200">
                <a:tc>
                  <a:txBody>
                    <a:bodyPr/>
                    <a:lstStyle/>
                    <a:p>
                      <a:pPr indent="0" lvl="0" marL="0" rtl="0" algn="ctr">
                        <a:spcBef>
                          <a:spcPts val="0"/>
                        </a:spcBef>
                        <a:spcAft>
                          <a:spcPts val="0"/>
                        </a:spcAft>
                        <a:buNone/>
                      </a:pPr>
                      <a:r>
                        <a:rPr lang="en-US"/>
                        <a:t>TPU 3D Printing Filament</a:t>
                      </a:r>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33.99</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33.99</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US"/>
                        <a:t>NEW</a:t>
                      </a:r>
                      <a:endParaRPr/>
                    </a:p>
                  </a:txBody>
                  <a:tcPr marT="91425" marB="91425" marR="91425" marL="91425" anchor="ctr"/>
                </a:tc>
              </a:tr>
              <a:tr h="396200">
                <a:tc>
                  <a:txBody>
                    <a:bodyPr/>
                    <a:lstStyle/>
                    <a:p>
                      <a:pPr indent="0" lvl="0" marL="0" rtl="0" algn="ctr">
                        <a:lnSpc>
                          <a:spcPct val="143000"/>
                        </a:lnSpc>
                        <a:spcBef>
                          <a:spcPts val="0"/>
                        </a:spcBef>
                        <a:spcAft>
                          <a:spcPts val="1100"/>
                        </a:spcAft>
                        <a:buClr>
                          <a:schemeClr val="dk1"/>
                        </a:buClr>
                        <a:buSzPts val="1100"/>
                        <a:buFont typeface="Arial"/>
                        <a:buNone/>
                      </a:pPr>
                      <a:r>
                        <a:rPr lang="en-US">
                          <a:solidFill>
                            <a:srgbClr val="262626"/>
                          </a:solidFill>
                        </a:rPr>
                        <a:t>Samsung 30Q 18650 Battery</a:t>
                      </a:r>
                      <a:endParaRPr/>
                    </a:p>
                  </a:txBody>
                  <a:tcPr marT="91425" marB="91425" marR="91425" marL="91425" anchor="ctr"/>
                </a:tc>
                <a:tc>
                  <a:txBody>
                    <a:bodyPr/>
                    <a:lstStyle/>
                    <a:p>
                      <a:pPr indent="0" lvl="0" marL="0" rtl="0" algn="ctr">
                        <a:spcBef>
                          <a:spcPts val="0"/>
                        </a:spcBef>
                        <a:spcAft>
                          <a:spcPts val="0"/>
                        </a:spcAft>
                        <a:buNone/>
                      </a:pPr>
                      <a:r>
                        <a:rPr lang="en-US"/>
                        <a:t>2</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7.99</a:t>
                      </a:r>
                      <a:endParaRPr/>
                    </a:p>
                  </a:txBody>
                  <a:tcPr marT="91425" marB="91425" marR="91425" marL="91425" anchor="ctr"/>
                </a:tc>
                <a:tc>
                  <a:txBody>
                    <a:bodyPr/>
                    <a:lstStyle/>
                    <a:p>
                      <a:pPr indent="0" lvl="0" marL="0" rtl="0" algn="ctr">
                        <a:spcBef>
                          <a:spcPts val="0"/>
                        </a:spcBef>
                        <a:spcAft>
                          <a:spcPts val="0"/>
                        </a:spcAft>
                        <a:buNone/>
                      </a:pPr>
                      <a:r>
                        <a:rPr lang="en-US"/>
                        <a:t>15.98</a:t>
                      </a:r>
                      <a:endParaRPr/>
                    </a:p>
                  </a:txBody>
                  <a:tcPr marT="91425" marB="91425" marR="91425" marL="91425" anchor="ctr"/>
                </a:tc>
                <a:tc>
                  <a:txBody>
                    <a:bodyPr/>
                    <a:lstStyle/>
                    <a:p>
                      <a:pPr indent="0" lvl="0" marL="0" rtl="0" algn="ctr">
                        <a:spcBef>
                          <a:spcPts val="0"/>
                        </a:spcBef>
                        <a:spcAft>
                          <a:spcPts val="0"/>
                        </a:spcAft>
                        <a:buNone/>
                      </a:pPr>
                      <a:r>
                        <a:rPr lang="en-US"/>
                        <a:t>NEW</a:t>
                      </a:r>
                      <a:endParaRPr/>
                    </a:p>
                  </a:txBody>
                  <a:tcPr marT="91425" marB="91425" marR="91425" marL="91425" anchor="ctr"/>
                </a:tc>
              </a:tr>
              <a:tr h="396200">
                <a:tc>
                  <a:txBody>
                    <a:bodyPr/>
                    <a:lstStyle/>
                    <a:p>
                      <a:pPr indent="0" lvl="0" marL="0" rtl="0" algn="ctr">
                        <a:spcBef>
                          <a:spcPts val="0"/>
                        </a:spcBef>
                        <a:spcAft>
                          <a:spcPts val="0"/>
                        </a:spcAft>
                        <a:buNone/>
                      </a:pPr>
                      <a:r>
                        <a:rPr lang="en-US"/>
                        <a:t>Real clock module</a:t>
                      </a:r>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2.1</a:t>
                      </a:r>
                      <a:endParaRPr/>
                    </a:p>
                  </a:txBody>
                  <a:tcPr marT="91425" marB="91425" marR="91425" marL="91425" anchor="ctr"/>
                </a:tc>
                <a:tc>
                  <a:txBody>
                    <a:bodyPr/>
                    <a:lstStyle/>
                    <a:p>
                      <a:pPr indent="0" lvl="0" marL="0" rtl="0" algn="ctr">
                        <a:spcBef>
                          <a:spcPts val="0"/>
                        </a:spcBef>
                        <a:spcAft>
                          <a:spcPts val="0"/>
                        </a:spcAft>
                        <a:buNone/>
                      </a:pPr>
                      <a:r>
                        <a:rPr lang="en-US"/>
                        <a:t>2.1</a:t>
                      </a:r>
                      <a:endParaRPr/>
                    </a:p>
                  </a:txBody>
                  <a:tcPr marT="91425" marB="91425" marR="91425" marL="91425" anchor="ctr"/>
                </a:tc>
                <a:tc>
                  <a:txBody>
                    <a:bodyPr/>
                    <a:lstStyle/>
                    <a:p>
                      <a:pPr indent="0" lvl="0" marL="0" rtl="0" algn="ctr">
                        <a:spcBef>
                          <a:spcPts val="0"/>
                        </a:spcBef>
                        <a:spcAft>
                          <a:spcPts val="0"/>
                        </a:spcAft>
                        <a:buNone/>
                      </a:pPr>
                      <a:r>
                        <a:rPr lang="en-US"/>
                        <a:t>NEW</a:t>
                      </a:r>
                      <a:endParaRPr/>
                    </a:p>
                  </a:txBody>
                  <a:tcPr marT="91425" marB="91425" marR="91425" marL="91425" anchor="ctr"/>
                </a:tc>
              </a:tr>
              <a:tr h="396200">
                <a:tc>
                  <a:txBody>
                    <a:bodyPr/>
                    <a:lstStyle/>
                    <a:p>
                      <a:pPr indent="0" lvl="0" marL="0" rtl="0" algn="ctr">
                        <a:spcBef>
                          <a:spcPts val="0"/>
                        </a:spcBef>
                        <a:spcAft>
                          <a:spcPts val="0"/>
                        </a:spcAft>
                        <a:buNone/>
                      </a:pPr>
                      <a:r>
                        <a:rPr b="1" lang="en-US">
                          <a:solidFill>
                            <a:schemeClr val="lt1"/>
                          </a:solidFill>
                        </a:rPr>
                        <a:t>Total</a:t>
                      </a:r>
                      <a:endParaRPr b="1">
                        <a:solidFill>
                          <a:schemeClr val="lt1"/>
                        </a:solidFill>
                      </a:endParaRPr>
                    </a:p>
                  </a:txBody>
                  <a:tcPr marT="91425" marB="91425" marR="91425" marL="91425" anchor="ctr">
                    <a:solidFill>
                      <a:srgbClr val="CC0000"/>
                    </a:solidFill>
                  </a:tcPr>
                </a:tc>
                <a:tc gridSpan="4">
                  <a:txBody>
                    <a:bodyPr/>
                    <a:lstStyle/>
                    <a:p>
                      <a:pPr indent="0" lvl="0" marL="0" rtl="0" algn="ctr">
                        <a:spcBef>
                          <a:spcPts val="0"/>
                        </a:spcBef>
                        <a:spcAft>
                          <a:spcPts val="0"/>
                        </a:spcAft>
                        <a:buNone/>
                      </a:pPr>
                      <a:r>
                        <a:rPr b="1" lang="en-US">
                          <a:solidFill>
                            <a:schemeClr val="lt1"/>
                          </a:solidFill>
                        </a:rPr>
                        <a:t>329.12$</a:t>
                      </a:r>
                      <a:endParaRPr b="1">
                        <a:solidFill>
                          <a:schemeClr val="lt1"/>
                        </a:solidFill>
                      </a:endParaRPr>
                    </a:p>
                  </a:txBody>
                  <a:tcPr marT="91425" marB="91425" marR="91425" marL="91425" anchor="ctr">
                    <a:solidFill>
                      <a:srgbClr val="CC0000"/>
                    </a:solidFill>
                  </a:tcPr>
                </a:tc>
                <a:tc hMerge="1"/>
                <a:tc hMerge="1"/>
                <a:tc hMerge="1"/>
              </a:tr>
            </a:tbl>
          </a:graphicData>
        </a:graphic>
      </p:graphicFrame>
      <p:sp>
        <p:nvSpPr>
          <p:cNvPr id="2726" name="Google Shape;2726;g11aacba327b_0_571"/>
          <p:cNvSpPr txBox="1"/>
          <p:nvPr>
            <p:ph type="ctr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sz="2400"/>
              <a:t>CanSat Budget – Hardware</a:t>
            </a:r>
            <a:endParaRPr sz="2400"/>
          </a:p>
        </p:txBody>
      </p:sp>
      <p:sp>
        <p:nvSpPr>
          <p:cNvPr id="2727" name="Google Shape;2727;g11aacba327b_0_57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pic>
        <p:nvPicPr>
          <p:cNvPr id="2728" name="Google Shape;2728;g11aacba327b_0_571"/>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729" name="Google Shape;2729;g11aacba327b_0_57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730" name="Google Shape;2730;g11aacba327b_0_57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5" name="Shape 2735"/>
        <p:cNvGrpSpPr/>
        <p:nvPr/>
      </p:nvGrpSpPr>
      <p:grpSpPr>
        <a:xfrm>
          <a:off x="0" y="0"/>
          <a:ext cx="0" cy="0"/>
          <a:chOff x="0" y="0"/>
          <a:chExt cx="0" cy="0"/>
        </a:xfrm>
      </p:grpSpPr>
      <p:sp>
        <p:nvSpPr>
          <p:cNvPr id="2736" name="Google Shape;2736;g11aacba327b_0_720"/>
          <p:cNvSpPr txBox="1"/>
          <p:nvPr>
            <p:ph type="title"/>
          </p:nvPr>
        </p:nvSpPr>
        <p:spPr>
          <a:xfrm>
            <a:off x="1600200" y="76200"/>
            <a:ext cx="54102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US"/>
              <a:t>CanSat Budget – Other Costs</a:t>
            </a:r>
            <a:endParaRPr/>
          </a:p>
        </p:txBody>
      </p:sp>
      <p:sp>
        <p:nvSpPr>
          <p:cNvPr id="2737" name="Google Shape;2737;g11aacba327b_0_720"/>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2738" name="Google Shape;2738;g11aacba327b_0_72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739" name="Google Shape;2739;g11aacba327b_0_72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740" name="Google Shape;2740;g11aacba327b_0_72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Mateo Figallo</a:t>
            </a:r>
            <a:endParaRPr b="0" i="0" sz="1400" u="none" cap="none" strike="noStrike">
              <a:solidFill>
                <a:srgbClr val="000000"/>
              </a:solidFill>
              <a:latin typeface="Arial"/>
              <a:ea typeface="Arial"/>
              <a:cs typeface="Arial"/>
              <a:sym typeface="Arial"/>
            </a:endParaRPr>
          </a:p>
        </p:txBody>
      </p:sp>
      <p:graphicFrame>
        <p:nvGraphicFramePr>
          <p:cNvPr id="2741" name="Google Shape;2741;g11aacba327b_0_720"/>
          <p:cNvGraphicFramePr/>
          <p:nvPr/>
        </p:nvGraphicFramePr>
        <p:xfrm>
          <a:off x="255513" y="1279175"/>
          <a:ext cx="3000000" cy="3000000"/>
        </p:xfrm>
        <a:graphic>
          <a:graphicData uri="http://schemas.openxmlformats.org/drawingml/2006/table">
            <a:tbl>
              <a:tblPr>
                <a:noFill/>
                <a:tableStyleId>{A9ED1627-924B-4930-AA3C-071C1F8F71B4}</a:tableStyleId>
              </a:tblPr>
              <a:tblGrid>
                <a:gridCol w="1586075"/>
                <a:gridCol w="1007400"/>
                <a:gridCol w="1285200"/>
                <a:gridCol w="1569975"/>
                <a:gridCol w="2982575"/>
              </a:tblGrid>
              <a:tr h="475025">
                <a:tc>
                  <a:txBody>
                    <a:bodyPr/>
                    <a:lstStyle/>
                    <a:p>
                      <a:pPr indent="0" lvl="0" marL="0" rtl="0" algn="ctr">
                        <a:spcBef>
                          <a:spcPts val="0"/>
                        </a:spcBef>
                        <a:spcAft>
                          <a:spcPts val="0"/>
                        </a:spcAft>
                        <a:buNone/>
                      </a:pPr>
                      <a:r>
                        <a:rPr b="1" lang="en-US"/>
                        <a:t>Category</a:t>
                      </a:r>
                      <a:endParaRPr b="1"/>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a:t>Quantity</a:t>
                      </a:r>
                      <a:endParaRPr b="1"/>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a:t>Unit Price </a:t>
                      </a:r>
                      <a:r>
                        <a:rPr b="1" lang="en-US">
                          <a:solidFill>
                            <a:srgbClr val="000000"/>
                          </a:solidFill>
                        </a:rPr>
                        <a:t>($)</a:t>
                      </a:r>
                      <a:endParaRPr b="1"/>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a:t>Total Price($)</a:t>
                      </a:r>
                      <a:endParaRPr b="1"/>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a:t>Consideration</a:t>
                      </a:r>
                      <a:endParaRPr b="1"/>
                    </a:p>
                  </a:txBody>
                  <a:tcPr marT="91425" marB="91425" marR="91425" marL="91425" anchor="ctr">
                    <a:solidFill>
                      <a:srgbClr val="FFFF00"/>
                    </a:solidFill>
                  </a:tcPr>
                </a:tc>
              </a:tr>
              <a:tr h="475025">
                <a:tc>
                  <a:txBody>
                    <a:bodyPr/>
                    <a:lstStyle/>
                    <a:p>
                      <a:pPr indent="0" lvl="0" marL="0" rtl="0" algn="ctr">
                        <a:spcBef>
                          <a:spcPts val="0"/>
                        </a:spcBef>
                        <a:spcAft>
                          <a:spcPts val="0"/>
                        </a:spcAft>
                        <a:buNone/>
                      </a:pPr>
                      <a:r>
                        <a:rPr lang="en-US"/>
                        <a:t>Travel</a:t>
                      </a:r>
                      <a:endParaRPr/>
                    </a:p>
                  </a:txBody>
                  <a:tcPr marT="91425" marB="91425" marR="91425" marL="91425" anchor="ctr"/>
                </a:tc>
                <a:tc>
                  <a:txBody>
                    <a:bodyPr/>
                    <a:lstStyle/>
                    <a:p>
                      <a:pPr indent="0" lvl="0" marL="0" rtl="0" algn="ctr">
                        <a:spcBef>
                          <a:spcPts val="0"/>
                        </a:spcBef>
                        <a:spcAft>
                          <a:spcPts val="0"/>
                        </a:spcAft>
                        <a:buNone/>
                      </a:pPr>
                      <a:r>
                        <a:rPr lang="en-US"/>
                        <a:t>5</a:t>
                      </a:r>
                      <a:endParaRPr/>
                    </a:p>
                  </a:txBody>
                  <a:tcPr marT="91425" marB="91425" marR="91425" marL="91425" anchor="ctr"/>
                </a:tc>
                <a:tc>
                  <a:txBody>
                    <a:bodyPr/>
                    <a:lstStyle/>
                    <a:p>
                      <a:pPr indent="0" lvl="0" marL="0" rtl="0" algn="ctr">
                        <a:spcBef>
                          <a:spcPts val="0"/>
                        </a:spcBef>
                        <a:spcAft>
                          <a:spcPts val="0"/>
                        </a:spcAft>
                        <a:buNone/>
                      </a:pPr>
                      <a:r>
                        <a:rPr lang="en-US"/>
                        <a:t>500</a:t>
                      </a:r>
                      <a:endParaRPr/>
                    </a:p>
                  </a:txBody>
                  <a:tcPr marT="91425" marB="91425" marR="91425" marL="91425" anchor="ctr"/>
                </a:tc>
                <a:tc>
                  <a:txBody>
                    <a:bodyPr/>
                    <a:lstStyle/>
                    <a:p>
                      <a:pPr indent="0" lvl="0" marL="0" rtl="0" algn="ctr">
                        <a:spcBef>
                          <a:spcPts val="0"/>
                        </a:spcBef>
                        <a:spcAft>
                          <a:spcPts val="0"/>
                        </a:spcAft>
                        <a:buNone/>
                      </a:pPr>
                      <a:r>
                        <a:rPr lang="en-US"/>
                        <a:t>2.500</a:t>
                      </a:r>
                      <a:endParaRPr/>
                    </a:p>
                  </a:txBody>
                  <a:tcPr marT="91425" marB="91425" marR="91425" marL="91425" anchor="ctr"/>
                </a:tc>
                <a:tc>
                  <a:txBody>
                    <a:bodyPr/>
                    <a:lstStyle/>
                    <a:p>
                      <a:pPr indent="0" lvl="0" marL="0" rtl="0" algn="ctr">
                        <a:spcBef>
                          <a:spcPts val="0"/>
                        </a:spcBef>
                        <a:spcAft>
                          <a:spcPts val="0"/>
                        </a:spcAft>
                        <a:buNone/>
                      </a:pPr>
                      <a:r>
                        <a:rPr lang="en-US"/>
                        <a:t>Estimate</a:t>
                      </a:r>
                      <a:endParaRPr/>
                    </a:p>
                  </a:txBody>
                  <a:tcPr marT="91425" marB="91425" marR="91425" marL="91425" anchor="ctr"/>
                </a:tc>
              </a:tr>
              <a:tr h="475025">
                <a:tc>
                  <a:txBody>
                    <a:bodyPr/>
                    <a:lstStyle/>
                    <a:p>
                      <a:pPr indent="0" lvl="0" marL="0" rtl="0" algn="ctr">
                        <a:spcBef>
                          <a:spcPts val="0"/>
                        </a:spcBef>
                        <a:spcAft>
                          <a:spcPts val="0"/>
                        </a:spcAft>
                        <a:buNone/>
                      </a:pPr>
                      <a:r>
                        <a:rPr lang="en-US"/>
                        <a:t>Visa</a:t>
                      </a:r>
                      <a:endParaRPr/>
                    </a:p>
                  </a:txBody>
                  <a:tcPr marT="91425" marB="91425" marR="91425" marL="91425" anchor="ctr"/>
                </a:tc>
                <a:tc>
                  <a:txBody>
                    <a:bodyPr/>
                    <a:lstStyle/>
                    <a:p>
                      <a:pPr indent="0" lvl="0" marL="0" rtl="0" algn="ctr">
                        <a:spcBef>
                          <a:spcPts val="0"/>
                        </a:spcBef>
                        <a:spcAft>
                          <a:spcPts val="0"/>
                        </a:spcAft>
                        <a:buNone/>
                      </a:pPr>
                      <a:r>
                        <a:rPr lang="en-US"/>
                        <a:t>5</a:t>
                      </a:r>
                      <a:endParaRPr/>
                    </a:p>
                  </a:txBody>
                  <a:tcPr marT="91425" marB="91425" marR="91425" marL="91425" anchor="ctr"/>
                </a:tc>
                <a:tc>
                  <a:txBody>
                    <a:bodyPr/>
                    <a:lstStyle/>
                    <a:p>
                      <a:pPr indent="0" lvl="0" marL="0" rtl="0" algn="ctr">
                        <a:spcBef>
                          <a:spcPts val="0"/>
                        </a:spcBef>
                        <a:spcAft>
                          <a:spcPts val="0"/>
                        </a:spcAft>
                        <a:buNone/>
                      </a:pPr>
                      <a:r>
                        <a:rPr lang="en-US"/>
                        <a:t>190</a:t>
                      </a:r>
                      <a:endParaRPr/>
                    </a:p>
                  </a:txBody>
                  <a:tcPr marT="91425" marB="91425" marR="91425" marL="91425" anchor="ctr"/>
                </a:tc>
                <a:tc>
                  <a:txBody>
                    <a:bodyPr/>
                    <a:lstStyle/>
                    <a:p>
                      <a:pPr indent="0" lvl="0" marL="0" rtl="0" algn="ctr">
                        <a:spcBef>
                          <a:spcPts val="0"/>
                        </a:spcBef>
                        <a:spcAft>
                          <a:spcPts val="0"/>
                        </a:spcAft>
                        <a:buNone/>
                      </a:pPr>
                      <a:r>
                        <a:rPr lang="en-US"/>
                        <a:t>950</a:t>
                      </a:r>
                      <a:endParaRPr>
                        <a:solidFill>
                          <a:srgbClr val="000000"/>
                        </a:solidFill>
                      </a:endParaRPr>
                    </a:p>
                  </a:txBody>
                  <a:tcPr marT="91425" marB="91425" marR="91425" marL="91425" anchor="ctr"/>
                </a:tc>
                <a:tc>
                  <a:txBody>
                    <a:bodyPr/>
                    <a:lstStyle/>
                    <a:p>
                      <a:pPr indent="0" lvl="0" marL="0" rtl="0" algn="ctr">
                        <a:spcBef>
                          <a:spcPts val="0"/>
                        </a:spcBef>
                        <a:spcAft>
                          <a:spcPts val="0"/>
                        </a:spcAft>
                        <a:buNone/>
                      </a:pPr>
                      <a:r>
                        <a:rPr lang="en-US"/>
                        <a:t>Estimate</a:t>
                      </a:r>
                      <a:endParaRPr>
                        <a:solidFill>
                          <a:srgbClr val="000000"/>
                        </a:solidFill>
                      </a:endParaRPr>
                    </a:p>
                  </a:txBody>
                  <a:tcPr marT="91425" marB="91425" marR="91425" marL="91425" anchor="ctr"/>
                </a:tc>
              </a:tr>
              <a:tr h="475025">
                <a:tc>
                  <a:txBody>
                    <a:bodyPr/>
                    <a:lstStyle/>
                    <a:p>
                      <a:pPr indent="0" lvl="0" marL="0" rtl="0" algn="ctr">
                        <a:lnSpc>
                          <a:spcPct val="143000"/>
                        </a:lnSpc>
                        <a:spcBef>
                          <a:spcPts val="0"/>
                        </a:spcBef>
                        <a:spcAft>
                          <a:spcPts val="1100"/>
                        </a:spcAft>
                        <a:buNone/>
                      </a:pPr>
                      <a:r>
                        <a:rPr lang="en-US"/>
                        <a:t>Hotel</a:t>
                      </a:r>
                      <a:endParaRPr/>
                    </a:p>
                  </a:txBody>
                  <a:tcPr marT="91425" marB="91425" marR="91425" marL="91425" anchor="ctr"/>
                </a:tc>
                <a:tc>
                  <a:txBody>
                    <a:bodyPr/>
                    <a:lstStyle/>
                    <a:p>
                      <a:pPr indent="0" lvl="0" marL="0" rtl="0" algn="ctr">
                        <a:spcBef>
                          <a:spcPts val="0"/>
                        </a:spcBef>
                        <a:spcAft>
                          <a:spcPts val="0"/>
                        </a:spcAft>
                        <a:buNone/>
                      </a:pPr>
                      <a:r>
                        <a:rPr lang="en-US"/>
                        <a:t>5</a:t>
                      </a:r>
                      <a:endParaRPr/>
                    </a:p>
                  </a:txBody>
                  <a:tcPr marT="91425" marB="91425" marR="91425" marL="91425" anchor="ctr"/>
                </a:tc>
                <a:tc>
                  <a:txBody>
                    <a:bodyPr/>
                    <a:lstStyle/>
                    <a:p>
                      <a:pPr indent="0" lvl="0" marL="0" rtl="0" algn="ctr">
                        <a:spcBef>
                          <a:spcPts val="0"/>
                        </a:spcBef>
                        <a:spcAft>
                          <a:spcPts val="0"/>
                        </a:spcAft>
                        <a:buNone/>
                      </a:pPr>
                      <a:r>
                        <a:rPr lang="en-US"/>
                        <a:t>-</a:t>
                      </a:r>
                      <a:endParaRPr/>
                    </a:p>
                  </a:txBody>
                  <a:tcPr marT="91425" marB="91425" marR="91425" marL="91425" anchor="ctr"/>
                </a:tc>
                <a:tc>
                  <a:txBody>
                    <a:bodyPr/>
                    <a:lstStyle/>
                    <a:p>
                      <a:pPr indent="0" lvl="0" marL="0" rtl="0" algn="ctr">
                        <a:spcBef>
                          <a:spcPts val="0"/>
                        </a:spcBef>
                        <a:spcAft>
                          <a:spcPts val="0"/>
                        </a:spcAft>
                        <a:buNone/>
                      </a:pPr>
                      <a:r>
                        <a:rPr lang="en-US"/>
                        <a:t>1.050</a:t>
                      </a:r>
                      <a:endParaRPr/>
                    </a:p>
                  </a:txBody>
                  <a:tcPr marT="91425" marB="91425" marR="91425" marL="91425" anchor="ctr"/>
                </a:tc>
                <a:tc>
                  <a:txBody>
                    <a:bodyPr/>
                    <a:lstStyle/>
                    <a:p>
                      <a:pPr indent="0" lvl="0" marL="0" rtl="0" algn="ctr">
                        <a:spcBef>
                          <a:spcPts val="0"/>
                        </a:spcBef>
                        <a:spcAft>
                          <a:spcPts val="0"/>
                        </a:spcAft>
                        <a:buNone/>
                      </a:pPr>
                      <a:r>
                        <a:rPr lang="en-US"/>
                        <a:t>Estimate</a:t>
                      </a:r>
                      <a:endParaRPr/>
                    </a:p>
                  </a:txBody>
                  <a:tcPr marT="91425" marB="91425" marR="91425" marL="91425" anchor="ctr"/>
                </a:tc>
              </a:tr>
              <a:tr h="475025">
                <a:tc>
                  <a:txBody>
                    <a:bodyPr/>
                    <a:lstStyle/>
                    <a:p>
                      <a:pPr indent="0" lvl="0" marL="0" rtl="0" algn="ctr">
                        <a:lnSpc>
                          <a:spcPct val="143000"/>
                        </a:lnSpc>
                        <a:spcBef>
                          <a:spcPts val="0"/>
                        </a:spcBef>
                        <a:spcAft>
                          <a:spcPts val="1100"/>
                        </a:spcAft>
                        <a:buNone/>
                      </a:pPr>
                      <a:r>
                        <a:rPr lang="en-US"/>
                        <a:t>Transportation</a:t>
                      </a:r>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a:t>
                      </a:r>
                      <a:endParaRPr>
                        <a:solidFill>
                          <a:srgbClr val="000000"/>
                        </a:solidFill>
                      </a:endParaRPr>
                    </a:p>
                  </a:txBody>
                  <a:tcPr marT="91425" marB="91425" marR="91425" marL="91425" anchor="ctr"/>
                </a:tc>
                <a:tc>
                  <a:txBody>
                    <a:bodyPr/>
                    <a:lstStyle/>
                    <a:p>
                      <a:pPr indent="0" lvl="0" marL="0" rtl="0" algn="ctr">
                        <a:spcBef>
                          <a:spcPts val="0"/>
                        </a:spcBef>
                        <a:spcAft>
                          <a:spcPts val="0"/>
                        </a:spcAft>
                        <a:buNone/>
                      </a:pPr>
                      <a:r>
                        <a:rPr lang="en-US"/>
                        <a:t>670</a:t>
                      </a:r>
                      <a:endParaRPr/>
                    </a:p>
                  </a:txBody>
                  <a:tcPr marT="91425" marB="91425" marR="91425" marL="91425" anchor="ctr"/>
                </a:tc>
                <a:tc>
                  <a:txBody>
                    <a:bodyPr/>
                    <a:lstStyle/>
                    <a:p>
                      <a:pPr indent="0" lvl="0" marL="0" rtl="0" algn="ctr">
                        <a:spcBef>
                          <a:spcPts val="0"/>
                        </a:spcBef>
                        <a:spcAft>
                          <a:spcPts val="0"/>
                        </a:spcAft>
                        <a:buNone/>
                      </a:pPr>
                      <a:r>
                        <a:rPr lang="en-US"/>
                        <a:t>Estimate</a:t>
                      </a:r>
                      <a:endParaRPr/>
                    </a:p>
                  </a:txBody>
                  <a:tcPr marT="91425" marB="91425" marR="91425" marL="91425" anchor="ctr"/>
                </a:tc>
              </a:tr>
              <a:tr h="475025">
                <a:tc>
                  <a:txBody>
                    <a:bodyPr/>
                    <a:lstStyle/>
                    <a:p>
                      <a:pPr indent="0" lvl="0" marL="0" rtl="0" algn="ctr">
                        <a:lnSpc>
                          <a:spcPct val="143000"/>
                        </a:lnSpc>
                        <a:spcBef>
                          <a:spcPts val="0"/>
                        </a:spcBef>
                        <a:spcAft>
                          <a:spcPts val="1100"/>
                        </a:spcAft>
                        <a:buNone/>
                      </a:pPr>
                      <a:r>
                        <a:rPr lang="en-US"/>
                        <a:t>Food</a:t>
                      </a:r>
                      <a:endParaRPr/>
                    </a:p>
                  </a:txBody>
                  <a:tcPr marT="91425" marB="91425" marR="91425" marL="91425" anchor="ctr"/>
                </a:tc>
                <a:tc>
                  <a:txBody>
                    <a:bodyPr/>
                    <a:lstStyle/>
                    <a:p>
                      <a:pPr indent="0" lvl="0" marL="0" rtl="0" algn="ctr">
                        <a:spcBef>
                          <a:spcPts val="0"/>
                        </a:spcBef>
                        <a:spcAft>
                          <a:spcPts val="0"/>
                        </a:spcAft>
                        <a:buNone/>
                      </a:pPr>
                      <a:r>
                        <a:rPr lang="en-US"/>
                        <a:t>5</a:t>
                      </a:r>
                      <a:endParaRPr/>
                    </a:p>
                  </a:txBody>
                  <a:tcPr marT="91425" marB="91425" marR="91425" marL="91425" anchor="ctr"/>
                </a:tc>
                <a:tc>
                  <a:txBody>
                    <a:bodyPr/>
                    <a:lstStyle/>
                    <a:p>
                      <a:pPr indent="0" lvl="0" marL="0" rtl="0" algn="ctr">
                        <a:spcBef>
                          <a:spcPts val="0"/>
                        </a:spcBef>
                        <a:spcAft>
                          <a:spcPts val="0"/>
                        </a:spcAft>
                        <a:buNone/>
                      </a:pPr>
                      <a:r>
                        <a:rPr lang="en-US"/>
                        <a:t>175</a:t>
                      </a:r>
                      <a:endParaRPr>
                        <a:solidFill>
                          <a:srgbClr val="000000"/>
                        </a:solidFill>
                      </a:endParaRPr>
                    </a:p>
                  </a:txBody>
                  <a:tcPr marT="91425" marB="91425" marR="91425" marL="91425" anchor="ctr"/>
                </a:tc>
                <a:tc>
                  <a:txBody>
                    <a:bodyPr/>
                    <a:lstStyle/>
                    <a:p>
                      <a:pPr indent="0" lvl="0" marL="0" rtl="0" algn="ctr">
                        <a:spcBef>
                          <a:spcPts val="0"/>
                        </a:spcBef>
                        <a:spcAft>
                          <a:spcPts val="0"/>
                        </a:spcAft>
                        <a:buNone/>
                      </a:pPr>
                      <a:r>
                        <a:rPr lang="en-US"/>
                        <a:t>875</a:t>
                      </a:r>
                      <a:endParaRPr/>
                    </a:p>
                  </a:txBody>
                  <a:tcPr marT="91425" marB="91425" marR="91425" marL="91425" anchor="ctr"/>
                </a:tc>
                <a:tc>
                  <a:txBody>
                    <a:bodyPr/>
                    <a:lstStyle/>
                    <a:p>
                      <a:pPr indent="0" lvl="0" marL="0" rtl="0" algn="ctr">
                        <a:spcBef>
                          <a:spcPts val="0"/>
                        </a:spcBef>
                        <a:spcAft>
                          <a:spcPts val="0"/>
                        </a:spcAft>
                        <a:buNone/>
                      </a:pPr>
                      <a:r>
                        <a:rPr lang="en-US"/>
                        <a:t>Estimate</a:t>
                      </a:r>
                      <a:endParaRPr/>
                    </a:p>
                  </a:txBody>
                  <a:tcPr marT="91425" marB="91425" marR="91425" marL="91425" anchor="ctr"/>
                </a:tc>
              </a:tr>
              <a:tr h="475025">
                <a:tc>
                  <a:txBody>
                    <a:bodyPr/>
                    <a:lstStyle/>
                    <a:p>
                      <a:pPr indent="0" lvl="0" marL="0" rtl="0" algn="ctr">
                        <a:lnSpc>
                          <a:spcPct val="143000"/>
                        </a:lnSpc>
                        <a:spcBef>
                          <a:spcPts val="0"/>
                        </a:spcBef>
                        <a:spcAft>
                          <a:spcPts val="1100"/>
                        </a:spcAft>
                        <a:buNone/>
                      </a:pPr>
                      <a:r>
                        <a:rPr lang="en-US" sz="1350">
                          <a:solidFill>
                            <a:schemeClr val="dk1"/>
                          </a:solidFill>
                          <a:latin typeface="Roboto"/>
                          <a:ea typeface="Roboto"/>
                          <a:cs typeface="Roboto"/>
                          <a:sym typeface="Roboto"/>
                        </a:rPr>
                        <a:t>Travel insurance </a:t>
                      </a:r>
                      <a:endParaRPr/>
                    </a:p>
                  </a:txBody>
                  <a:tcPr marT="91425" marB="91425" marR="91425" marL="91425" anchor="ctr"/>
                </a:tc>
                <a:tc>
                  <a:txBody>
                    <a:bodyPr/>
                    <a:lstStyle/>
                    <a:p>
                      <a:pPr indent="0" lvl="0" marL="0" rtl="0" algn="ctr">
                        <a:spcBef>
                          <a:spcPts val="0"/>
                        </a:spcBef>
                        <a:spcAft>
                          <a:spcPts val="0"/>
                        </a:spcAft>
                        <a:buNone/>
                      </a:pPr>
                      <a:r>
                        <a:rPr lang="en-US"/>
                        <a:t>5</a:t>
                      </a:r>
                      <a:endParaRPr/>
                    </a:p>
                  </a:txBody>
                  <a:tcPr marT="91425" marB="91425" marR="91425" marL="91425" anchor="ctr"/>
                </a:tc>
                <a:tc>
                  <a:txBody>
                    <a:bodyPr/>
                    <a:lstStyle/>
                    <a:p>
                      <a:pPr indent="0" lvl="0" marL="0" rtl="0" algn="ctr">
                        <a:spcBef>
                          <a:spcPts val="0"/>
                        </a:spcBef>
                        <a:spcAft>
                          <a:spcPts val="0"/>
                        </a:spcAft>
                        <a:buNone/>
                      </a:pPr>
                      <a:r>
                        <a:rPr lang="en-US"/>
                        <a:t>50</a:t>
                      </a:r>
                      <a:endParaRPr>
                        <a:solidFill>
                          <a:srgbClr val="000000"/>
                        </a:solidFill>
                      </a:endParaRPr>
                    </a:p>
                  </a:txBody>
                  <a:tcPr marT="91425" marB="91425" marR="91425" marL="91425" anchor="ctr"/>
                </a:tc>
                <a:tc>
                  <a:txBody>
                    <a:bodyPr/>
                    <a:lstStyle/>
                    <a:p>
                      <a:pPr indent="0" lvl="0" marL="0" rtl="0" algn="ctr">
                        <a:spcBef>
                          <a:spcPts val="0"/>
                        </a:spcBef>
                        <a:spcAft>
                          <a:spcPts val="0"/>
                        </a:spcAft>
                        <a:buNone/>
                      </a:pPr>
                      <a:r>
                        <a:rPr lang="en-US"/>
                        <a:t>250</a:t>
                      </a:r>
                      <a:endParaRPr/>
                    </a:p>
                  </a:txBody>
                  <a:tcPr marT="91425" marB="91425" marR="91425" marL="91425" anchor="ctr"/>
                </a:tc>
                <a:tc>
                  <a:txBody>
                    <a:bodyPr/>
                    <a:lstStyle/>
                    <a:p>
                      <a:pPr indent="0" lvl="0" marL="0" rtl="0" algn="ctr">
                        <a:spcBef>
                          <a:spcPts val="0"/>
                        </a:spcBef>
                        <a:spcAft>
                          <a:spcPts val="0"/>
                        </a:spcAft>
                        <a:buNone/>
                      </a:pPr>
                      <a:r>
                        <a:rPr lang="en-US"/>
                        <a:t>Estimate</a:t>
                      </a:r>
                      <a:endParaRPr/>
                    </a:p>
                  </a:txBody>
                  <a:tcPr marT="91425" marB="91425" marR="91425" marL="91425" anchor="ctr"/>
                </a:tc>
              </a:tr>
              <a:tr h="475025">
                <a:tc>
                  <a:txBody>
                    <a:bodyPr/>
                    <a:lstStyle/>
                    <a:p>
                      <a:pPr indent="0" lvl="0" marL="0" rtl="0" algn="ctr">
                        <a:spcBef>
                          <a:spcPts val="0"/>
                        </a:spcBef>
                        <a:spcAft>
                          <a:spcPts val="0"/>
                        </a:spcAft>
                        <a:buNone/>
                      </a:pPr>
                      <a:r>
                        <a:rPr b="1" lang="en-US">
                          <a:solidFill>
                            <a:schemeClr val="lt1"/>
                          </a:solidFill>
                        </a:rPr>
                        <a:t>Total</a:t>
                      </a:r>
                      <a:endParaRPr b="1">
                        <a:solidFill>
                          <a:schemeClr val="lt1"/>
                        </a:solidFill>
                      </a:endParaRPr>
                    </a:p>
                  </a:txBody>
                  <a:tcPr marT="91425" marB="91425" marR="91425" marL="91425" anchor="ctr">
                    <a:solidFill>
                      <a:srgbClr val="CC0000"/>
                    </a:solidFill>
                  </a:tcPr>
                </a:tc>
                <a:tc gridSpan="4">
                  <a:txBody>
                    <a:bodyPr/>
                    <a:lstStyle/>
                    <a:p>
                      <a:pPr indent="0" lvl="0" marL="0" rtl="0" algn="ctr">
                        <a:spcBef>
                          <a:spcPts val="0"/>
                        </a:spcBef>
                        <a:spcAft>
                          <a:spcPts val="0"/>
                        </a:spcAft>
                        <a:buNone/>
                      </a:pPr>
                      <a:r>
                        <a:rPr b="1" lang="en-US">
                          <a:solidFill>
                            <a:schemeClr val="lt1"/>
                          </a:solidFill>
                        </a:rPr>
                        <a:t>5.246,5</a:t>
                      </a:r>
                      <a:r>
                        <a:rPr b="1" lang="en-US">
                          <a:solidFill>
                            <a:schemeClr val="lt1"/>
                          </a:solidFill>
                        </a:rPr>
                        <a:t>$</a:t>
                      </a:r>
                      <a:endParaRPr b="1">
                        <a:solidFill>
                          <a:schemeClr val="lt1"/>
                        </a:solidFill>
                      </a:endParaRPr>
                    </a:p>
                  </a:txBody>
                  <a:tcPr marT="91425" marB="91425" marR="91425" marL="91425" anchor="ctr">
                    <a:solidFill>
                      <a:srgbClr val="CC0000"/>
                    </a:solidFill>
                  </a:tcPr>
                </a:tc>
                <a:tc hMerge="1"/>
                <a:tc hMerge="1"/>
                <a:tc hMerge="1"/>
              </a:tr>
            </a:tbl>
          </a:graphicData>
        </a:graphic>
      </p:graphicFrame>
      <p:sp>
        <p:nvSpPr>
          <p:cNvPr id="2742" name="Google Shape;2742;g11aacba327b_0_720"/>
          <p:cNvSpPr txBox="1"/>
          <p:nvPr/>
        </p:nvSpPr>
        <p:spPr>
          <a:xfrm>
            <a:off x="332488" y="5427075"/>
            <a:ext cx="8277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Roboto"/>
                <a:ea typeface="Roboto"/>
                <a:cs typeface="Roboto"/>
                <a:sym typeface="Roboto"/>
              </a:rPr>
              <a:t>The computer, its support, clothing and other components are not included because they are already purchased</a:t>
            </a:r>
            <a:endParaRPr b="1" sz="1500"/>
          </a:p>
        </p:txBody>
      </p:sp>
      <p:sp>
        <p:nvSpPr>
          <p:cNvPr id="2743" name="Google Shape;2743;g11aacba327b_0_72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sp>
        <p:nvSpPr>
          <p:cNvPr id="2749" name="Google Shape;2749;g11aacba327b_0_742"/>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Program Schedule Overview</a:t>
            </a:r>
            <a:endParaRPr/>
          </a:p>
        </p:txBody>
      </p:sp>
      <p:sp>
        <p:nvSpPr>
          <p:cNvPr id="2750" name="Google Shape;2750;g11aacba327b_0_742"/>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pic>
        <p:nvPicPr>
          <p:cNvPr id="2751" name="Google Shape;2751;g11aacba327b_0_742"/>
          <p:cNvPicPr preferRelativeResize="0"/>
          <p:nvPr/>
        </p:nvPicPr>
        <p:blipFill>
          <a:blip r:embed="rId3">
            <a:alphaModFix/>
          </a:blip>
          <a:stretch>
            <a:fillRect/>
          </a:stretch>
        </p:blipFill>
        <p:spPr>
          <a:xfrm>
            <a:off x="0" y="1066800"/>
            <a:ext cx="9144001" cy="5131775"/>
          </a:xfrm>
          <a:prstGeom prst="rect">
            <a:avLst/>
          </a:prstGeom>
          <a:noFill/>
          <a:ln>
            <a:noFill/>
          </a:ln>
        </p:spPr>
      </p:pic>
      <p:pic>
        <p:nvPicPr>
          <p:cNvPr id="2752" name="Google Shape;2752;g11aacba327b_0_742"/>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
        <p:nvSpPr>
          <p:cNvPr id="2753" name="Google Shape;2753;g11aacba327b_0_74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754" name="Google Shape;2754;g11aacba327b_0_74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Mateo Figallo</a:t>
            </a:r>
            <a:endParaRPr b="0" i="0" sz="1400" u="none" cap="none" strike="noStrike">
              <a:solidFill>
                <a:srgbClr val="000000"/>
              </a:solidFill>
              <a:latin typeface="Arial"/>
              <a:ea typeface="Arial"/>
              <a:cs typeface="Arial"/>
              <a:sym typeface="Arial"/>
            </a:endParaRPr>
          </a:p>
        </p:txBody>
      </p:sp>
      <p:sp>
        <p:nvSpPr>
          <p:cNvPr id="2755" name="Google Shape;2755;g11aacba327b_0_74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0" name="Shape 2760"/>
        <p:cNvGrpSpPr/>
        <p:nvPr/>
      </p:nvGrpSpPr>
      <p:grpSpPr>
        <a:xfrm>
          <a:off x="0" y="0"/>
          <a:ext cx="0" cy="0"/>
          <a:chOff x="0" y="0"/>
          <a:chExt cx="0" cy="0"/>
        </a:xfrm>
      </p:grpSpPr>
      <p:sp>
        <p:nvSpPr>
          <p:cNvPr id="2761" name="Google Shape;2761;g11aacba327b_0_955"/>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Detailed Program Schedule</a:t>
            </a:r>
            <a:endParaRPr/>
          </a:p>
        </p:txBody>
      </p:sp>
      <p:sp>
        <p:nvSpPr>
          <p:cNvPr id="2762" name="Google Shape;2762;g11aacba327b_0_955"/>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pic>
        <p:nvPicPr>
          <p:cNvPr id="2763" name="Google Shape;2763;g11aacba327b_0_955"/>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pic>
        <p:nvPicPr>
          <p:cNvPr id="2764" name="Google Shape;2764;g11aacba327b_0_955"/>
          <p:cNvPicPr preferRelativeResize="0"/>
          <p:nvPr/>
        </p:nvPicPr>
        <p:blipFill>
          <a:blip r:embed="rId4">
            <a:alphaModFix/>
          </a:blip>
          <a:stretch>
            <a:fillRect/>
          </a:stretch>
        </p:blipFill>
        <p:spPr>
          <a:xfrm>
            <a:off x="0" y="1083875"/>
            <a:ext cx="9144002" cy="5177726"/>
          </a:xfrm>
          <a:prstGeom prst="rect">
            <a:avLst/>
          </a:prstGeom>
          <a:noFill/>
          <a:ln>
            <a:noFill/>
          </a:ln>
        </p:spPr>
      </p:pic>
      <p:sp>
        <p:nvSpPr>
          <p:cNvPr id="2765" name="Google Shape;2765;g11aacba327b_0_95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766" name="Google Shape;2766;g11aacba327b_0_95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Mateo Figallo</a:t>
            </a:r>
            <a:endParaRPr b="0" i="0" sz="1400" u="none" cap="none" strike="noStrike">
              <a:solidFill>
                <a:srgbClr val="000000"/>
              </a:solidFill>
              <a:latin typeface="Arial"/>
              <a:ea typeface="Arial"/>
              <a:cs typeface="Arial"/>
              <a:sym typeface="Arial"/>
            </a:endParaRPr>
          </a:p>
        </p:txBody>
      </p:sp>
      <p:sp>
        <p:nvSpPr>
          <p:cNvPr id="2767" name="Google Shape;2767;g11aacba327b_0_95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11"/>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422" name="Google Shape;422;p11"/>
          <p:cNvSpPr txBox="1"/>
          <p:nvPr>
            <p:ph idx="12" type="sldNum"/>
          </p:nvPr>
        </p:nvSpPr>
        <p:spPr>
          <a:xfrm>
            <a:off x="8001000" y="6477000"/>
            <a:ext cx="685800" cy="2476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23" name="Google Shape;423;p1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1" i="0" lang="en-US" sz="3200" u="none" cap="none" strike="noStrike">
                <a:solidFill>
                  <a:schemeClr val="accent2"/>
                </a:solidFill>
                <a:latin typeface="Arial"/>
                <a:ea typeface="Arial"/>
                <a:cs typeface="Arial"/>
                <a:sym typeface="Arial"/>
              </a:rPr>
              <a:t>Sensor Subsystem Design</a:t>
            </a:r>
            <a:endParaRPr/>
          </a:p>
        </p:txBody>
      </p:sp>
      <p:sp>
        <p:nvSpPr>
          <p:cNvPr id="424" name="Google Shape;424;p11"/>
          <p:cNvSpPr txBox="1"/>
          <p:nvPr>
            <p:ph idx="1" type="subTitle"/>
          </p:nvPr>
        </p:nvSpPr>
        <p:spPr>
          <a:xfrm>
            <a:off x="1371600" y="4343400"/>
            <a:ext cx="6400800"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Juan Esteban Yurquina</a:t>
            </a:r>
            <a:endParaRPr/>
          </a:p>
          <a:p>
            <a:pPr indent="0" lvl="0" marL="0" marR="0" rtl="0" algn="ctr">
              <a:lnSpc>
                <a:spcPct val="100000"/>
              </a:lnSpc>
              <a:spcBef>
                <a:spcPts val="0"/>
              </a:spcBef>
              <a:spcAft>
                <a:spcPts val="0"/>
              </a:spcAft>
              <a:buClr>
                <a:schemeClr val="dk1"/>
              </a:buClr>
              <a:buSzPts val="2400"/>
              <a:buFont typeface="Arial"/>
              <a:buNone/>
            </a:pPr>
            <a:r>
              <a:rPr lang="en-US"/>
              <a:t>Juárez Enzo</a:t>
            </a:r>
            <a:endParaRPr/>
          </a:p>
        </p:txBody>
      </p:sp>
      <p:pic>
        <p:nvPicPr>
          <p:cNvPr id="425" name="Google Shape;425;p11"/>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2" name="Shape 2772"/>
        <p:cNvGrpSpPr/>
        <p:nvPr/>
      </p:nvGrpSpPr>
      <p:grpSpPr>
        <a:xfrm>
          <a:off x="0" y="0"/>
          <a:ext cx="0" cy="0"/>
          <a:chOff x="0" y="0"/>
          <a:chExt cx="0" cy="0"/>
        </a:xfrm>
      </p:grpSpPr>
      <p:sp>
        <p:nvSpPr>
          <p:cNvPr id="2773" name="Google Shape;2773;g11aacba327b_0_1056"/>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Detailed Program Schedule</a:t>
            </a:r>
            <a:endParaRPr/>
          </a:p>
        </p:txBody>
      </p:sp>
      <p:sp>
        <p:nvSpPr>
          <p:cNvPr id="2774" name="Google Shape;2774;g11aacba327b_0_1056"/>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pic>
        <p:nvPicPr>
          <p:cNvPr id="2775" name="Google Shape;2775;g11aacba327b_0_1056"/>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pic>
        <p:nvPicPr>
          <p:cNvPr id="2776" name="Google Shape;2776;g11aacba327b_0_1056"/>
          <p:cNvPicPr preferRelativeResize="0"/>
          <p:nvPr/>
        </p:nvPicPr>
        <p:blipFill>
          <a:blip r:embed="rId4">
            <a:alphaModFix/>
          </a:blip>
          <a:stretch>
            <a:fillRect/>
          </a:stretch>
        </p:blipFill>
        <p:spPr>
          <a:xfrm>
            <a:off x="0" y="1083875"/>
            <a:ext cx="9144000" cy="5205200"/>
          </a:xfrm>
          <a:prstGeom prst="rect">
            <a:avLst/>
          </a:prstGeom>
          <a:noFill/>
          <a:ln>
            <a:noFill/>
          </a:ln>
        </p:spPr>
      </p:pic>
      <p:sp>
        <p:nvSpPr>
          <p:cNvPr id="2777" name="Google Shape;2777;g11aacba327b_0_105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778" name="Google Shape;2778;g11aacba327b_0_105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Mateo Figallo</a:t>
            </a:r>
            <a:endParaRPr b="0" i="0" sz="1400" u="none" cap="none" strike="noStrike">
              <a:solidFill>
                <a:srgbClr val="000000"/>
              </a:solidFill>
              <a:latin typeface="Arial"/>
              <a:ea typeface="Arial"/>
              <a:cs typeface="Arial"/>
              <a:sym typeface="Arial"/>
            </a:endParaRPr>
          </a:p>
        </p:txBody>
      </p:sp>
      <p:sp>
        <p:nvSpPr>
          <p:cNvPr id="2779" name="Google Shape;2779;g11aacba327b_0_105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4" name="Shape 2784"/>
        <p:cNvGrpSpPr/>
        <p:nvPr/>
      </p:nvGrpSpPr>
      <p:grpSpPr>
        <a:xfrm>
          <a:off x="0" y="0"/>
          <a:ext cx="0" cy="0"/>
          <a:chOff x="0" y="0"/>
          <a:chExt cx="0" cy="0"/>
        </a:xfrm>
      </p:grpSpPr>
      <p:sp>
        <p:nvSpPr>
          <p:cNvPr id="2785" name="Google Shape;2785;g11aacba327b_0_1169"/>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Detailed Program Schedule</a:t>
            </a:r>
            <a:endParaRPr/>
          </a:p>
        </p:txBody>
      </p:sp>
      <p:sp>
        <p:nvSpPr>
          <p:cNvPr id="2786" name="Google Shape;2786;g11aacba327b_0_1169"/>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pic>
        <p:nvPicPr>
          <p:cNvPr id="2787" name="Google Shape;2787;g11aacba327b_0_1169"/>
          <p:cNvPicPr preferRelativeResize="0"/>
          <p:nvPr/>
        </p:nvPicPr>
        <p:blipFill>
          <a:blip r:embed="rId3">
            <a:alphaModFix/>
          </a:blip>
          <a:stretch>
            <a:fillRect/>
          </a:stretch>
        </p:blipFill>
        <p:spPr>
          <a:xfrm>
            <a:off x="152400" y="1066800"/>
            <a:ext cx="8901176" cy="5054225"/>
          </a:xfrm>
          <a:prstGeom prst="rect">
            <a:avLst/>
          </a:prstGeom>
          <a:noFill/>
          <a:ln>
            <a:noFill/>
          </a:ln>
        </p:spPr>
      </p:pic>
      <p:pic>
        <p:nvPicPr>
          <p:cNvPr id="2788" name="Google Shape;2788;g11aacba327b_0_1169"/>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
        <p:nvSpPr>
          <p:cNvPr id="2789" name="Google Shape;2789;g11aacba327b_0_116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790" name="Google Shape;2790;g11aacba327b_0_116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Mateo Figallo</a:t>
            </a:r>
            <a:endParaRPr b="0" i="0" sz="1400" u="none" cap="none" strike="noStrike">
              <a:solidFill>
                <a:srgbClr val="000000"/>
              </a:solidFill>
              <a:latin typeface="Arial"/>
              <a:ea typeface="Arial"/>
              <a:cs typeface="Arial"/>
              <a:sym typeface="Arial"/>
            </a:endParaRPr>
          </a:p>
        </p:txBody>
      </p:sp>
      <p:sp>
        <p:nvSpPr>
          <p:cNvPr id="2791" name="Google Shape;2791;g11aacba327b_0_116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sp>
        <p:nvSpPr>
          <p:cNvPr id="2797" name="Google Shape;2797;g11aacba327b_0_845"/>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Mission Rehearsals</a:t>
            </a:r>
            <a:endParaRPr/>
          </a:p>
        </p:txBody>
      </p:sp>
      <p:sp>
        <p:nvSpPr>
          <p:cNvPr id="2798" name="Google Shape;2798;g11aacba327b_0_845"/>
          <p:cNvSpPr txBox="1"/>
          <p:nvPr>
            <p:ph idx="1" type="body"/>
          </p:nvPr>
        </p:nvSpPr>
        <p:spPr>
          <a:xfrm>
            <a:off x="228600" y="1066800"/>
            <a:ext cx="8686800" cy="5181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US"/>
              <a:t> Mission Rehearsals</a:t>
            </a:r>
            <a:endParaRPr/>
          </a:p>
          <a:p>
            <a:pPr indent="-381000" lvl="0" marL="457200" rtl="0" algn="l">
              <a:lnSpc>
                <a:spcPct val="115000"/>
              </a:lnSpc>
              <a:spcBef>
                <a:spcPts val="0"/>
              </a:spcBef>
              <a:spcAft>
                <a:spcPts val="0"/>
              </a:spcAft>
              <a:buSzPts val="2400"/>
              <a:buChar char="●"/>
            </a:pPr>
            <a:r>
              <a:rPr b="0" lang="en-US"/>
              <a:t>Team members and roles</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spcBef>
                <a:spcPts val="480"/>
              </a:spcBef>
              <a:spcAft>
                <a:spcPts val="0"/>
              </a:spcAft>
              <a:buNone/>
            </a:pPr>
            <a:r>
              <a:t/>
            </a:r>
            <a:endParaRPr/>
          </a:p>
        </p:txBody>
      </p:sp>
      <p:sp>
        <p:nvSpPr>
          <p:cNvPr id="2799" name="Google Shape;2799;g11aacba327b_0_845"/>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graphicFrame>
        <p:nvGraphicFramePr>
          <p:cNvPr id="2800" name="Google Shape;2800;g11aacba327b_0_845"/>
          <p:cNvGraphicFramePr/>
          <p:nvPr/>
        </p:nvGraphicFramePr>
        <p:xfrm>
          <a:off x="762000" y="2166405"/>
          <a:ext cx="3000000" cy="3000000"/>
        </p:xfrm>
        <a:graphic>
          <a:graphicData uri="http://schemas.openxmlformats.org/drawingml/2006/table">
            <a:tbl>
              <a:tblPr>
                <a:noFill/>
                <a:tableStyleId>{A9ED1627-924B-4930-AA3C-071C1F8F71B4}</a:tableStyleId>
              </a:tblPr>
              <a:tblGrid>
                <a:gridCol w="3911250"/>
                <a:gridCol w="3911250"/>
              </a:tblGrid>
              <a:tr h="634400">
                <a:tc>
                  <a:txBody>
                    <a:bodyPr/>
                    <a:lstStyle/>
                    <a:p>
                      <a:pPr indent="0" lvl="0" marL="0" rtl="0" algn="ctr">
                        <a:spcBef>
                          <a:spcPts val="0"/>
                        </a:spcBef>
                        <a:spcAft>
                          <a:spcPts val="0"/>
                        </a:spcAft>
                        <a:buNone/>
                      </a:pPr>
                      <a:r>
                        <a:rPr b="1" lang="en-US"/>
                        <a:t>TEAM MEMBER</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ROLE</a:t>
                      </a:r>
                      <a:endParaRPr b="1"/>
                    </a:p>
                  </a:txBody>
                  <a:tcPr marT="91425" marB="91425" marR="91425" marL="91425">
                    <a:solidFill>
                      <a:srgbClr val="FFFF00"/>
                    </a:solidFill>
                  </a:tcPr>
                </a:tc>
              </a:tr>
              <a:tr h="634400">
                <a:tc>
                  <a:txBody>
                    <a:bodyPr/>
                    <a:lstStyle/>
                    <a:p>
                      <a:pPr indent="0" lvl="0" marL="0" rtl="0" algn="ctr">
                        <a:spcBef>
                          <a:spcPts val="0"/>
                        </a:spcBef>
                        <a:spcAft>
                          <a:spcPts val="0"/>
                        </a:spcAft>
                        <a:buNone/>
                      </a:pPr>
                      <a:r>
                        <a:rPr lang="en-US"/>
                        <a:t>Jorge Royon</a:t>
                      </a:r>
                      <a:endParaRPr/>
                    </a:p>
                  </a:txBody>
                  <a:tcPr marT="91425" marB="91425" marR="91425" marL="91425"/>
                </a:tc>
                <a:tc>
                  <a:txBody>
                    <a:bodyPr/>
                    <a:lstStyle/>
                    <a:p>
                      <a:pPr indent="0" lvl="0" marL="0" rtl="0" algn="ctr">
                        <a:spcBef>
                          <a:spcPts val="0"/>
                        </a:spcBef>
                        <a:spcAft>
                          <a:spcPts val="0"/>
                        </a:spcAft>
                        <a:buNone/>
                      </a:pPr>
                      <a:r>
                        <a:rPr lang="en-US"/>
                        <a:t>Mechanical builder</a:t>
                      </a:r>
                      <a:endParaRPr/>
                    </a:p>
                  </a:txBody>
                  <a:tcPr marT="91425" marB="91425" marR="91425" marL="91425"/>
                </a:tc>
              </a:tr>
              <a:tr h="634400">
                <a:tc>
                  <a:txBody>
                    <a:bodyPr/>
                    <a:lstStyle/>
                    <a:p>
                      <a:pPr indent="0" lvl="0" marL="0" rtl="0" algn="ctr">
                        <a:spcBef>
                          <a:spcPts val="0"/>
                        </a:spcBef>
                        <a:spcAft>
                          <a:spcPts val="0"/>
                        </a:spcAft>
                        <a:buClr>
                          <a:schemeClr val="dk1"/>
                        </a:buClr>
                        <a:buSzPts val="1100"/>
                        <a:buFont typeface="Arial"/>
                        <a:buNone/>
                      </a:pPr>
                      <a:r>
                        <a:rPr lang="en-US">
                          <a:solidFill>
                            <a:schemeClr val="dk1"/>
                          </a:solidFill>
                        </a:rPr>
                        <a:t>Juan Esteban Yurquina</a:t>
                      </a:r>
                      <a:endParaRPr/>
                    </a:p>
                  </a:txBody>
                  <a:tcPr marT="91425" marB="91425" marR="91425" marL="91425"/>
                </a:tc>
                <a:tc>
                  <a:txBody>
                    <a:bodyPr/>
                    <a:lstStyle/>
                    <a:p>
                      <a:pPr indent="0" lvl="0" marL="0" rtl="0" algn="ctr">
                        <a:spcBef>
                          <a:spcPts val="0"/>
                        </a:spcBef>
                        <a:spcAft>
                          <a:spcPts val="0"/>
                        </a:spcAft>
                        <a:buNone/>
                      </a:pPr>
                      <a:r>
                        <a:rPr lang="en-US"/>
                        <a:t>Electronic developer and tester</a:t>
                      </a:r>
                      <a:endParaRPr/>
                    </a:p>
                  </a:txBody>
                  <a:tcPr marT="91425" marB="91425" marR="91425" marL="91425"/>
                </a:tc>
              </a:tr>
              <a:tr h="634400">
                <a:tc>
                  <a:txBody>
                    <a:bodyPr/>
                    <a:lstStyle/>
                    <a:p>
                      <a:pPr indent="0" lvl="0" marL="0" rtl="0" algn="ctr">
                        <a:spcBef>
                          <a:spcPts val="0"/>
                        </a:spcBef>
                        <a:spcAft>
                          <a:spcPts val="0"/>
                        </a:spcAft>
                        <a:buClr>
                          <a:schemeClr val="dk1"/>
                        </a:buClr>
                        <a:buSzPts val="1100"/>
                        <a:buFont typeface="Arial"/>
                        <a:buNone/>
                      </a:pPr>
                      <a:r>
                        <a:rPr lang="en-US">
                          <a:solidFill>
                            <a:schemeClr val="dk1"/>
                          </a:solidFill>
                        </a:rPr>
                        <a:t>Enzo Juarez</a:t>
                      </a:r>
                      <a:endParaRPr/>
                    </a:p>
                  </a:txBody>
                  <a:tcPr marT="91425" marB="91425" marR="91425" marL="91425"/>
                </a:tc>
                <a:tc>
                  <a:txBody>
                    <a:bodyPr/>
                    <a:lstStyle/>
                    <a:p>
                      <a:pPr indent="0" lvl="0" marL="0" rtl="0" algn="ctr">
                        <a:spcBef>
                          <a:spcPts val="0"/>
                        </a:spcBef>
                        <a:spcAft>
                          <a:spcPts val="0"/>
                        </a:spcAft>
                        <a:buNone/>
                      </a:pPr>
                      <a:r>
                        <a:rPr lang="en-US"/>
                        <a:t>Electronic developer and tester</a:t>
                      </a:r>
                      <a:endParaRPr/>
                    </a:p>
                  </a:txBody>
                  <a:tcPr marT="91425" marB="91425" marR="91425" marL="91425"/>
                </a:tc>
              </a:tr>
              <a:tr h="634400">
                <a:tc>
                  <a:txBody>
                    <a:bodyPr/>
                    <a:lstStyle/>
                    <a:p>
                      <a:pPr indent="0" lvl="0" marL="0" rtl="0" algn="ctr">
                        <a:spcBef>
                          <a:spcPts val="0"/>
                        </a:spcBef>
                        <a:spcAft>
                          <a:spcPts val="0"/>
                        </a:spcAft>
                        <a:buClr>
                          <a:schemeClr val="dk1"/>
                        </a:buClr>
                        <a:buSzPts val="1100"/>
                        <a:buFont typeface="Arial"/>
                        <a:buNone/>
                      </a:pPr>
                      <a:r>
                        <a:rPr lang="en-US">
                          <a:solidFill>
                            <a:schemeClr val="dk1"/>
                          </a:solidFill>
                        </a:rPr>
                        <a:t>Ivan Maccio</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Environmental tester and </a:t>
                      </a:r>
                      <a:r>
                        <a:rPr lang="en-US"/>
                        <a:t>Software developer</a:t>
                      </a:r>
                      <a:endParaRPr/>
                    </a:p>
                  </a:txBody>
                  <a:tcPr marT="91425" marB="91425" marR="91425" marL="91425"/>
                </a:tc>
              </a:tr>
              <a:tr h="634400">
                <a:tc>
                  <a:txBody>
                    <a:bodyPr/>
                    <a:lstStyle/>
                    <a:p>
                      <a:pPr indent="0" lvl="0" marL="0" rtl="0" algn="ctr">
                        <a:spcBef>
                          <a:spcPts val="0"/>
                        </a:spcBef>
                        <a:spcAft>
                          <a:spcPts val="0"/>
                        </a:spcAft>
                        <a:buNone/>
                      </a:pPr>
                      <a:r>
                        <a:rPr lang="en-US"/>
                        <a:t>Mateo Figallo</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Environmental tester and Software developer</a:t>
                      </a:r>
                      <a:endParaRPr/>
                    </a:p>
                  </a:txBody>
                  <a:tcPr marT="91425" marB="91425" marR="91425" marL="91425"/>
                </a:tc>
              </a:tr>
            </a:tbl>
          </a:graphicData>
        </a:graphic>
      </p:graphicFrame>
      <p:sp>
        <p:nvSpPr>
          <p:cNvPr id="2801" name="Google Shape;2801;g11aacba327b_0_84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802" name="Google Shape;2802;g11aacba327b_0_84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Mateo Figallo</a:t>
            </a:r>
            <a:endParaRPr b="0" i="0" sz="1400" u="none" cap="none" strike="noStrike">
              <a:solidFill>
                <a:srgbClr val="000000"/>
              </a:solidFill>
              <a:latin typeface="Arial"/>
              <a:ea typeface="Arial"/>
              <a:cs typeface="Arial"/>
              <a:sym typeface="Arial"/>
            </a:endParaRPr>
          </a:p>
        </p:txBody>
      </p:sp>
      <p:pic>
        <p:nvPicPr>
          <p:cNvPr id="2803" name="Google Shape;2803;g11aacba327b_0_845"/>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804" name="Google Shape;2804;g11aacba327b_0_84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8" name="Shape 2808"/>
        <p:cNvGrpSpPr/>
        <p:nvPr/>
      </p:nvGrpSpPr>
      <p:grpSpPr>
        <a:xfrm>
          <a:off x="0" y="0"/>
          <a:ext cx="0" cy="0"/>
          <a:chOff x="0" y="0"/>
          <a:chExt cx="0" cy="0"/>
        </a:xfrm>
      </p:grpSpPr>
      <p:sp>
        <p:nvSpPr>
          <p:cNvPr id="2809" name="Google Shape;2809;p98"/>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Mission Rehearsals</a:t>
            </a:r>
            <a:endParaRPr b="1" i="0" sz="2400" u="none" cap="none" strike="noStrike">
              <a:solidFill>
                <a:schemeClr val="accent2"/>
              </a:solidFill>
              <a:latin typeface="Arial"/>
              <a:ea typeface="Arial"/>
              <a:cs typeface="Arial"/>
              <a:sym typeface="Arial"/>
            </a:endParaRPr>
          </a:p>
        </p:txBody>
      </p:sp>
      <p:sp>
        <p:nvSpPr>
          <p:cNvPr id="2810" name="Google Shape;2810;p98"/>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None/>
            </a:pPr>
            <a:r>
              <a:rPr lang="en-US"/>
              <a:t> Mission Rehearsals</a:t>
            </a:r>
            <a:endParaRPr/>
          </a:p>
          <a:p>
            <a:pPr indent="-381000" lvl="0" marL="457200" rtl="0" algn="l">
              <a:lnSpc>
                <a:spcPct val="115000"/>
              </a:lnSpc>
              <a:spcBef>
                <a:spcPts val="0"/>
              </a:spcBef>
              <a:spcAft>
                <a:spcPts val="0"/>
              </a:spcAft>
              <a:buSzPts val="2400"/>
              <a:buChar char="•"/>
            </a:pPr>
            <a:r>
              <a:rPr lang="en-US"/>
              <a:t>Mission dry-runs</a:t>
            </a:r>
            <a:endParaRPr/>
          </a:p>
          <a:p>
            <a:pPr indent="0" lvl="0" marL="0" rtl="0" algn="l">
              <a:lnSpc>
                <a:spcPct val="115000"/>
              </a:lnSpc>
              <a:spcBef>
                <a:spcPts val="0"/>
              </a:spcBef>
              <a:spcAft>
                <a:spcPts val="0"/>
              </a:spcAft>
              <a:buNone/>
            </a:pPr>
            <a:r>
              <a:rPr b="0" lang="en-US"/>
              <a:t>25/5/2022 - Full simulated test and error correction if any has occurred, then retry the test until all is performed as it should</a:t>
            </a:r>
            <a:endParaRPr b="0"/>
          </a:p>
          <a:p>
            <a:pPr indent="0" lvl="0" marL="0" rtl="0" algn="l">
              <a:lnSpc>
                <a:spcPct val="115000"/>
              </a:lnSpc>
              <a:spcBef>
                <a:spcPts val="0"/>
              </a:spcBef>
              <a:spcAft>
                <a:spcPts val="0"/>
              </a:spcAft>
              <a:buNone/>
            </a:pPr>
            <a:r>
              <a:rPr b="0" lang="en-US"/>
              <a:t>Criteria of pass: No error glitches in telemetry, no physical damage or loose components, check telemetry data and ensure coherent results.</a:t>
            </a:r>
            <a:endParaRPr b="0" baseline="30000"/>
          </a:p>
          <a:p>
            <a:pPr indent="0" lvl="0" marL="0" rtl="0" algn="l">
              <a:lnSpc>
                <a:spcPct val="115000"/>
              </a:lnSpc>
              <a:spcBef>
                <a:spcPts val="0"/>
              </a:spcBef>
              <a:spcAft>
                <a:spcPts val="0"/>
              </a:spcAft>
              <a:buNone/>
            </a:pPr>
            <a:r>
              <a:rPr b="0" lang="en-US"/>
              <a:t>1/6/2022 - Repeat the full simulated test to ensure everything is ok</a:t>
            </a:r>
            <a:endParaRPr b="0"/>
          </a:p>
          <a:p>
            <a:pPr indent="0" lvl="0" marL="0" rtl="0" algn="l">
              <a:lnSpc>
                <a:spcPct val="115000"/>
              </a:lnSpc>
              <a:spcBef>
                <a:spcPts val="0"/>
              </a:spcBef>
              <a:spcAft>
                <a:spcPts val="0"/>
              </a:spcAft>
              <a:buNone/>
            </a:pPr>
            <a:r>
              <a:rPr b="0" lang="en-US"/>
              <a:t>Criteria of pass: No error glitches in telemetry, no physical damage or loose components, check telemetry data and ensure coherent results.</a:t>
            </a:r>
            <a:endParaRPr/>
          </a:p>
          <a:p>
            <a:pPr indent="-1333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rgbClr val="FF0000"/>
              </a:solidFill>
              <a:latin typeface="Arial"/>
              <a:ea typeface="Arial"/>
              <a:cs typeface="Arial"/>
              <a:sym typeface="Arial"/>
            </a:endParaRPr>
          </a:p>
        </p:txBody>
      </p:sp>
      <p:sp>
        <p:nvSpPr>
          <p:cNvPr id="2811" name="Google Shape;2811;p98"/>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812" name="Google Shape;2812;p9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813" name="Google Shape;2813;p98"/>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814" name="Google Shape;2814;p9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815" name="Google Shape;2815;p9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Mateo Figallo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9" name="Shape 2819"/>
        <p:cNvGrpSpPr/>
        <p:nvPr/>
      </p:nvGrpSpPr>
      <p:grpSpPr>
        <a:xfrm>
          <a:off x="0" y="0"/>
          <a:ext cx="0" cy="0"/>
          <a:chOff x="0" y="0"/>
          <a:chExt cx="0" cy="0"/>
        </a:xfrm>
      </p:grpSpPr>
      <p:sp>
        <p:nvSpPr>
          <p:cNvPr id="2820" name="Google Shape;2820;p99"/>
          <p:cNvSpPr txBox="1"/>
          <p:nvPr>
            <p:ph type="title"/>
          </p:nvPr>
        </p:nvSpPr>
        <p:spPr>
          <a:xfrm>
            <a:off x="1586900" y="60425"/>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Conclusions</a:t>
            </a:r>
            <a:endParaRPr/>
          </a:p>
        </p:txBody>
      </p:sp>
      <p:sp>
        <p:nvSpPr>
          <p:cNvPr id="2821" name="Google Shape;2821;p99"/>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Char char="•"/>
            </a:pPr>
            <a:r>
              <a:rPr lang="en-US"/>
              <a:t>We are close to finish the prototype and start testing, we had a good time advantage and trust that our model will accomplish every mission requirement</a:t>
            </a:r>
            <a:endParaRPr/>
          </a:p>
          <a:p>
            <a:pPr indent="-1905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2822" name="Google Shape;2822;p99"/>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823" name="Google Shape;2823;p9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824" name="Google Shape;2824;p99"/>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825" name="Google Shape;2825;p9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826" name="Google Shape;2826;p9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Mateo Figallo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2"/>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431" name="Google Shape;431;p12"/>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32" name="Google Shape;432;p12"/>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Sensor Subsystem Overview</a:t>
            </a:r>
            <a:endParaRPr/>
          </a:p>
        </p:txBody>
      </p:sp>
      <p:sp>
        <p:nvSpPr>
          <p:cNvPr id="433" name="Google Shape;433;p12"/>
          <p:cNvSpPr txBox="1"/>
          <p:nvPr/>
        </p:nvSpPr>
        <p:spPr>
          <a:xfrm>
            <a:off x="228600" y="6477000"/>
            <a:ext cx="22860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434" name="Google Shape;434;p12"/>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35" name="Google Shape;435;p12"/>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436" name="Google Shape;436;p12"/>
          <p:cNvSpPr txBox="1"/>
          <p:nvPr/>
        </p:nvSpPr>
        <p:spPr>
          <a:xfrm>
            <a:off x="228600" y="1096964"/>
            <a:ext cx="8686800" cy="457200"/>
          </a:xfrm>
          <a:prstGeom prst="rect">
            <a:avLst/>
          </a:prstGeom>
          <a:noFill/>
          <a:ln>
            <a:noFill/>
          </a:ln>
        </p:spPr>
        <p:txBody>
          <a:bodyPr anchorCtr="0" anchor="t" bIns="45700" lIns="91425" spcFirstLastPara="1" rIns="91425" wrap="square" tIns="45700">
            <a:noAutofit/>
          </a:bodyPr>
          <a:lstStyle/>
          <a:p>
            <a:pPr indent="0" lvl="0" marL="0" rtl="0" algn="l">
              <a:spcBef>
                <a:spcPts val="480"/>
              </a:spcBef>
              <a:spcAft>
                <a:spcPts val="0"/>
              </a:spcAft>
              <a:buNone/>
            </a:pPr>
            <a:r>
              <a:rPr b="1" lang="en-US" sz="2400">
                <a:solidFill>
                  <a:srgbClr val="000000"/>
                </a:solidFill>
              </a:rPr>
              <a:t>Container Section</a:t>
            </a:r>
            <a:endParaRPr b="1" sz="2400">
              <a:solidFill>
                <a:srgbClr val="000000"/>
              </a:solidFill>
            </a:endParaRPr>
          </a:p>
          <a:p>
            <a:pPr indent="0" lvl="0" marL="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t/>
            </a:r>
            <a:endParaRPr b="1" sz="2400">
              <a:solidFill>
                <a:srgbClr val="000000"/>
              </a:solidFill>
            </a:endParaRPr>
          </a:p>
        </p:txBody>
      </p:sp>
      <p:graphicFrame>
        <p:nvGraphicFramePr>
          <p:cNvPr id="437" name="Google Shape;437;p12"/>
          <p:cNvGraphicFramePr/>
          <p:nvPr/>
        </p:nvGraphicFramePr>
        <p:xfrm>
          <a:off x="228600" y="1821110"/>
          <a:ext cx="3000000" cy="3000000"/>
        </p:xfrm>
        <a:graphic>
          <a:graphicData uri="http://schemas.openxmlformats.org/drawingml/2006/table">
            <a:tbl>
              <a:tblPr>
                <a:noFill/>
                <a:tableStyleId>{A9ED1627-924B-4930-AA3C-071C1F8F71B4}</a:tableStyleId>
              </a:tblPr>
              <a:tblGrid>
                <a:gridCol w="2895600"/>
                <a:gridCol w="2895600"/>
                <a:gridCol w="2895600"/>
              </a:tblGrid>
              <a:tr h="396200">
                <a:tc>
                  <a:txBody>
                    <a:bodyPr/>
                    <a:lstStyle/>
                    <a:p>
                      <a:pPr indent="0" lvl="0" marL="0" rtl="0" algn="ctr">
                        <a:spcBef>
                          <a:spcPts val="0"/>
                        </a:spcBef>
                        <a:spcAft>
                          <a:spcPts val="0"/>
                        </a:spcAft>
                        <a:buNone/>
                      </a:pPr>
                      <a:r>
                        <a:rPr b="1" lang="en-US"/>
                        <a:t>Sensor</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Purpose</a:t>
                      </a:r>
                      <a:endParaRPr b="1"/>
                    </a:p>
                  </a:txBody>
                  <a:tcPr marT="91425" marB="91425" marR="91425" marL="91425">
                    <a:solidFill>
                      <a:srgbClr val="FFFF00"/>
                    </a:solidFill>
                  </a:tcPr>
                </a:tc>
              </a:tr>
              <a:tr h="396200">
                <a:tc>
                  <a:txBody>
                    <a:bodyPr/>
                    <a:lstStyle/>
                    <a:p>
                      <a:pPr indent="0" lvl="0" marL="0" rtl="0" algn="ctr">
                        <a:spcBef>
                          <a:spcPts val="0"/>
                        </a:spcBef>
                        <a:spcAft>
                          <a:spcPts val="0"/>
                        </a:spcAft>
                        <a:buNone/>
                      </a:pPr>
                      <a:r>
                        <a:rPr lang="en-US"/>
                        <a:t>Air Pressure</a:t>
                      </a:r>
                      <a:endParaRPr/>
                    </a:p>
                  </a:txBody>
                  <a:tcPr marT="91425" marB="91425" marR="91425" marL="91425"/>
                </a:tc>
                <a:tc>
                  <a:txBody>
                    <a:bodyPr/>
                    <a:lstStyle/>
                    <a:p>
                      <a:pPr indent="0" lvl="0" marL="0" rtl="0" algn="ctr">
                        <a:spcBef>
                          <a:spcPts val="0"/>
                        </a:spcBef>
                        <a:spcAft>
                          <a:spcPts val="0"/>
                        </a:spcAft>
                        <a:buNone/>
                      </a:pPr>
                      <a:r>
                        <a:rPr lang="en-US"/>
                        <a:t>BMP280</a:t>
                      </a:r>
                      <a:endParaRPr/>
                    </a:p>
                  </a:txBody>
                  <a:tcPr marT="91425" marB="91425" marR="91425" marL="91425"/>
                </a:tc>
                <a:tc>
                  <a:txBody>
                    <a:bodyPr/>
                    <a:lstStyle/>
                    <a:p>
                      <a:pPr indent="0" lvl="0" marL="0" rtl="0" algn="ctr">
                        <a:spcBef>
                          <a:spcPts val="0"/>
                        </a:spcBef>
                        <a:spcAft>
                          <a:spcPts val="0"/>
                        </a:spcAft>
                        <a:buNone/>
                      </a:pPr>
                      <a:r>
                        <a:rPr lang="en-US"/>
                        <a:t>Measure air pressure</a:t>
                      </a:r>
                      <a:endParaRPr/>
                    </a:p>
                  </a:txBody>
                  <a:tcPr marT="91425" marB="91425" marR="91425" marL="91425"/>
                </a:tc>
              </a:tr>
              <a:tr h="396200">
                <a:tc>
                  <a:txBody>
                    <a:bodyPr/>
                    <a:lstStyle/>
                    <a:p>
                      <a:pPr indent="0" lvl="0" marL="0" rtl="0" algn="ctr">
                        <a:spcBef>
                          <a:spcPts val="0"/>
                        </a:spcBef>
                        <a:spcAft>
                          <a:spcPts val="0"/>
                        </a:spcAft>
                        <a:buNone/>
                      </a:pPr>
                      <a:r>
                        <a:rPr lang="en-US"/>
                        <a:t>GPS Sensor</a:t>
                      </a:r>
                      <a:endParaRPr/>
                    </a:p>
                  </a:txBody>
                  <a:tcPr marT="91425" marB="91425" marR="91425" marL="91425"/>
                </a:tc>
                <a:tc>
                  <a:txBody>
                    <a:bodyPr/>
                    <a:lstStyle/>
                    <a:p>
                      <a:pPr indent="0" lvl="0" marL="0" rtl="0" algn="ctr">
                        <a:spcBef>
                          <a:spcPts val="0"/>
                        </a:spcBef>
                        <a:spcAft>
                          <a:spcPts val="0"/>
                        </a:spcAft>
                        <a:buNone/>
                      </a:pPr>
                      <a:r>
                        <a:rPr lang="en-US"/>
                        <a:t>Adafruit Ultimate GPS Sensor</a:t>
                      </a:r>
                      <a:endParaRPr/>
                    </a:p>
                  </a:txBody>
                  <a:tcPr marT="91425" marB="91425" marR="91425" marL="91425"/>
                </a:tc>
                <a:tc>
                  <a:txBody>
                    <a:bodyPr/>
                    <a:lstStyle/>
                    <a:p>
                      <a:pPr indent="0" lvl="0" marL="0" rtl="0" algn="ctr">
                        <a:spcBef>
                          <a:spcPts val="0"/>
                        </a:spcBef>
                        <a:spcAft>
                          <a:spcPts val="0"/>
                        </a:spcAft>
                        <a:buNone/>
                      </a:pPr>
                      <a:r>
                        <a:rPr lang="en-US"/>
                        <a:t>Get GPS position</a:t>
                      </a:r>
                      <a:endParaRPr/>
                    </a:p>
                  </a:txBody>
                  <a:tcPr marT="91425" marB="91425" marR="91425" marL="91425"/>
                </a:tc>
              </a:tr>
              <a:tr h="396200">
                <a:tc>
                  <a:txBody>
                    <a:bodyPr/>
                    <a:lstStyle/>
                    <a:p>
                      <a:pPr indent="0" lvl="0" marL="0" rtl="0" algn="ctr">
                        <a:spcBef>
                          <a:spcPts val="0"/>
                        </a:spcBef>
                        <a:spcAft>
                          <a:spcPts val="0"/>
                        </a:spcAft>
                        <a:buNone/>
                      </a:pPr>
                      <a:r>
                        <a:rPr lang="en-US"/>
                        <a:t>Voltage Sensor</a:t>
                      </a:r>
                      <a:endParaRPr/>
                    </a:p>
                  </a:txBody>
                  <a:tcPr marT="91425" marB="91425" marR="91425" marL="91425"/>
                </a:tc>
                <a:tc>
                  <a:txBody>
                    <a:bodyPr/>
                    <a:lstStyle/>
                    <a:p>
                      <a:pPr indent="0" lvl="0" marL="0" rtl="0" algn="ctr">
                        <a:spcBef>
                          <a:spcPts val="0"/>
                        </a:spcBef>
                        <a:spcAft>
                          <a:spcPts val="0"/>
                        </a:spcAft>
                        <a:buNone/>
                      </a:pPr>
                      <a:r>
                        <a:rPr lang="en-US"/>
                        <a:t>Arduino ADC pin</a:t>
                      </a:r>
                      <a:endParaRPr/>
                    </a:p>
                  </a:txBody>
                  <a:tcPr marT="91425" marB="91425" marR="91425" marL="91425"/>
                </a:tc>
                <a:tc>
                  <a:txBody>
                    <a:bodyPr/>
                    <a:lstStyle/>
                    <a:p>
                      <a:pPr indent="0" lvl="0" marL="0" rtl="0" algn="ctr">
                        <a:spcBef>
                          <a:spcPts val="0"/>
                        </a:spcBef>
                        <a:spcAft>
                          <a:spcPts val="0"/>
                        </a:spcAft>
                        <a:buNone/>
                      </a:pPr>
                      <a:r>
                        <a:rPr lang="en-US"/>
                        <a:t>Measure voltage</a:t>
                      </a:r>
                      <a:endParaRPr/>
                    </a:p>
                  </a:txBody>
                  <a:tcPr marT="91425" marB="91425" marR="91425" marL="91425"/>
                </a:tc>
              </a:tr>
              <a:tr h="396200">
                <a:tc>
                  <a:txBody>
                    <a:bodyPr/>
                    <a:lstStyle/>
                    <a:p>
                      <a:pPr indent="0" lvl="0" marL="0" rtl="0" algn="ctr">
                        <a:spcBef>
                          <a:spcPts val="0"/>
                        </a:spcBef>
                        <a:spcAft>
                          <a:spcPts val="0"/>
                        </a:spcAft>
                        <a:buNone/>
                      </a:pPr>
                      <a:r>
                        <a:rPr lang="en-US"/>
                        <a:t>Altitude</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BMP280</a:t>
                      </a:r>
                      <a:endParaRPr/>
                    </a:p>
                  </a:txBody>
                  <a:tcPr marT="91425" marB="91425" marR="91425" marL="91425"/>
                </a:tc>
                <a:tc>
                  <a:txBody>
                    <a:bodyPr/>
                    <a:lstStyle/>
                    <a:p>
                      <a:pPr indent="0" lvl="0" marL="0" rtl="0" algn="ctr">
                        <a:spcBef>
                          <a:spcPts val="0"/>
                        </a:spcBef>
                        <a:spcAft>
                          <a:spcPts val="0"/>
                        </a:spcAft>
                        <a:buNone/>
                      </a:pPr>
                      <a:r>
                        <a:rPr lang="en-US"/>
                        <a:t>Detect altitude</a:t>
                      </a:r>
                      <a:endParaRPr/>
                    </a:p>
                  </a:txBody>
                  <a:tcPr marT="91425" marB="91425" marR="91425" marL="91425"/>
                </a:tc>
              </a:tr>
              <a:tr h="396200">
                <a:tc>
                  <a:txBody>
                    <a:bodyPr/>
                    <a:lstStyle/>
                    <a:p>
                      <a:pPr indent="0" lvl="0" marL="0" rtl="0" algn="ctr">
                        <a:spcBef>
                          <a:spcPts val="0"/>
                        </a:spcBef>
                        <a:spcAft>
                          <a:spcPts val="0"/>
                        </a:spcAft>
                        <a:buNone/>
                      </a:pPr>
                      <a:r>
                        <a:rPr lang="en-US">
                          <a:solidFill>
                            <a:srgbClr val="000000"/>
                          </a:solidFill>
                        </a:rPr>
                        <a:t>Air Temperature</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BMP280</a:t>
                      </a:r>
                      <a:endParaRPr>
                        <a:solidFill>
                          <a:srgbClr val="000000"/>
                        </a:solidFill>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Measure air, temperature &amp; pressure</a:t>
                      </a:r>
                      <a:endParaRPr/>
                    </a:p>
                  </a:txBody>
                  <a:tcPr marT="91425" marB="91425" marR="91425" marL="91425"/>
                </a:tc>
              </a:tr>
              <a:tr h="396200">
                <a:tc>
                  <a:txBody>
                    <a:bodyPr/>
                    <a:lstStyle/>
                    <a:p>
                      <a:pPr indent="0" lvl="0" marL="0" rtl="0" algn="ctr">
                        <a:spcBef>
                          <a:spcPts val="0"/>
                        </a:spcBef>
                        <a:spcAft>
                          <a:spcPts val="0"/>
                        </a:spcAft>
                        <a:buNone/>
                      </a:pPr>
                      <a:r>
                        <a:rPr lang="en-US"/>
                        <a:t>Bonus Camera</a:t>
                      </a:r>
                      <a:endParaRPr>
                        <a:solidFill>
                          <a:srgbClr val="000000"/>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Adafruit MINI</a:t>
                      </a:r>
                      <a:endParaRPr>
                        <a:solidFill>
                          <a:schemeClr val="dk1"/>
                        </a:solidFill>
                      </a:endParaRPr>
                    </a:p>
                    <a:p>
                      <a:pPr indent="0" lvl="0" marL="0" rtl="0" algn="ctr">
                        <a:spcBef>
                          <a:spcPts val="0"/>
                        </a:spcBef>
                        <a:spcAft>
                          <a:spcPts val="0"/>
                        </a:spcAft>
                        <a:buClr>
                          <a:schemeClr val="dk1"/>
                        </a:buClr>
                        <a:buSzPts val="1100"/>
                        <a:buFont typeface="Arial"/>
                        <a:buNone/>
                      </a:pPr>
                      <a:r>
                        <a:rPr lang="en-US">
                          <a:solidFill>
                            <a:schemeClr val="dk1"/>
                          </a:solidFill>
                        </a:rPr>
                        <a:t>SPY CAMERA</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US"/>
                        <a:t>Record video </a:t>
                      </a:r>
                      <a:endParaRPr>
                        <a:solidFill>
                          <a:srgbClr val="000000"/>
                        </a:solidFill>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120f6bd1166_1_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443" name="Google Shape;443;g120f6bd1166_1_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44" name="Google Shape;444;g120f6bd1166_1_4"/>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Sensor Subsystem Overview</a:t>
            </a:r>
            <a:endParaRPr/>
          </a:p>
        </p:txBody>
      </p:sp>
      <p:sp>
        <p:nvSpPr>
          <p:cNvPr id="445" name="Google Shape;445;g120f6bd1166_1_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446" name="Google Shape;446;g120f6bd1166_1_4"/>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47" name="Google Shape;447;g120f6bd1166_1_4"/>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448" name="Google Shape;448;g120f6bd1166_1_4"/>
          <p:cNvGraphicFramePr/>
          <p:nvPr/>
        </p:nvGraphicFramePr>
        <p:xfrm>
          <a:off x="228600" y="1993050"/>
          <a:ext cx="3000000" cy="3000000"/>
        </p:xfrm>
        <a:graphic>
          <a:graphicData uri="http://schemas.openxmlformats.org/drawingml/2006/table">
            <a:tbl>
              <a:tblPr>
                <a:noFill/>
                <a:tableStyleId>{A9ED1627-924B-4930-AA3C-071C1F8F71B4}</a:tableStyleId>
              </a:tblPr>
              <a:tblGrid>
                <a:gridCol w="2895600"/>
                <a:gridCol w="2895600"/>
                <a:gridCol w="2895600"/>
              </a:tblGrid>
              <a:tr h="381000">
                <a:tc>
                  <a:txBody>
                    <a:bodyPr/>
                    <a:lstStyle/>
                    <a:p>
                      <a:pPr indent="0" lvl="0" marL="0" rtl="0" algn="ctr">
                        <a:spcBef>
                          <a:spcPts val="0"/>
                        </a:spcBef>
                        <a:spcAft>
                          <a:spcPts val="0"/>
                        </a:spcAft>
                        <a:buNone/>
                      </a:pPr>
                      <a:r>
                        <a:rPr b="1" lang="en-US"/>
                        <a:t>Sensor</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Purpose</a:t>
                      </a:r>
                      <a:endParaRPr b="1"/>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Air Pressure</a:t>
                      </a:r>
                      <a:endParaRPr/>
                    </a:p>
                  </a:txBody>
                  <a:tcPr marT="91425" marB="91425" marR="91425" marL="91425"/>
                </a:tc>
                <a:tc>
                  <a:txBody>
                    <a:bodyPr/>
                    <a:lstStyle/>
                    <a:p>
                      <a:pPr indent="0" lvl="0" marL="0" rtl="0" algn="ctr">
                        <a:spcBef>
                          <a:spcPts val="0"/>
                        </a:spcBef>
                        <a:spcAft>
                          <a:spcPts val="0"/>
                        </a:spcAft>
                        <a:buNone/>
                      </a:pPr>
                      <a:r>
                        <a:rPr lang="en-US"/>
                        <a:t>BMP280</a:t>
                      </a:r>
                      <a:endParaRPr/>
                    </a:p>
                  </a:txBody>
                  <a:tcPr marT="91425" marB="91425" marR="91425" marL="91425"/>
                </a:tc>
                <a:tc>
                  <a:txBody>
                    <a:bodyPr/>
                    <a:lstStyle/>
                    <a:p>
                      <a:pPr indent="0" lvl="0" marL="0" rtl="0" algn="ctr">
                        <a:spcBef>
                          <a:spcPts val="0"/>
                        </a:spcBef>
                        <a:spcAft>
                          <a:spcPts val="0"/>
                        </a:spcAft>
                        <a:buNone/>
                      </a:pPr>
                      <a:r>
                        <a:rPr lang="en-US"/>
                        <a:t>Measure air, temperature &amp; pressure</a:t>
                      </a:r>
                      <a:endParaRPr/>
                    </a:p>
                  </a:txBody>
                  <a:tcPr marT="91425" marB="91425" marR="91425" marL="91425"/>
                </a:tc>
              </a:tr>
              <a:tr h="381000">
                <a:tc>
                  <a:txBody>
                    <a:bodyPr/>
                    <a:lstStyle/>
                    <a:p>
                      <a:pPr indent="0" lvl="0" marL="0" rtl="0" algn="ctr">
                        <a:spcBef>
                          <a:spcPts val="0"/>
                        </a:spcBef>
                        <a:spcAft>
                          <a:spcPts val="0"/>
                        </a:spcAft>
                        <a:buNone/>
                      </a:pPr>
                      <a:r>
                        <a:rPr lang="en-US"/>
                        <a:t>Air Temperature</a:t>
                      </a:r>
                      <a:endParaRPr/>
                    </a:p>
                  </a:txBody>
                  <a:tcPr marT="91425" marB="91425" marR="91425" marL="91425"/>
                </a:tc>
                <a:tc>
                  <a:txBody>
                    <a:bodyPr/>
                    <a:lstStyle/>
                    <a:p>
                      <a:pPr indent="0" lvl="0" marL="0" rtl="0" algn="ctr">
                        <a:spcBef>
                          <a:spcPts val="0"/>
                        </a:spcBef>
                        <a:spcAft>
                          <a:spcPts val="0"/>
                        </a:spcAft>
                        <a:buNone/>
                      </a:pPr>
                      <a:r>
                        <a:rPr lang="en-US"/>
                        <a:t>BMP280</a:t>
                      </a:r>
                      <a:endParaRPr/>
                    </a:p>
                  </a:txBody>
                  <a:tcPr marT="91425" marB="91425" marR="91425" marL="91425"/>
                </a:tc>
                <a:tc>
                  <a:txBody>
                    <a:bodyPr/>
                    <a:lstStyle/>
                    <a:p>
                      <a:pPr indent="0" lvl="0" marL="0" rtl="0" algn="ctr">
                        <a:spcBef>
                          <a:spcPts val="0"/>
                        </a:spcBef>
                        <a:spcAft>
                          <a:spcPts val="0"/>
                        </a:spcAft>
                        <a:buNone/>
                      </a:pPr>
                      <a:r>
                        <a:rPr lang="en-US"/>
                        <a:t>Measure air, temperature &amp; pressure</a:t>
                      </a:r>
                      <a:endParaRPr/>
                    </a:p>
                  </a:txBody>
                  <a:tcPr marT="91425" marB="91425" marR="91425" marL="91425"/>
                </a:tc>
              </a:tr>
              <a:tr h="381000">
                <a:tc>
                  <a:txBody>
                    <a:bodyPr/>
                    <a:lstStyle/>
                    <a:p>
                      <a:pPr indent="0" lvl="0" marL="0" rtl="0" algn="ctr">
                        <a:spcBef>
                          <a:spcPts val="0"/>
                        </a:spcBef>
                        <a:spcAft>
                          <a:spcPts val="0"/>
                        </a:spcAft>
                        <a:buNone/>
                      </a:pPr>
                      <a:r>
                        <a:rPr lang="en-US"/>
                        <a:t>Rotation Sensor</a:t>
                      </a:r>
                      <a:endParaRPr/>
                    </a:p>
                  </a:txBody>
                  <a:tcPr marT="91425" marB="91425" marR="91425" marL="91425"/>
                </a:tc>
                <a:tc>
                  <a:txBody>
                    <a:bodyPr/>
                    <a:lstStyle/>
                    <a:p>
                      <a:pPr indent="0" lvl="0" marL="0" rtl="0" algn="ctr">
                        <a:spcBef>
                          <a:spcPts val="0"/>
                        </a:spcBef>
                        <a:spcAft>
                          <a:spcPts val="0"/>
                        </a:spcAft>
                        <a:buNone/>
                      </a:pPr>
                      <a:r>
                        <a:rPr lang="en-US"/>
                        <a:t>MPU9250</a:t>
                      </a:r>
                      <a:endParaRPr/>
                    </a:p>
                  </a:txBody>
                  <a:tcPr marT="91425" marB="91425" marR="91425" marL="91425"/>
                </a:tc>
                <a:tc>
                  <a:txBody>
                    <a:bodyPr/>
                    <a:lstStyle/>
                    <a:p>
                      <a:pPr indent="0" lvl="0" marL="0" rtl="0" algn="ctr">
                        <a:spcBef>
                          <a:spcPts val="0"/>
                        </a:spcBef>
                        <a:spcAft>
                          <a:spcPts val="0"/>
                        </a:spcAft>
                        <a:buNone/>
                      </a:pPr>
                      <a:r>
                        <a:rPr lang="en-US"/>
                        <a:t>Measure rotation </a:t>
                      </a:r>
                      <a:endParaRPr/>
                    </a:p>
                  </a:txBody>
                  <a:tcPr marT="91425" marB="91425" marR="91425" marL="91425"/>
                </a:tc>
              </a:tr>
              <a:tr h="381000">
                <a:tc>
                  <a:txBody>
                    <a:bodyPr/>
                    <a:lstStyle/>
                    <a:p>
                      <a:pPr indent="0" lvl="0" marL="0" rtl="0" algn="ctr">
                        <a:spcBef>
                          <a:spcPts val="0"/>
                        </a:spcBef>
                        <a:spcAft>
                          <a:spcPts val="0"/>
                        </a:spcAft>
                        <a:buClr>
                          <a:srgbClr val="000000"/>
                        </a:buClr>
                        <a:buSzPts val="1100"/>
                        <a:buFont typeface="Arial"/>
                        <a:buNone/>
                      </a:pPr>
                      <a:r>
                        <a:rPr lang="en-US">
                          <a:solidFill>
                            <a:srgbClr val="000000"/>
                          </a:solidFill>
                        </a:rPr>
                        <a:t>Voltage Sensor</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Arduino ADC pin</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Measure voltage</a:t>
                      </a:r>
                      <a:endParaRPr/>
                    </a:p>
                  </a:txBody>
                  <a:tcPr marT="91425" marB="91425" marR="91425" marL="91425"/>
                </a:tc>
              </a:tr>
              <a:tr h="381000">
                <a:tc>
                  <a:txBody>
                    <a:bodyPr/>
                    <a:lstStyle/>
                    <a:p>
                      <a:pPr indent="0" lvl="0" marL="0" rtl="0" algn="ctr">
                        <a:spcBef>
                          <a:spcPts val="0"/>
                        </a:spcBef>
                        <a:spcAft>
                          <a:spcPts val="0"/>
                        </a:spcAft>
                        <a:buClr>
                          <a:srgbClr val="000000"/>
                        </a:buClr>
                        <a:buSzPts val="1100"/>
                        <a:buFont typeface="Arial"/>
                        <a:buNone/>
                      </a:pPr>
                      <a:r>
                        <a:rPr lang="en-US">
                          <a:solidFill>
                            <a:srgbClr val="000000"/>
                          </a:solidFill>
                        </a:rPr>
                        <a:t>Gyroscope</a:t>
                      </a:r>
                      <a:endParaRPr/>
                    </a:p>
                  </a:txBody>
                  <a:tcPr marT="91425" marB="91425" marR="91425" marL="91425"/>
                </a:tc>
                <a:tc>
                  <a:txBody>
                    <a:bodyPr/>
                    <a:lstStyle/>
                    <a:p>
                      <a:pPr indent="0" lvl="0" marL="0" rtl="0" algn="ctr">
                        <a:spcBef>
                          <a:spcPts val="0"/>
                        </a:spcBef>
                        <a:spcAft>
                          <a:spcPts val="0"/>
                        </a:spcAft>
                        <a:buNone/>
                      </a:pPr>
                      <a:r>
                        <a:rPr lang="en-US"/>
                        <a:t>MPU9255</a:t>
                      </a:r>
                      <a:endParaRPr/>
                    </a:p>
                  </a:txBody>
                  <a:tcPr marT="91425" marB="91425" marR="91425" marL="91425"/>
                </a:tc>
                <a:tc>
                  <a:txBody>
                    <a:bodyPr/>
                    <a:lstStyle/>
                    <a:p>
                      <a:pPr indent="0" lvl="0" marL="0" rtl="0" algn="ctr">
                        <a:spcBef>
                          <a:spcPts val="0"/>
                        </a:spcBef>
                        <a:spcAft>
                          <a:spcPts val="0"/>
                        </a:spcAft>
                        <a:buNone/>
                      </a:pPr>
                      <a:r>
                        <a:rPr lang="en-US"/>
                        <a:t>Calculate the orientation.</a:t>
                      </a:r>
                      <a:endParaRPr/>
                    </a:p>
                  </a:txBody>
                  <a:tcPr marT="91425" marB="91425" marR="91425" marL="91425"/>
                </a:tc>
              </a:tr>
              <a:tr h="381000">
                <a:tc>
                  <a:txBody>
                    <a:bodyPr/>
                    <a:lstStyle/>
                    <a:p>
                      <a:pPr indent="0" lvl="0" marL="0" rtl="0" algn="ctr">
                        <a:spcBef>
                          <a:spcPts val="0"/>
                        </a:spcBef>
                        <a:spcAft>
                          <a:spcPts val="0"/>
                        </a:spcAft>
                        <a:buClr>
                          <a:srgbClr val="000000"/>
                        </a:buClr>
                        <a:buSzPts val="1100"/>
                        <a:buFont typeface="Arial"/>
                        <a:buNone/>
                      </a:pPr>
                      <a:r>
                        <a:rPr lang="en-US">
                          <a:solidFill>
                            <a:srgbClr val="000000"/>
                          </a:solidFill>
                        </a:rPr>
                        <a:t>Magnetometer</a:t>
                      </a:r>
                      <a:endParaRPr>
                        <a:solidFill>
                          <a:srgbClr val="000000"/>
                        </a:solidFill>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MPU9255</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 Measure magnetic fields in order to orientate the camera.</a:t>
                      </a:r>
                      <a:endParaRPr/>
                    </a:p>
                  </a:txBody>
                  <a:tcPr marT="91425" marB="91425" marR="91425" marL="91425"/>
                </a:tc>
              </a:tr>
              <a:tr h="381000">
                <a:tc>
                  <a:txBody>
                    <a:bodyPr/>
                    <a:lstStyle/>
                    <a:p>
                      <a:pPr indent="0" lvl="0" marL="0" rtl="0" algn="ctr">
                        <a:spcBef>
                          <a:spcPts val="0"/>
                        </a:spcBef>
                        <a:spcAft>
                          <a:spcPts val="0"/>
                        </a:spcAft>
                        <a:buNone/>
                      </a:pPr>
                      <a:r>
                        <a:rPr lang="en-US"/>
                        <a:t>Camera</a:t>
                      </a:r>
                      <a:endParaRPr>
                        <a:solidFill>
                          <a:srgbClr val="000000"/>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Adafruit MINI</a:t>
                      </a:r>
                      <a:endParaRPr>
                        <a:solidFill>
                          <a:schemeClr val="dk1"/>
                        </a:solidFill>
                      </a:endParaRPr>
                    </a:p>
                    <a:p>
                      <a:pPr indent="0" lvl="0" marL="0" rtl="0" algn="ctr">
                        <a:spcBef>
                          <a:spcPts val="0"/>
                        </a:spcBef>
                        <a:spcAft>
                          <a:spcPts val="0"/>
                        </a:spcAft>
                        <a:buClr>
                          <a:schemeClr val="dk1"/>
                        </a:buClr>
                        <a:buSzPts val="1100"/>
                        <a:buFont typeface="Arial"/>
                        <a:buNone/>
                      </a:pPr>
                      <a:r>
                        <a:rPr lang="en-US">
                          <a:solidFill>
                            <a:schemeClr val="dk1"/>
                          </a:solidFill>
                        </a:rPr>
                        <a:t>SPY CAMERA</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US"/>
                        <a:t>Record video</a:t>
                      </a:r>
                      <a:endParaRPr>
                        <a:solidFill>
                          <a:srgbClr val="000000"/>
                        </a:solidFill>
                      </a:endParaRPr>
                    </a:p>
                  </a:txBody>
                  <a:tcPr marT="91425" marB="91425" marR="91425" marL="91425"/>
                </a:tc>
              </a:tr>
            </a:tbl>
          </a:graphicData>
        </a:graphic>
      </p:graphicFrame>
      <p:sp>
        <p:nvSpPr>
          <p:cNvPr id="449" name="Google Shape;449;g120f6bd1166_1_4"/>
          <p:cNvSpPr txBox="1"/>
          <p:nvPr/>
        </p:nvSpPr>
        <p:spPr>
          <a:xfrm>
            <a:off x="228600" y="1176675"/>
            <a:ext cx="5805900" cy="554100"/>
          </a:xfrm>
          <a:prstGeom prst="rect">
            <a:avLst/>
          </a:prstGeom>
          <a:noFill/>
          <a:ln>
            <a:noFill/>
          </a:ln>
        </p:spPr>
        <p:txBody>
          <a:bodyPr anchorCtr="0" anchor="t" bIns="91425" lIns="91425" spcFirstLastPara="1" rIns="91425" wrap="square" tIns="91425">
            <a:spAutoFit/>
          </a:bodyPr>
          <a:lstStyle/>
          <a:p>
            <a:pPr indent="0" lvl="0" marL="0" rtl="0" algn="l">
              <a:spcBef>
                <a:spcPts val="480"/>
              </a:spcBef>
              <a:spcAft>
                <a:spcPts val="0"/>
              </a:spcAft>
              <a:buClr>
                <a:srgbClr val="000000"/>
              </a:buClr>
              <a:buSzPts val="2400"/>
              <a:buFont typeface="Arial"/>
              <a:buNone/>
            </a:pPr>
            <a:r>
              <a:rPr b="1" lang="en-US" sz="2400">
                <a:solidFill>
                  <a:srgbClr val="000000"/>
                </a:solidFill>
              </a:rPr>
              <a:t>Payload Section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9" name="Google Shape;219;p2"/>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Presentation Outline (1 of 2)</a:t>
            </a:r>
            <a:endParaRPr/>
          </a:p>
        </p:txBody>
      </p:sp>
      <p:sp>
        <p:nvSpPr>
          <p:cNvPr id="220" name="Google Shape;220;p2"/>
          <p:cNvSpPr txBox="1"/>
          <p:nvPr/>
        </p:nvSpPr>
        <p:spPr>
          <a:xfrm>
            <a:off x="228600" y="6477000"/>
            <a:ext cx="22860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221" name="Google Shape;221;p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22" name="Google Shape;222;p2"/>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23" name="Google Shape;223;p2"/>
          <p:cNvSpPr txBox="1"/>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1000">
                <a:solidFill>
                  <a:srgbClr val="000000"/>
                </a:solidFill>
              </a:rPr>
              <a:t>CanSat 2022 </a:t>
            </a:r>
            <a:r>
              <a:rPr lang="en-US" sz="1000"/>
              <a:t>C</a:t>
            </a:r>
            <a:r>
              <a:rPr lang="en-US" sz="1000">
                <a:solidFill>
                  <a:srgbClr val="000000"/>
                </a:solidFill>
              </a:rPr>
              <a:t>DR:  Team 1064 UCASAL</a:t>
            </a:r>
            <a:endParaRPr sz="1000">
              <a:solidFill>
                <a:srgbClr val="000000"/>
              </a:solidFill>
            </a:endParaRPr>
          </a:p>
        </p:txBody>
      </p:sp>
      <p:graphicFrame>
        <p:nvGraphicFramePr>
          <p:cNvPr id="224" name="Google Shape;224;p2"/>
          <p:cNvGraphicFramePr/>
          <p:nvPr/>
        </p:nvGraphicFramePr>
        <p:xfrm>
          <a:off x="228600" y="1167625"/>
          <a:ext cx="3000000" cy="3000000"/>
        </p:xfrm>
        <a:graphic>
          <a:graphicData uri="http://schemas.openxmlformats.org/drawingml/2006/table">
            <a:tbl>
              <a:tblPr>
                <a:noFill/>
                <a:tableStyleId>{A9ED1627-924B-4930-AA3C-071C1F8F71B4}</a:tableStyleId>
              </a:tblPr>
              <a:tblGrid>
                <a:gridCol w="2854350"/>
                <a:gridCol w="3431325"/>
                <a:gridCol w="2172525"/>
              </a:tblGrid>
              <a:tr h="381000">
                <a:tc>
                  <a:txBody>
                    <a:bodyPr/>
                    <a:lstStyle/>
                    <a:p>
                      <a:pPr indent="0" lvl="0" marL="0" rtl="0" algn="ctr">
                        <a:spcBef>
                          <a:spcPts val="0"/>
                        </a:spcBef>
                        <a:spcAft>
                          <a:spcPts val="0"/>
                        </a:spcAft>
                        <a:buNone/>
                      </a:pPr>
                      <a:r>
                        <a:rPr b="1" lang="en-US"/>
                        <a:t>Contents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Presenter</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Slides</a:t>
                      </a:r>
                      <a:endParaRPr b="1"/>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Team Organization</a:t>
                      </a:r>
                      <a:endParaRPr/>
                    </a:p>
                  </a:txBody>
                  <a:tcPr marT="91425" marB="91425" marR="91425" marL="91425"/>
                </a:tc>
                <a:tc>
                  <a:txBody>
                    <a:bodyPr/>
                    <a:lstStyle/>
                    <a:p>
                      <a:pPr indent="0" lvl="0" marL="0" rtl="0" algn="ctr">
                        <a:spcBef>
                          <a:spcPts val="0"/>
                        </a:spcBef>
                        <a:spcAft>
                          <a:spcPts val="0"/>
                        </a:spcAft>
                        <a:buNone/>
                      </a:pPr>
                      <a:r>
                        <a:rPr lang="en-US"/>
                        <a:t>Jorge Royon</a:t>
                      </a:r>
                      <a:endParaRPr/>
                    </a:p>
                  </a:txBody>
                  <a:tcPr marT="91425" marB="91425" marR="91425" marL="91425"/>
                </a:tc>
                <a:tc>
                  <a:txBody>
                    <a:bodyPr/>
                    <a:lstStyle/>
                    <a:p>
                      <a:pPr indent="0" lvl="0" marL="0" rtl="0" algn="ctr">
                        <a:spcBef>
                          <a:spcPts val="0"/>
                        </a:spcBef>
                        <a:spcAft>
                          <a:spcPts val="0"/>
                        </a:spcAft>
                        <a:buNone/>
                      </a:pPr>
                      <a:r>
                        <a:rPr lang="en-US"/>
                        <a:t>4</a:t>
                      </a:r>
                      <a:endParaRPr/>
                    </a:p>
                  </a:txBody>
                  <a:tcPr marT="91425" marB="91425" marR="91425" marL="91425"/>
                </a:tc>
              </a:tr>
              <a:tr h="381000">
                <a:tc>
                  <a:txBody>
                    <a:bodyPr/>
                    <a:lstStyle/>
                    <a:p>
                      <a:pPr indent="0" lvl="0" marL="0" rtl="0" algn="ctr">
                        <a:spcBef>
                          <a:spcPts val="0"/>
                        </a:spcBef>
                        <a:spcAft>
                          <a:spcPts val="0"/>
                        </a:spcAft>
                        <a:buNone/>
                      </a:pPr>
                      <a:r>
                        <a:rPr lang="en-US"/>
                        <a:t>Acronyms</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Jorge Royon</a:t>
                      </a:r>
                      <a:endParaRPr/>
                    </a:p>
                  </a:txBody>
                  <a:tcPr marT="91425" marB="91425" marR="91425" marL="91425"/>
                </a:tc>
                <a:tc>
                  <a:txBody>
                    <a:bodyPr/>
                    <a:lstStyle/>
                    <a:p>
                      <a:pPr indent="0" lvl="0" marL="0" rtl="0" algn="ctr">
                        <a:spcBef>
                          <a:spcPts val="0"/>
                        </a:spcBef>
                        <a:spcAft>
                          <a:spcPts val="0"/>
                        </a:spcAft>
                        <a:buNone/>
                      </a:pPr>
                      <a:r>
                        <a:rPr lang="en-US"/>
                        <a:t>5</a:t>
                      </a:r>
                      <a:endParaRPr>
                        <a:solidFill>
                          <a:srgbClr val="000000"/>
                        </a:solidFill>
                      </a:endParaRPr>
                    </a:p>
                  </a:txBody>
                  <a:tcPr marT="91425" marB="91425" marR="91425" marL="91425"/>
                </a:tc>
              </a:tr>
              <a:tr h="381000">
                <a:tc>
                  <a:txBody>
                    <a:bodyPr/>
                    <a:lstStyle/>
                    <a:p>
                      <a:pPr indent="0" lvl="0" marL="0" rtl="0" algn="ctr">
                        <a:spcBef>
                          <a:spcPts val="0"/>
                        </a:spcBef>
                        <a:spcAft>
                          <a:spcPts val="0"/>
                        </a:spcAft>
                        <a:buNone/>
                      </a:pPr>
                      <a:r>
                        <a:rPr lang="en-US"/>
                        <a:t>Systems Overviews</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Jorge Royon</a:t>
                      </a:r>
                      <a:endParaRPr/>
                    </a:p>
                  </a:txBody>
                  <a:tcPr marT="91425" marB="91425" marR="91425" marL="91425"/>
                </a:tc>
                <a:tc>
                  <a:txBody>
                    <a:bodyPr/>
                    <a:lstStyle/>
                    <a:p>
                      <a:pPr indent="0" lvl="0" marL="0" rtl="0" algn="ctr">
                        <a:spcBef>
                          <a:spcPts val="0"/>
                        </a:spcBef>
                        <a:spcAft>
                          <a:spcPts val="0"/>
                        </a:spcAft>
                        <a:buNone/>
                      </a:pPr>
                      <a:r>
                        <a:rPr lang="en-US"/>
                        <a:t>6-14</a:t>
                      </a:r>
                      <a:endParaRPr>
                        <a:solidFill>
                          <a:srgbClr val="000000"/>
                        </a:solidFill>
                      </a:endParaRPr>
                    </a:p>
                  </a:txBody>
                  <a:tcPr marT="91425" marB="91425" marR="91425" marL="91425"/>
                </a:tc>
              </a:tr>
              <a:tr h="381000">
                <a:tc>
                  <a:txBody>
                    <a:bodyPr/>
                    <a:lstStyle/>
                    <a:p>
                      <a:pPr indent="0" lvl="0" marL="0" rtl="0" algn="ctr">
                        <a:spcBef>
                          <a:spcPts val="0"/>
                        </a:spcBef>
                        <a:spcAft>
                          <a:spcPts val="0"/>
                        </a:spcAft>
                        <a:buNone/>
                      </a:pPr>
                      <a:r>
                        <a:rPr lang="en-US"/>
                        <a:t>Sensor Subsystem Design</a:t>
                      </a:r>
                      <a:endParaRPr/>
                    </a:p>
                  </a:txBody>
                  <a:tcPr marT="91425" marB="91425" marR="91425" marL="91425"/>
                </a:tc>
                <a:tc>
                  <a:txBody>
                    <a:bodyPr/>
                    <a:lstStyle/>
                    <a:p>
                      <a:pPr indent="0" lvl="0" marL="0" rtl="0" algn="ctr">
                        <a:spcBef>
                          <a:spcPts val="0"/>
                        </a:spcBef>
                        <a:spcAft>
                          <a:spcPts val="0"/>
                        </a:spcAft>
                        <a:buNone/>
                      </a:pPr>
                      <a:r>
                        <a:rPr lang="en-US"/>
                        <a:t>Enzo Juarez</a:t>
                      </a:r>
                      <a:endParaRPr/>
                    </a:p>
                    <a:p>
                      <a:pPr indent="0" lvl="0" marL="0" rtl="0" algn="ctr">
                        <a:spcBef>
                          <a:spcPts val="0"/>
                        </a:spcBef>
                        <a:spcAft>
                          <a:spcPts val="0"/>
                        </a:spcAft>
                        <a:buNone/>
                      </a:pPr>
                      <a:r>
                        <a:rPr lang="en-US"/>
                        <a:t>Juan Esteban Yurquina</a:t>
                      </a:r>
                      <a:endParaRPr/>
                    </a:p>
                  </a:txBody>
                  <a:tcPr marT="91425" marB="91425" marR="91425" marL="91425"/>
                </a:tc>
                <a:tc>
                  <a:txBody>
                    <a:bodyPr/>
                    <a:lstStyle/>
                    <a:p>
                      <a:pPr indent="0" lvl="0" marL="0" rtl="0" algn="ctr">
                        <a:spcBef>
                          <a:spcPts val="0"/>
                        </a:spcBef>
                        <a:spcAft>
                          <a:spcPts val="0"/>
                        </a:spcAft>
                        <a:buNone/>
                      </a:pPr>
                      <a:r>
                        <a:rPr lang="en-US"/>
                        <a:t>15-27</a:t>
                      </a:r>
                      <a:endParaRPr/>
                    </a:p>
                  </a:txBody>
                  <a:tcPr marT="91425" marB="91425" marR="91425" marL="91425"/>
                </a:tc>
              </a:tr>
              <a:tr h="396200">
                <a:tc>
                  <a:txBody>
                    <a:bodyPr/>
                    <a:lstStyle/>
                    <a:p>
                      <a:pPr indent="0" lvl="0" marL="0" rtl="0" algn="ctr">
                        <a:spcBef>
                          <a:spcPts val="0"/>
                        </a:spcBef>
                        <a:spcAft>
                          <a:spcPts val="0"/>
                        </a:spcAft>
                        <a:buNone/>
                      </a:pPr>
                      <a:r>
                        <a:rPr lang="en-US"/>
                        <a:t>Descent Control Design</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Jorge Royon</a:t>
                      </a:r>
                      <a:endParaRPr/>
                    </a:p>
                  </a:txBody>
                  <a:tcPr marT="91425" marB="91425" marR="91425" marL="91425"/>
                </a:tc>
                <a:tc>
                  <a:txBody>
                    <a:bodyPr/>
                    <a:lstStyle/>
                    <a:p>
                      <a:pPr indent="0" lvl="0" marL="0" rtl="0" algn="ctr">
                        <a:spcBef>
                          <a:spcPts val="0"/>
                        </a:spcBef>
                        <a:spcAft>
                          <a:spcPts val="0"/>
                        </a:spcAft>
                        <a:buNone/>
                      </a:pPr>
                      <a:r>
                        <a:rPr lang="en-US"/>
                        <a:t>28-51</a:t>
                      </a:r>
                      <a:endParaRPr>
                        <a:solidFill>
                          <a:srgbClr val="000000"/>
                        </a:solidFill>
                      </a:endParaRPr>
                    </a:p>
                  </a:txBody>
                  <a:tcPr marT="91425" marB="91425" marR="91425" marL="91425"/>
                </a:tc>
              </a:tr>
              <a:tr h="396200">
                <a:tc>
                  <a:txBody>
                    <a:bodyPr/>
                    <a:lstStyle/>
                    <a:p>
                      <a:pPr indent="0" lvl="0" marL="0" rtl="0" algn="ctr">
                        <a:spcBef>
                          <a:spcPts val="0"/>
                        </a:spcBef>
                        <a:spcAft>
                          <a:spcPts val="0"/>
                        </a:spcAft>
                        <a:buNone/>
                      </a:pPr>
                      <a:r>
                        <a:rPr lang="en-US"/>
                        <a:t>Mechanical Subsystem Design</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Jorge Royon</a:t>
                      </a:r>
                      <a:endParaRPr/>
                    </a:p>
                  </a:txBody>
                  <a:tcPr marT="91425" marB="91425" marR="91425" marL="91425"/>
                </a:tc>
                <a:tc>
                  <a:txBody>
                    <a:bodyPr/>
                    <a:lstStyle/>
                    <a:p>
                      <a:pPr indent="0" lvl="0" marL="0" rtl="0" algn="ctr">
                        <a:spcBef>
                          <a:spcPts val="0"/>
                        </a:spcBef>
                        <a:spcAft>
                          <a:spcPts val="0"/>
                        </a:spcAft>
                        <a:buNone/>
                      </a:pPr>
                      <a:r>
                        <a:rPr lang="en-US"/>
                        <a:t>52-86</a:t>
                      </a:r>
                      <a:endParaRPr>
                        <a:solidFill>
                          <a:srgbClr val="000000"/>
                        </a:solidFill>
                      </a:endParaRPr>
                    </a:p>
                  </a:txBody>
                  <a:tcPr marT="91425" marB="91425" marR="91425" marL="91425"/>
                </a:tc>
              </a:tr>
              <a:tr h="381000">
                <a:tc>
                  <a:txBody>
                    <a:bodyPr/>
                    <a:lstStyle/>
                    <a:p>
                      <a:pPr indent="0" lvl="0" marL="0" rtl="0" algn="ctr">
                        <a:spcBef>
                          <a:spcPts val="0"/>
                        </a:spcBef>
                        <a:spcAft>
                          <a:spcPts val="0"/>
                        </a:spcAft>
                        <a:buNone/>
                      </a:pPr>
                      <a:r>
                        <a:rPr lang="en-US"/>
                        <a:t>Communication and Data Handling (CDH) Subsystem Design</a:t>
                      </a:r>
                      <a:endParaRPr/>
                    </a:p>
                  </a:txBody>
                  <a:tcPr marT="91425" marB="91425" marR="91425" marL="91425"/>
                </a:tc>
                <a:tc>
                  <a:txBody>
                    <a:bodyPr/>
                    <a:lstStyle/>
                    <a:p>
                      <a:pPr indent="0" lvl="0" marL="0" rtl="0" algn="ctr">
                        <a:spcBef>
                          <a:spcPts val="0"/>
                        </a:spcBef>
                        <a:spcAft>
                          <a:spcPts val="0"/>
                        </a:spcAft>
                        <a:buNone/>
                      </a:pPr>
                      <a:r>
                        <a:rPr lang="en-US"/>
                        <a:t>Jorge Royon</a:t>
                      </a:r>
                      <a:endParaRPr/>
                    </a:p>
                    <a:p>
                      <a:pPr indent="0" lvl="0" marL="0" rtl="0" algn="ctr">
                        <a:spcBef>
                          <a:spcPts val="0"/>
                        </a:spcBef>
                        <a:spcAft>
                          <a:spcPts val="0"/>
                        </a:spcAft>
                        <a:buNone/>
                      </a:pPr>
                      <a:r>
                        <a:rPr lang="en-US"/>
                        <a:t>Enzo Juarez</a:t>
                      </a:r>
                      <a:endParaRPr/>
                    </a:p>
                    <a:p>
                      <a:pPr indent="0" lvl="0" marL="0" rtl="0" algn="ctr">
                        <a:spcBef>
                          <a:spcPts val="0"/>
                        </a:spcBef>
                        <a:spcAft>
                          <a:spcPts val="0"/>
                        </a:spcAft>
                        <a:buNone/>
                      </a:pPr>
                      <a:r>
                        <a:rPr lang="en-US"/>
                        <a:t>Juan Esteban Yurquina</a:t>
                      </a:r>
                      <a:endParaRPr/>
                    </a:p>
                  </a:txBody>
                  <a:tcPr marT="91425" marB="91425" marR="91425" marL="91425"/>
                </a:tc>
                <a:tc>
                  <a:txBody>
                    <a:bodyPr/>
                    <a:lstStyle/>
                    <a:p>
                      <a:pPr indent="0" lvl="0" marL="0" rtl="0" algn="ctr">
                        <a:spcBef>
                          <a:spcPts val="0"/>
                        </a:spcBef>
                        <a:spcAft>
                          <a:spcPts val="0"/>
                        </a:spcAft>
                        <a:buNone/>
                      </a:pPr>
                      <a:r>
                        <a:rPr lang="en-US"/>
                        <a:t>87-106</a:t>
                      </a:r>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13"/>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Sensor Changes Since PDR</a:t>
            </a:r>
            <a:endParaRPr/>
          </a:p>
        </p:txBody>
      </p:sp>
      <p:sp>
        <p:nvSpPr>
          <p:cNvPr id="455" name="Google Shape;455;p13"/>
          <p:cNvSpPr txBox="1"/>
          <p:nvPr>
            <p:ph idx="1" type="body"/>
          </p:nvPr>
        </p:nvSpPr>
        <p:spPr>
          <a:xfrm>
            <a:off x="228600" y="1066800"/>
            <a:ext cx="8610600" cy="5181600"/>
          </a:xfrm>
          <a:prstGeom prst="rect">
            <a:avLst/>
          </a:prstGeom>
          <a:noFill/>
          <a:ln>
            <a:noFill/>
          </a:ln>
        </p:spPr>
        <p:txBody>
          <a:bodyPr anchorCtr="0" anchor="t" bIns="45700" lIns="91425" spcFirstLastPara="1" rIns="91425" wrap="square" tIns="45700">
            <a:noAutofit/>
          </a:bodyPr>
          <a:lstStyle/>
          <a:p>
            <a:pPr indent="-406400" lvl="0" marL="457200" rtl="0" algn="l">
              <a:spcBef>
                <a:spcPts val="0"/>
              </a:spcBef>
              <a:spcAft>
                <a:spcPts val="0"/>
              </a:spcAft>
              <a:buSzPts val="2800"/>
              <a:buChar char="•"/>
            </a:pPr>
            <a:r>
              <a:rPr lang="en-US" sz="2400"/>
              <a:t>We haven’t changes to this section since the submission of the PDR.</a:t>
            </a:r>
            <a:endParaRPr/>
          </a:p>
        </p:txBody>
      </p:sp>
      <p:sp>
        <p:nvSpPr>
          <p:cNvPr id="456" name="Google Shape;456;p13"/>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457" name="Google Shape;457;p13"/>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58" name="Google Shape;458;p1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9" name="Google Shape;459;p1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pic>
        <p:nvPicPr>
          <p:cNvPr id="460" name="Google Shape;460;p13"/>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1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466" name="Google Shape;466;p1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67" name="Google Shape;467;p14"/>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 </a:t>
            </a:r>
            <a:r>
              <a:rPr b="1" i="0" lang="en-US" sz="2400" u="none" cap="none" strike="noStrike">
                <a:solidFill>
                  <a:schemeClr val="accent2"/>
                </a:solidFill>
                <a:latin typeface="Arial"/>
                <a:ea typeface="Arial"/>
                <a:cs typeface="Arial"/>
                <a:sym typeface="Arial"/>
              </a:rPr>
              <a:t>Air Pressure Sensor Summary</a:t>
            </a:r>
            <a:endParaRPr/>
          </a:p>
        </p:txBody>
      </p:sp>
      <p:sp>
        <p:nvSpPr>
          <p:cNvPr id="468" name="Google Shape;468;p1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pic>
        <p:nvPicPr>
          <p:cNvPr id="469" name="Google Shape;469;p14"/>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470" name="Google Shape;470;p14"/>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1600">
              <a:solidFill>
                <a:srgbClr val="000000"/>
              </a:solidFill>
            </a:endParaRPr>
          </a:p>
          <a:p>
            <a:pPr indent="457200" lvl="0" marL="0" rtl="0" algn="l">
              <a:spcBef>
                <a:spcPts val="0"/>
              </a:spcBef>
              <a:spcAft>
                <a:spcPts val="0"/>
              </a:spcAft>
              <a:buNone/>
            </a:pPr>
            <a:r>
              <a:rPr b="1" lang="en-US" sz="2200">
                <a:solidFill>
                  <a:srgbClr val="000000"/>
                </a:solidFill>
              </a:rPr>
              <a:t>Waveshare 10DOF IMU with</a:t>
            </a:r>
            <a:r>
              <a:rPr b="1" lang="en-US" sz="2200"/>
              <a:t> </a:t>
            </a:r>
            <a:r>
              <a:rPr b="1" lang="en-US" sz="2200">
                <a:solidFill>
                  <a:srgbClr val="000000"/>
                </a:solidFill>
              </a:rPr>
              <a:t>bmp280</a:t>
            </a:r>
            <a:endParaRPr b="1" sz="2200">
              <a:solidFill>
                <a:srgbClr val="000000"/>
              </a:solidFill>
            </a:endParaRPr>
          </a:p>
          <a:p>
            <a:pPr indent="0" lvl="0" marL="0" rtl="0" algn="l">
              <a:spcBef>
                <a:spcPts val="0"/>
              </a:spcBef>
              <a:spcAft>
                <a:spcPts val="0"/>
              </a:spcAft>
              <a:buNone/>
            </a:pPr>
            <a:r>
              <a:t/>
            </a:r>
            <a:endParaRPr b="1" sz="1900"/>
          </a:p>
          <a:p>
            <a:pPr indent="-330200" lvl="0" marL="457200" rtl="0" algn="l">
              <a:spcBef>
                <a:spcPts val="0"/>
              </a:spcBef>
              <a:spcAft>
                <a:spcPts val="0"/>
              </a:spcAft>
              <a:buClr>
                <a:srgbClr val="000000"/>
              </a:buClr>
              <a:buSzPts val="1600"/>
              <a:buChar char="●"/>
            </a:pPr>
            <a:r>
              <a:rPr b="1" lang="en-US" sz="1600">
                <a:solidFill>
                  <a:srgbClr val="000000"/>
                </a:solidFill>
              </a:rPr>
              <a:t> Considering 1 hPa, high measurement accuracy</a:t>
            </a:r>
            <a:r>
              <a:rPr b="1" lang="en-US" sz="1600"/>
              <a:t>.</a:t>
            </a:r>
            <a:endParaRPr b="1" sz="1600"/>
          </a:p>
          <a:p>
            <a:pPr indent="0" lvl="0" marL="0" rtl="0" algn="l">
              <a:spcBef>
                <a:spcPts val="0"/>
              </a:spcBef>
              <a:spcAft>
                <a:spcPts val="0"/>
              </a:spcAft>
              <a:buNone/>
            </a:pPr>
            <a:r>
              <a:t/>
            </a:r>
            <a:endParaRPr b="1" sz="1600"/>
          </a:p>
          <a:p>
            <a:pPr indent="-330200" lvl="0" marL="457200" rtl="0" algn="l">
              <a:spcBef>
                <a:spcPts val="0"/>
              </a:spcBef>
              <a:spcAft>
                <a:spcPts val="0"/>
              </a:spcAft>
              <a:buClr>
                <a:srgbClr val="000000"/>
              </a:buClr>
              <a:buSzPts val="1600"/>
              <a:buChar char="●"/>
            </a:pPr>
            <a:r>
              <a:rPr b="1" lang="en-US" sz="1600">
                <a:solidFill>
                  <a:srgbClr val="000000"/>
                </a:solidFill>
              </a:rPr>
              <a:t>Wide range for healthy measurement.</a:t>
            </a:r>
            <a:endParaRPr b="1" sz="1600">
              <a:solidFill>
                <a:srgbClr val="000000"/>
              </a:solidFill>
            </a:endParaRPr>
          </a:p>
          <a:p>
            <a:pPr indent="0" lvl="0" marL="0" rtl="0" algn="l">
              <a:spcBef>
                <a:spcPts val="0"/>
              </a:spcBef>
              <a:spcAft>
                <a:spcPts val="0"/>
              </a:spcAft>
              <a:buNone/>
            </a:pPr>
            <a:r>
              <a:t/>
            </a:r>
            <a:endParaRPr b="1" sz="1600"/>
          </a:p>
          <a:p>
            <a:pPr indent="-330200" lvl="0" marL="457200" rtl="0" algn="l">
              <a:spcBef>
                <a:spcPts val="0"/>
              </a:spcBef>
              <a:spcAft>
                <a:spcPts val="0"/>
              </a:spcAft>
              <a:buClr>
                <a:srgbClr val="000000"/>
              </a:buClr>
              <a:buSzPts val="1600"/>
              <a:buChar char="●"/>
            </a:pPr>
            <a:r>
              <a:rPr b="1" lang="en-US" sz="1600">
                <a:solidFill>
                  <a:srgbClr val="000000"/>
                </a:solidFill>
              </a:rPr>
              <a:t>Easy to access and useful library.</a:t>
            </a:r>
            <a:endParaRPr b="1" sz="1600">
              <a:solidFill>
                <a:srgbClr val="000000"/>
              </a:solidFill>
            </a:endParaRPr>
          </a:p>
          <a:p>
            <a:pPr indent="0" lvl="0" marL="0" rtl="0" algn="l">
              <a:spcBef>
                <a:spcPts val="0"/>
              </a:spcBef>
              <a:spcAft>
                <a:spcPts val="0"/>
              </a:spcAft>
              <a:buNone/>
            </a:pPr>
            <a:r>
              <a:t/>
            </a:r>
            <a:endParaRPr b="1" sz="1600"/>
          </a:p>
          <a:p>
            <a:pPr indent="-330200" lvl="0" marL="457200" rtl="0" algn="l">
              <a:spcBef>
                <a:spcPts val="0"/>
              </a:spcBef>
              <a:spcAft>
                <a:spcPts val="0"/>
              </a:spcAft>
              <a:buClr>
                <a:srgbClr val="000000"/>
              </a:buClr>
              <a:buSzPts val="1600"/>
              <a:buChar char="●"/>
            </a:pPr>
            <a:r>
              <a:rPr b="1" lang="en-US" sz="1600">
                <a:solidFill>
                  <a:srgbClr val="000000"/>
                </a:solidFill>
              </a:rPr>
              <a:t>One small board that save cost for the price of three sensors.</a:t>
            </a:r>
            <a:endParaRPr b="1" sz="1600">
              <a:solidFill>
                <a:srgbClr val="000000"/>
              </a:solidFill>
            </a:endParaRPr>
          </a:p>
          <a:p>
            <a:pPr indent="0" lvl="0" marL="0" rtl="0" algn="l">
              <a:spcBef>
                <a:spcPts val="0"/>
              </a:spcBef>
              <a:spcAft>
                <a:spcPts val="0"/>
              </a:spcAft>
              <a:buNone/>
            </a:pPr>
            <a:r>
              <a:t/>
            </a:r>
            <a:endParaRPr b="1" sz="1600"/>
          </a:p>
          <a:p>
            <a:pPr indent="-330200" lvl="0" marL="457200" rtl="0" algn="l">
              <a:spcBef>
                <a:spcPts val="0"/>
              </a:spcBef>
              <a:spcAft>
                <a:spcPts val="0"/>
              </a:spcAft>
              <a:buClr>
                <a:srgbClr val="000000"/>
              </a:buClr>
              <a:buSzPts val="1600"/>
              <a:buChar char="●"/>
            </a:pPr>
            <a:r>
              <a:rPr b="1" lang="en-US" sz="1600">
                <a:solidFill>
                  <a:srgbClr val="000000"/>
                </a:solidFill>
              </a:rPr>
              <a:t>Small size.</a:t>
            </a:r>
            <a:endParaRPr b="1" sz="1600">
              <a:solidFill>
                <a:srgbClr val="000000"/>
              </a:solidFill>
            </a:endParaRPr>
          </a:p>
          <a:p>
            <a:pPr indent="0" lvl="0" marL="0" rtl="0" algn="l">
              <a:spcBef>
                <a:spcPts val="0"/>
              </a:spcBef>
              <a:spcAft>
                <a:spcPts val="0"/>
              </a:spcAft>
              <a:buNone/>
            </a:pPr>
            <a:r>
              <a:t/>
            </a:r>
            <a:endParaRPr b="1" sz="1200">
              <a:solidFill>
                <a:srgbClr val="000000"/>
              </a:solidFill>
            </a:endParaRPr>
          </a:p>
          <a:p>
            <a:pPr indent="0" lvl="0" marL="0" rtl="0" algn="l">
              <a:spcBef>
                <a:spcPts val="0"/>
              </a:spcBef>
              <a:spcAft>
                <a:spcPts val="0"/>
              </a:spcAft>
              <a:buNone/>
            </a:pPr>
            <a:r>
              <a:t/>
            </a:r>
            <a:endParaRPr b="1" sz="2400">
              <a:solidFill>
                <a:srgbClr val="000000"/>
              </a:solidFill>
            </a:endParaRPr>
          </a:p>
        </p:txBody>
      </p:sp>
      <p:pic>
        <p:nvPicPr>
          <p:cNvPr id="471" name="Google Shape;471;p14"/>
          <p:cNvPicPr preferRelativeResize="0"/>
          <p:nvPr/>
        </p:nvPicPr>
        <p:blipFill>
          <a:blip r:embed="rId4">
            <a:alphaModFix/>
          </a:blip>
          <a:stretch>
            <a:fillRect/>
          </a:stretch>
        </p:blipFill>
        <p:spPr>
          <a:xfrm rot="-5400000">
            <a:off x="6756331" y="3644524"/>
            <a:ext cx="2875668" cy="1442487"/>
          </a:xfrm>
          <a:prstGeom prst="rect">
            <a:avLst/>
          </a:prstGeom>
          <a:noFill/>
          <a:ln>
            <a:noFill/>
          </a:ln>
        </p:spPr>
      </p:pic>
      <p:graphicFrame>
        <p:nvGraphicFramePr>
          <p:cNvPr id="472" name="Google Shape;472;p14"/>
          <p:cNvGraphicFramePr/>
          <p:nvPr/>
        </p:nvGraphicFramePr>
        <p:xfrm>
          <a:off x="262713" y="1184200"/>
          <a:ext cx="3000000" cy="3000000"/>
        </p:xfrm>
        <a:graphic>
          <a:graphicData uri="http://schemas.openxmlformats.org/drawingml/2006/table">
            <a:tbl>
              <a:tblPr>
                <a:noFill/>
                <a:tableStyleId>{A9ED1627-924B-4930-AA3C-071C1F8F71B4}</a:tableStyleId>
              </a:tblPr>
              <a:tblGrid>
                <a:gridCol w="1231225"/>
                <a:gridCol w="1231225"/>
                <a:gridCol w="1231225"/>
                <a:gridCol w="1231225"/>
                <a:gridCol w="1231225"/>
                <a:gridCol w="1231225"/>
                <a:gridCol w="1231225"/>
              </a:tblGrid>
              <a:tr h="381400">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INTERFACE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RANGE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ACCURACY</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SIZE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MASS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solidFill>
                            <a:srgbClr val="FF0000"/>
                          </a:solidFill>
                        </a:rPr>
                        <a:t>Waveshare 10 DOF IMU</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I2c</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300</a:t>
                      </a:r>
                      <a:endParaRPr>
                        <a:solidFill>
                          <a:srgbClr val="FF0000"/>
                        </a:solidFill>
                      </a:endParaRPr>
                    </a:p>
                    <a:p>
                      <a:pPr indent="0" lvl="0" marL="0" rtl="0" algn="ctr">
                        <a:spcBef>
                          <a:spcPts val="0"/>
                        </a:spcBef>
                        <a:spcAft>
                          <a:spcPts val="0"/>
                        </a:spcAft>
                        <a:buNone/>
                      </a:pPr>
                      <a:r>
                        <a:rPr lang="en-US">
                          <a:solidFill>
                            <a:srgbClr val="FF0000"/>
                          </a:solidFill>
                        </a:rPr>
                        <a:t>hPa /</a:t>
                      </a:r>
                      <a:endParaRPr>
                        <a:solidFill>
                          <a:srgbClr val="FF0000"/>
                        </a:solidFill>
                      </a:endParaRPr>
                    </a:p>
                    <a:p>
                      <a:pPr indent="0" lvl="0" marL="0" rtl="0" algn="ctr">
                        <a:spcBef>
                          <a:spcPts val="0"/>
                        </a:spcBef>
                        <a:spcAft>
                          <a:spcPts val="0"/>
                        </a:spcAft>
                        <a:buNone/>
                      </a:pPr>
                      <a:r>
                        <a:rPr lang="en-US">
                          <a:solidFill>
                            <a:srgbClr val="FF0000"/>
                          </a:solidFill>
                        </a:rPr>
                        <a:t>1100 hPa</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a:t>
                      </a:r>
                      <a:endParaRPr>
                        <a:solidFill>
                          <a:srgbClr val="FF0000"/>
                        </a:solidFill>
                      </a:endParaRPr>
                    </a:p>
                    <a:p>
                      <a:pPr indent="0" lvl="0" marL="0" rtl="0" algn="ctr">
                        <a:spcBef>
                          <a:spcPts val="0"/>
                        </a:spcBef>
                        <a:spcAft>
                          <a:spcPts val="0"/>
                        </a:spcAft>
                        <a:buNone/>
                      </a:pPr>
                      <a:r>
                        <a:rPr lang="en-US">
                          <a:solidFill>
                            <a:srgbClr val="FF0000"/>
                          </a:solidFill>
                        </a:rPr>
                        <a:t>1 hPa</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31.2 mm x</a:t>
                      </a:r>
                      <a:endParaRPr>
                        <a:solidFill>
                          <a:srgbClr val="FF0000"/>
                        </a:solidFill>
                      </a:endParaRPr>
                    </a:p>
                    <a:p>
                      <a:pPr indent="0" lvl="0" marL="0" rtl="0" algn="ctr">
                        <a:spcBef>
                          <a:spcPts val="0"/>
                        </a:spcBef>
                        <a:spcAft>
                          <a:spcPts val="0"/>
                        </a:spcAft>
                        <a:buNone/>
                      </a:pPr>
                      <a:r>
                        <a:rPr lang="en-US">
                          <a:solidFill>
                            <a:srgbClr val="FF0000"/>
                          </a:solidFill>
                        </a:rPr>
                        <a:t>17 mm x</a:t>
                      </a:r>
                      <a:endParaRPr>
                        <a:solidFill>
                          <a:srgbClr val="FF0000"/>
                        </a:solidFill>
                      </a:endParaRPr>
                    </a:p>
                    <a:p>
                      <a:pPr indent="0" lvl="0" marL="0" rtl="0" algn="ctr">
                        <a:spcBef>
                          <a:spcPts val="0"/>
                        </a:spcBef>
                        <a:spcAft>
                          <a:spcPts val="0"/>
                        </a:spcAft>
                        <a:buNone/>
                      </a:pPr>
                      <a:r>
                        <a:rPr lang="en-US">
                          <a:solidFill>
                            <a:srgbClr val="FF0000"/>
                          </a:solidFill>
                        </a:rPr>
                        <a:t>3 mm</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2gr</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$17.99</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1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478" name="Google Shape;478;p1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79" name="Google Shape;479;p15"/>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 GPS</a:t>
            </a:r>
            <a:r>
              <a:rPr b="1" i="0" lang="en-US" sz="2400" u="none" cap="none" strike="noStrike">
                <a:solidFill>
                  <a:schemeClr val="accent2"/>
                </a:solidFill>
                <a:latin typeface="Arial"/>
                <a:ea typeface="Arial"/>
                <a:cs typeface="Arial"/>
                <a:sym typeface="Arial"/>
              </a:rPr>
              <a:t> Sensor Summary</a:t>
            </a:r>
            <a:endParaRPr/>
          </a:p>
        </p:txBody>
      </p:sp>
      <p:sp>
        <p:nvSpPr>
          <p:cNvPr id="480" name="Google Shape;480;p1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pic>
        <p:nvPicPr>
          <p:cNvPr id="481" name="Google Shape;481;p15"/>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482" name="Google Shape;482;p15"/>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sz="2400">
              <a:solidFill>
                <a:srgbClr val="000000"/>
              </a:solidFill>
            </a:endParaRPr>
          </a:p>
          <a:p>
            <a:pPr indent="0" lvl="0" marL="457200" rtl="0" algn="l">
              <a:spcBef>
                <a:spcPts val="0"/>
              </a:spcBef>
              <a:spcAft>
                <a:spcPts val="0"/>
              </a:spcAft>
              <a:buNone/>
            </a:pPr>
            <a:r>
              <a:t/>
            </a:r>
            <a:endParaRPr b="1" sz="2400">
              <a:solidFill>
                <a:srgbClr val="000000"/>
              </a:solidFill>
            </a:endParaRPr>
          </a:p>
          <a:p>
            <a:pPr indent="-285750" lvl="1" marL="742950" rtl="0" algn="l">
              <a:spcBef>
                <a:spcPts val="480"/>
              </a:spcBef>
              <a:spcAft>
                <a:spcPts val="0"/>
              </a:spcAft>
              <a:buNone/>
            </a:pPr>
            <a:r>
              <a:t/>
            </a:r>
            <a:endParaRPr sz="2400">
              <a:solidFill>
                <a:srgbClr val="000000"/>
              </a:solidFill>
            </a:endParaRPr>
          </a:p>
          <a:p>
            <a:pPr indent="-342900" lvl="0" marL="342900" rtl="0" algn="l">
              <a:spcBef>
                <a:spcPts val="480"/>
              </a:spcBef>
              <a:spcAft>
                <a:spcPts val="0"/>
              </a:spcAft>
              <a:buNone/>
            </a:pPr>
            <a:r>
              <a:t/>
            </a:r>
            <a:endParaRPr b="1" sz="2400">
              <a:solidFill>
                <a:srgbClr val="000000"/>
              </a:solidFill>
            </a:endParaRPr>
          </a:p>
        </p:txBody>
      </p:sp>
      <p:sp>
        <p:nvSpPr>
          <p:cNvPr id="483" name="Google Shape;483;p15"/>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p>
          <a:p>
            <a:pPr indent="457200" lvl="0" marL="0" rtl="0" algn="l">
              <a:spcBef>
                <a:spcPts val="0"/>
              </a:spcBef>
              <a:spcAft>
                <a:spcPts val="0"/>
              </a:spcAft>
              <a:buNone/>
            </a:pPr>
            <a:r>
              <a:rPr b="1" lang="en-US" sz="2200">
                <a:solidFill>
                  <a:srgbClr val="000000"/>
                </a:solidFill>
              </a:rPr>
              <a:t>Adafruit Ultimate GPS</a:t>
            </a:r>
            <a:endParaRPr b="1" sz="2200">
              <a:solidFill>
                <a:srgbClr val="000000"/>
              </a:solidFill>
            </a:endParaRPr>
          </a:p>
          <a:p>
            <a:pPr indent="0" lvl="0" marL="0" rtl="0" algn="l">
              <a:spcBef>
                <a:spcPts val="0"/>
              </a:spcBef>
              <a:spcAft>
                <a:spcPts val="0"/>
              </a:spcAft>
              <a:buNone/>
            </a:pPr>
            <a:r>
              <a:t/>
            </a:r>
            <a:endParaRPr b="1" sz="1900"/>
          </a:p>
          <a:p>
            <a:pPr indent="-330200" lvl="0" marL="457200" rtl="0" algn="l">
              <a:spcBef>
                <a:spcPts val="0"/>
              </a:spcBef>
              <a:spcAft>
                <a:spcPts val="0"/>
              </a:spcAft>
              <a:buClr>
                <a:srgbClr val="000000"/>
              </a:buClr>
              <a:buSzPts val="1600"/>
              <a:buChar char="●"/>
            </a:pPr>
            <a:r>
              <a:rPr b="1" lang="en-US" sz="1600">
                <a:solidFill>
                  <a:srgbClr val="000000"/>
                </a:solidFill>
              </a:rPr>
              <a:t>Considering its affordable cost, satisfies high</a:t>
            </a:r>
            <a:endParaRPr b="1" sz="1600">
              <a:solidFill>
                <a:srgbClr val="000000"/>
              </a:solidFill>
            </a:endParaRPr>
          </a:p>
          <a:p>
            <a:pPr indent="457200" lvl="0" marL="0" rtl="0" algn="l">
              <a:spcBef>
                <a:spcPts val="0"/>
              </a:spcBef>
              <a:spcAft>
                <a:spcPts val="0"/>
              </a:spcAft>
              <a:buNone/>
            </a:pPr>
            <a:r>
              <a:rPr b="1" lang="en-US" sz="1600">
                <a:solidFill>
                  <a:srgbClr val="000000"/>
                </a:solidFill>
              </a:rPr>
              <a:t>position accuracy as 1.8 meter.</a:t>
            </a:r>
            <a:endParaRPr b="1" sz="1600">
              <a:solidFill>
                <a:srgbClr val="000000"/>
              </a:solidFill>
            </a:endParaRPr>
          </a:p>
          <a:p>
            <a:pPr indent="0" lvl="0" marL="0" rtl="0" algn="l">
              <a:spcBef>
                <a:spcPts val="0"/>
              </a:spcBef>
              <a:spcAft>
                <a:spcPts val="0"/>
              </a:spcAft>
              <a:buNone/>
            </a:pPr>
            <a:r>
              <a:t/>
            </a:r>
            <a:endParaRPr b="1" sz="1600"/>
          </a:p>
          <a:p>
            <a:pPr indent="-330200" lvl="0" marL="457200" rtl="0" algn="l">
              <a:spcBef>
                <a:spcPts val="0"/>
              </a:spcBef>
              <a:spcAft>
                <a:spcPts val="0"/>
              </a:spcAft>
              <a:buClr>
                <a:srgbClr val="000000"/>
              </a:buClr>
              <a:buSzPts val="1600"/>
              <a:buChar char="●"/>
            </a:pPr>
            <a:r>
              <a:rPr b="1" lang="en-US" sz="1600">
                <a:solidFill>
                  <a:srgbClr val="000000"/>
                </a:solidFill>
              </a:rPr>
              <a:t>Antenna of Adafruit Ultimate GPS is onboard,</a:t>
            </a:r>
            <a:endParaRPr b="1" sz="1600">
              <a:solidFill>
                <a:srgbClr val="000000"/>
              </a:solidFill>
            </a:endParaRPr>
          </a:p>
          <a:p>
            <a:pPr indent="457200" lvl="0" marL="0" rtl="0" algn="l">
              <a:spcBef>
                <a:spcPts val="0"/>
              </a:spcBef>
              <a:spcAft>
                <a:spcPts val="0"/>
              </a:spcAft>
              <a:buNone/>
            </a:pPr>
            <a:r>
              <a:rPr b="1" lang="en-US" sz="1600">
                <a:solidFill>
                  <a:srgbClr val="000000"/>
                </a:solidFill>
              </a:rPr>
              <a:t>so it is useful in terms of volume.</a:t>
            </a:r>
            <a:endParaRPr b="1" sz="1600">
              <a:solidFill>
                <a:srgbClr val="000000"/>
              </a:solidFill>
            </a:endParaRPr>
          </a:p>
          <a:p>
            <a:pPr indent="0" lvl="0" marL="0" rtl="0" algn="l">
              <a:spcBef>
                <a:spcPts val="0"/>
              </a:spcBef>
              <a:spcAft>
                <a:spcPts val="0"/>
              </a:spcAft>
              <a:buNone/>
            </a:pPr>
            <a:r>
              <a:t/>
            </a:r>
            <a:endParaRPr b="1" sz="1600"/>
          </a:p>
          <a:p>
            <a:pPr indent="-330200" lvl="0" marL="457200" rtl="0" algn="l">
              <a:spcBef>
                <a:spcPts val="0"/>
              </a:spcBef>
              <a:spcAft>
                <a:spcPts val="0"/>
              </a:spcAft>
              <a:buClr>
                <a:srgbClr val="000000"/>
              </a:buClr>
              <a:buSzPts val="1600"/>
              <a:buChar char="●"/>
            </a:pPr>
            <a:r>
              <a:rPr b="1" lang="en-US" sz="1600">
                <a:solidFill>
                  <a:srgbClr val="000000"/>
                </a:solidFill>
              </a:rPr>
              <a:t>According to other projects experiences ,</a:t>
            </a:r>
            <a:endParaRPr b="1" sz="1600">
              <a:solidFill>
                <a:srgbClr val="000000"/>
              </a:solidFill>
            </a:endParaRPr>
          </a:p>
          <a:p>
            <a:pPr indent="457200" lvl="0" marL="0" rtl="0" algn="l">
              <a:spcBef>
                <a:spcPts val="0"/>
              </a:spcBef>
              <a:spcAft>
                <a:spcPts val="0"/>
              </a:spcAft>
              <a:buNone/>
            </a:pPr>
            <a:r>
              <a:rPr b="1" lang="en-US" sz="1600">
                <a:solidFill>
                  <a:srgbClr val="000000"/>
                </a:solidFill>
              </a:rPr>
              <a:t>Adafruit Ultimate GPS works stable.</a:t>
            </a:r>
            <a:endParaRPr b="1" sz="1600">
              <a:solidFill>
                <a:srgbClr val="000000"/>
              </a:solidFill>
            </a:endParaRPr>
          </a:p>
          <a:p>
            <a:pPr indent="0" lvl="0" marL="0" rtl="0" algn="l">
              <a:spcBef>
                <a:spcPts val="0"/>
              </a:spcBef>
              <a:spcAft>
                <a:spcPts val="0"/>
              </a:spcAft>
              <a:buNone/>
            </a:pPr>
            <a:r>
              <a:t/>
            </a:r>
            <a:endParaRPr b="1" sz="2400">
              <a:solidFill>
                <a:srgbClr val="000000"/>
              </a:solidFill>
            </a:endParaRPr>
          </a:p>
        </p:txBody>
      </p:sp>
      <p:pic>
        <p:nvPicPr>
          <p:cNvPr id="484" name="Google Shape;484;p15"/>
          <p:cNvPicPr preferRelativeResize="0"/>
          <p:nvPr/>
        </p:nvPicPr>
        <p:blipFill>
          <a:blip r:embed="rId4">
            <a:alphaModFix/>
          </a:blip>
          <a:stretch>
            <a:fillRect/>
          </a:stretch>
        </p:blipFill>
        <p:spPr>
          <a:xfrm>
            <a:off x="5938925" y="3210925"/>
            <a:ext cx="2597100" cy="2372150"/>
          </a:xfrm>
          <a:prstGeom prst="rect">
            <a:avLst/>
          </a:prstGeom>
          <a:noFill/>
          <a:ln>
            <a:noFill/>
          </a:ln>
        </p:spPr>
      </p:pic>
      <p:graphicFrame>
        <p:nvGraphicFramePr>
          <p:cNvPr id="485" name="Google Shape;485;p15"/>
          <p:cNvGraphicFramePr/>
          <p:nvPr/>
        </p:nvGraphicFramePr>
        <p:xfrm>
          <a:off x="262713" y="1184200"/>
          <a:ext cx="3000000" cy="3000000"/>
        </p:xfrm>
        <a:graphic>
          <a:graphicData uri="http://schemas.openxmlformats.org/drawingml/2006/table">
            <a:tbl>
              <a:tblPr>
                <a:noFill/>
                <a:tableStyleId>{A9ED1627-924B-4930-AA3C-071C1F8F71B4}</a:tableStyleId>
              </a:tblPr>
              <a:tblGrid>
                <a:gridCol w="1442125"/>
                <a:gridCol w="1442125"/>
                <a:gridCol w="1442125"/>
                <a:gridCol w="1442125"/>
                <a:gridCol w="1442125"/>
                <a:gridCol w="1442125"/>
              </a:tblGrid>
              <a:tr h="396200">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INTERFACE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ACCURACY</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SIZE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MASS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1036300">
                <a:tc>
                  <a:txBody>
                    <a:bodyPr/>
                    <a:lstStyle/>
                    <a:p>
                      <a:pPr indent="0" lvl="0" marL="0" rtl="0" algn="ctr">
                        <a:spcBef>
                          <a:spcPts val="0"/>
                        </a:spcBef>
                        <a:spcAft>
                          <a:spcPts val="0"/>
                        </a:spcAft>
                        <a:buClr>
                          <a:srgbClr val="000000"/>
                        </a:buClr>
                        <a:buSzPts val="1100"/>
                        <a:buFont typeface="Arial"/>
                        <a:buNone/>
                      </a:pPr>
                      <a:r>
                        <a:rPr lang="en-US">
                          <a:solidFill>
                            <a:srgbClr val="FF0000"/>
                          </a:solidFill>
                        </a:rPr>
                        <a:t>Adafruit</a:t>
                      </a:r>
                      <a:endParaRPr>
                        <a:solidFill>
                          <a:srgbClr val="FF0000"/>
                        </a:solidFill>
                      </a:endParaRPr>
                    </a:p>
                    <a:p>
                      <a:pPr indent="0" lvl="0" marL="0" rtl="0" algn="ctr">
                        <a:spcBef>
                          <a:spcPts val="0"/>
                        </a:spcBef>
                        <a:spcAft>
                          <a:spcPts val="0"/>
                        </a:spcAft>
                        <a:buClr>
                          <a:srgbClr val="000000"/>
                        </a:buClr>
                        <a:buSzPts val="1100"/>
                        <a:buFont typeface="Arial"/>
                        <a:buNone/>
                      </a:pPr>
                      <a:r>
                        <a:rPr lang="en-US">
                          <a:solidFill>
                            <a:srgbClr val="FF0000"/>
                          </a:solidFill>
                        </a:rPr>
                        <a:t>Ultimate GPS</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UART</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 1.8 m</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25 mm x</a:t>
                      </a:r>
                      <a:endParaRPr>
                        <a:solidFill>
                          <a:srgbClr val="FF0000"/>
                        </a:solidFill>
                      </a:endParaRPr>
                    </a:p>
                    <a:p>
                      <a:pPr indent="0" lvl="0" marL="0" rtl="0" algn="ctr">
                        <a:spcBef>
                          <a:spcPts val="0"/>
                        </a:spcBef>
                        <a:spcAft>
                          <a:spcPts val="0"/>
                        </a:spcAft>
                        <a:buNone/>
                      </a:pPr>
                      <a:r>
                        <a:rPr lang="en-US">
                          <a:solidFill>
                            <a:srgbClr val="FF0000"/>
                          </a:solidFill>
                        </a:rPr>
                        <a:t>35 mm x</a:t>
                      </a:r>
                      <a:endParaRPr>
                        <a:solidFill>
                          <a:srgbClr val="FF0000"/>
                        </a:solidFill>
                      </a:endParaRPr>
                    </a:p>
                    <a:p>
                      <a:pPr indent="0" lvl="0" marL="0" rtl="0" algn="ctr">
                        <a:spcBef>
                          <a:spcPts val="0"/>
                        </a:spcBef>
                        <a:spcAft>
                          <a:spcPts val="0"/>
                        </a:spcAft>
                        <a:buNone/>
                      </a:pPr>
                      <a:r>
                        <a:rPr lang="en-US">
                          <a:solidFill>
                            <a:srgbClr val="FF0000"/>
                          </a:solidFill>
                        </a:rPr>
                        <a:t>6.5 mm</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8,5g</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$39.95</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6"/>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491" name="Google Shape;491;p16"/>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92" name="Google Shape;492;p16"/>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a:t>
            </a:r>
            <a:r>
              <a:rPr b="1" i="0" lang="en-US" sz="2400" u="none" cap="none" strike="noStrike">
                <a:solidFill>
                  <a:schemeClr val="accent2"/>
                </a:solidFill>
                <a:latin typeface="Arial"/>
                <a:ea typeface="Arial"/>
                <a:cs typeface="Arial"/>
                <a:sym typeface="Arial"/>
              </a:rPr>
              <a:t> Voltage Sensor Summary</a:t>
            </a:r>
            <a:endParaRPr/>
          </a:p>
        </p:txBody>
      </p:sp>
      <p:sp>
        <p:nvSpPr>
          <p:cNvPr id="493" name="Google Shape;493;p16"/>
          <p:cNvSpPr txBox="1"/>
          <p:nvPr/>
        </p:nvSpPr>
        <p:spPr>
          <a:xfrm>
            <a:off x="228600" y="6477000"/>
            <a:ext cx="22860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pic>
        <p:nvPicPr>
          <p:cNvPr id="494" name="Google Shape;494;p16"/>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495" name="Google Shape;495;p16"/>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285750" lvl="1" marL="742950" rtl="0" algn="l">
              <a:spcBef>
                <a:spcPts val="480"/>
              </a:spcBef>
              <a:spcAft>
                <a:spcPts val="0"/>
              </a:spcAft>
              <a:buNone/>
            </a:pPr>
            <a:r>
              <a:t/>
            </a:r>
            <a:endParaRPr sz="2400">
              <a:solidFill>
                <a:srgbClr val="000000"/>
              </a:solidFill>
            </a:endParaRPr>
          </a:p>
          <a:p>
            <a:pPr indent="-342900" lvl="0" marL="342900" rtl="0" algn="l">
              <a:spcBef>
                <a:spcPts val="480"/>
              </a:spcBef>
              <a:spcAft>
                <a:spcPts val="0"/>
              </a:spcAft>
              <a:buNone/>
            </a:pPr>
            <a:r>
              <a:t/>
            </a:r>
            <a:endParaRPr b="1" sz="2400">
              <a:solidFill>
                <a:srgbClr val="000000"/>
              </a:solidFill>
            </a:endParaRPr>
          </a:p>
        </p:txBody>
      </p:sp>
      <p:sp>
        <p:nvSpPr>
          <p:cNvPr id="496" name="Google Shape;496;p16"/>
          <p:cNvSpPr txBox="1"/>
          <p:nvPr/>
        </p:nvSpPr>
        <p:spPr>
          <a:xfrm>
            <a:off x="228600" y="1096963"/>
            <a:ext cx="8686800" cy="518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rgbClr val="000000"/>
                </a:solidFill>
              </a:rPr>
              <a:t> </a:t>
            </a:r>
            <a:endParaRPr b="1" sz="2400">
              <a:solidFill>
                <a:srgbClr val="000000"/>
              </a:solidFill>
            </a:endParaRPr>
          </a:p>
        </p:txBody>
      </p:sp>
      <p:sp>
        <p:nvSpPr>
          <p:cNvPr id="497" name="Google Shape;497;p16"/>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457200" lvl="0" marL="457200" rtl="0" algn="l">
              <a:spcBef>
                <a:spcPts val="0"/>
              </a:spcBef>
              <a:spcAft>
                <a:spcPts val="0"/>
              </a:spcAft>
              <a:buNone/>
            </a:pPr>
            <a:r>
              <a:rPr b="1" lang="en-US" sz="2500">
                <a:solidFill>
                  <a:srgbClr val="000000"/>
                </a:solidFill>
              </a:rPr>
              <a:t>Arduino analog pin</a:t>
            </a:r>
            <a:endParaRPr b="1" sz="2500">
              <a:solidFill>
                <a:srgbClr val="000000"/>
              </a:solidFill>
            </a:endParaRPr>
          </a:p>
          <a:p>
            <a:pPr indent="457200" lvl="0" marL="457200" rtl="0" algn="l">
              <a:spcBef>
                <a:spcPts val="0"/>
              </a:spcBef>
              <a:spcAft>
                <a:spcPts val="0"/>
              </a:spcAft>
              <a:buNone/>
            </a:pPr>
            <a:r>
              <a:t/>
            </a:r>
            <a:endParaRPr b="1" sz="2500"/>
          </a:p>
          <a:p>
            <a:pPr indent="-330200" lvl="0" marL="457200" rtl="0" algn="l">
              <a:spcBef>
                <a:spcPts val="0"/>
              </a:spcBef>
              <a:spcAft>
                <a:spcPts val="0"/>
              </a:spcAft>
              <a:buClr>
                <a:srgbClr val="000000"/>
              </a:buClr>
              <a:buSzPts val="1600"/>
              <a:buChar char="●"/>
            </a:pPr>
            <a:r>
              <a:rPr b="1" lang="en-US" sz="1600">
                <a:solidFill>
                  <a:srgbClr val="000000"/>
                </a:solidFill>
              </a:rPr>
              <a:t>Considering it comes with the controlling</a:t>
            </a:r>
            <a:endParaRPr b="1" sz="1600">
              <a:solidFill>
                <a:srgbClr val="000000"/>
              </a:solidFill>
            </a:endParaRPr>
          </a:p>
          <a:p>
            <a:pPr indent="457200" lvl="0" marL="0" rtl="0" algn="l">
              <a:spcBef>
                <a:spcPts val="0"/>
              </a:spcBef>
              <a:spcAft>
                <a:spcPts val="0"/>
              </a:spcAft>
              <a:buNone/>
            </a:pPr>
            <a:r>
              <a:rPr b="1" lang="en-US" sz="1600">
                <a:solidFill>
                  <a:srgbClr val="000000"/>
                </a:solidFill>
              </a:rPr>
              <a:t>electronics and high precision</a:t>
            </a:r>
            <a:endParaRPr b="1" sz="1600">
              <a:solidFill>
                <a:srgbClr val="000000"/>
              </a:solidFill>
            </a:endParaRPr>
          </a:p>
          <a:p>
            <a:pPr indent="457200" lvl="0" marL="0" rtl="0" algn="l">
              <a:spcBef>
                <a:spcPts val="0"/>
              </a:spcBef>
              <a:spcAft>
                <a:spcPts val="0"/>
              </a:spcAft>
              <a:buNone/>
            </a:pPr>
            <a:r>
              <a:rPr b="1" lang="en-US" sz="1600">
                <a:solidFill>
                  <a:srgbClr val="000000"/>
                </a:solidFill>
              </a:rPr>
              <a:t>there's no need to invest in other sensor</a:t>
            </a:r>
            <a:endParaRPr b="1" sz="1600">
              <a:solidFill>
                <a:srgbClr val="000000"/>
              </a:solidFill>
            </a:endParaRPr>
          </a:p>
          <a:p>
            <a:pPr indent="0" lvl="0" marL="0" rtl="0" algn="l">
              <a:spcBef>
                <a:spcPts val="0"/>
              </a:spcBef>
              <a:spcAft>
                <a:spcPts val="0"/>
              </a:spcAft>
              <a:buNone/>
            </a:pPr>
            <a:r>
              <a:t/>
            </a:r>
            <a:endParaRPr b="1" sz="1600">
              <a:solidFill>
                <a:srgbClr val="000000"/>
              </a:solidFill>
            </a:endParaRPr>
          </a:p>
          <a:p>
            <a:pPr indent="0" lvl="0" marL="0" rtl="0" algn="l">
              <a:spcBef>
                <a:spcPts val="0"/>
              </a:spcBef>
              <a:spcAft>
                <a:spcPts val="0"/>
              </a:spcAft>
              <a:buNone/>
            </a:pPr>
            <a:r>
              <a:t/>
            </a:r>
            <a:endParaRPr b="1" sz="1200">
              <a:solidFill>
                <a:srgbClr val="000000"/>
              </a:solidFill>
            </a:endParaRPr>
          </a:p>
          <a:p>
            <a:pPr indent="0" lvl="0" marL="0" rtl="0" algn="l">
              <a:spcBef>
                <a:spcPts val="0"/>
              </a:spcBef>
              <a:spcAft>
                <a:spcPts val="0"/>
              </a:spcAft>
              <a:buNone/>
            </a:pPr>
            <a:r>
              <a:t/>
            </a:r>
            <a:endParaRPr b="1" sz="2400">
              <a:solidFill>
                <a:srgbClr val="000000"/>
              </a:solidFill>
            </a:endParaRPr>
          </a:p>
        </p:txBody>
      </p:sp>
      <p:graphicFrame>
        <p:nvGraphicFramePr>
          <p:cNvPr id="498" name="Google Shape;498;p16"/>
          <p:cNvGraphicFramePr/>
          <p:nvPr/>
        </p:nvGraphicFramePr>
        <p:xfrm>
          <a:off x="262713" y="1184200"/>
          <a:ext cx="3000000" cy="3000000"/>
        </p:xfrm>
        <a:graphic>
          <a:graphicData uri="http://schemas.openxmlformats.org/drawingml/2006/table">
            <a:tbl>
              <a:tblPr>
                <a:noFill/>
                <a:tableStyleId>{A9ED1627-924B-4930-AA3C-071C1F8F71B4}</a:tableStyleId>
              </a:tblPr>
              <a:tblGrid>
                <a:gridCol w="1737350"/>
                <a:gridCol w="1737350"/>
                <a:gridCol w="1737350"/>
                <a:gridCol w="1737350"/>
                <a:gridCol w="1737350"/>
              </a:tblGrid>
              <a:tr h="333800">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ACCURACY</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SIZE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MASS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873075">
                <a:tc>
                  <a:txBody>
                    <a:bodyPr/>
                    <a:lstStyle/>
                    <a:p>
                      <a:pPr indent="0" lvl="0" marL="0" rtl="0" algn="ctr">
                        <a:spcBef>
                          <a:spcPts val="0"/>
                        </a:spcBef>
                        <a:spcAft>
                          <a:spcPts val="0"/>
                        </a:spcAft>
                        <a:buNone/>
                      </a:pPr>
                      <a:r>
                        <a:rPr lang="en-US">
                          <a:solidFill>
                            <a:srgbClr val="FF0000"/>
                          </a:solidFill>
                        </a:rPr>
                        <a:t>Arduino analog pin</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±0.0049v</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108 mm x</a:t>
                      </a:r>
                      <a:endParaRPr>
                        <a:solidFill>
                          <a:srgbClr val="FF0000"/>
                        </a:solidFill>
                      </a:endParaRPr>
                    </a:p>
                    <a:p>
                      <a:pPr indent="0" lvl="0" marL="0" rtl="0" algn="ctr">
                        <a:spcBef>
                          <a:spcPts val="0"/>
                        </a:spcBef>
                        <a:spcAft>
                          <a:spcPts val="0"/>
                        </a:spcAft>
                        <a:buNone/>
                      </a:pPr>
                      <a:r>
                        <a:rPr lang="en-US">
                          <a:solidFill>
                            <a:srgbClr val="FF0000"/>
                          </a:solidFill>
                        </a:rPr>
                        <a:t>54 mm</a:t>
                      </a:r>
                      <a:endParaRPr>
                        <a:solidFill>
                          <a:srgbClr val="FF0000"/>
                        </a:solidFill>
                      </a:endParaRPr>
                    </a:p>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34,9g</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$ 0</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r>
            </a:tbl>
          </a:graphicData>
        </a:graphic>
      </p:graphicFrame>
      <p:pic>
        <p:nvPicPr>
          <p:cNvPr id="499" name="Google Shape;499;p16"/>
          <p:cNvPicPr preferRelativeResize="0"/>
          <p:nvPr/>
        </p:nvPicPr>
        <p:blipFill>
          <a:blip r:embed="rId4">
            <a:alphaModFix/>
          </a:blip>
          <a:stretch>
            <a:fillRect/>
          </a:stretch>
        </p:blipFill>
        <p:spPr>
          <a:xfrm>
            <a:off x="5600216" y="3104350"/>
            <a:ext cx="3086582" cy="23527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17"/>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505" name="Google Shape;505;p17"/>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06" name="Google Shape;506;p17"/>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Payload </a:t>
            </a:r>
            <a:r>
              <a:rPr b="1" i="0" lang="en-US" sz="2400" u="none" cap="none" strike="noStrike">
                <a:solidFill>
                  <a:schemeClr val="accent2"/>
                </a:solidFill>
                <a:latin typeface="Arial"/>
                <a:ea typeface="Arial"/>
                <a:cs typeface="Arial"/>
                <a:sym typeface="Arial"/>
              </a:rPr>
              <a:t>Air Pressure Sensor Summary</a:t>
            </a:r>
            <a:endParaRPr/>
          </a:p>
        </p:txBody>
      </p:sp>
      <p:sp>
        <p:nvSpPr>
          <p:cNvPr id="507" name="Google Shape;507;p17"/>
          <p:cNvSpPr txBox="1"/>
          <p:nvPr/>
        </p:nvSpPr>
        <p:spPr>
          <a:xfrm>
            <a:off x="228600" y="6477000"/>
            <a:ext cx="22860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pic>
        <p:nvPicPr>
          <p:cNvPr id="508" name="Google Shape;508;p17"/>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509" name="Google Shape;509;p17"/>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1600">
              <a:solidFill>
                <a:srgbClr val="000000"/>
              </a:solidFill>
            </a:endParaRPr>
          </a:p>
          <a:p>
            <a:pPr indent="457200" lvl="0" marL="0" rtl="0" algn="l">
              <a:spcBef>
                <a:spcPts val="0"/>
              </a:spcBef>
              <a:spcAft>
                <a:spcPts val="0"/>
              </a:spcAft>
              <a:buNone/>
            </a:pPr>
            <a:r>
              <a:rPr b="1" lang="en-US" sz="2200">
                <a:solidFill>
                  <a:srgbClr val="000000"/>
                </a:solidFill>
              </a:rPr>
              <a:t>Waveshare 10DOF IMU with</a:t>
            </a:r>
            <a:r>
              <a:rPr b="1" lang="en-US" sz="2200"/>
              <a:t> </a:t>
            </a:r>
            <a:r>
              <a:rPr b="1" lang="en-US" sz="2200">
                <a:solidFill>
                  <a:srgbClr val="000000"/>
                </a:solidFill>
              </a:rPr>
              <a:t>bmp280</a:t>
            </a:r>
            <a:endParaRPr b="1" sz="2200">
              <a:solidFill>
                <a:srgbClr val="000000"/>
              </a:solidFill>
            </a:endParaRPr>
          </a:p>
          <a:p>
            <a:pPr indent="0" lvl="0" marL="0" rtl="0" algn="l">
              <a:spcBef>
                <a:spcPts val="0"/>
              </a:spcBef>
              <a:spcAft>
                <a:spcPts val="0"/>
              </a:spcAft>
              <a:buNone/>
            </a:pPr>
            <a:r>
              <a:t/>
            </a:r>
            <a:endParaRPr b="1" sz="1900"/>
          </a:p>
          <a:p>
            <a:pPr indent="-330200" lvl="0" marL="457200" rtl="0" algn="l">
              <a:spcBef>
                <a:spcPts val="0"/>
              </a:spcBef>
              <a:spcAft>
                <a:spcPts val="0"/>
              </a:spcAft>
              <a:buClr>
                <a:srgbClr val="000000"/>
              </a:buClr>
              <a:buSzPts val="1600"/>
              <a:buChar char="●"/>
            </a:pPr>
            <a:r>
              <a:rPr b="1" lang="en-US" sz="1600">
                <a:solidFill>
                  <a:srgbClr val="000000"/>
                </a:solidFill>
              </a:rPr>
              <a:t> Considering 1 hPa, high measurement accuracy</a:t>
            </a:r>
            <a:r>
              <a:rPr b="1" lang="en-US" sz="1600"/>
              <a:t>.</a:t>
            </a:r>
            <a:endParaRPr b="1" sz="1600"/>
          </a:p>
          <a:p>
            <a:pPr indent="0" lvl="0" marL="0" rtl="0" algn="l">
              <a:spcBef>
                <a:spcPts val="0"/>
              </a:spcBef>
              <a:spcAft>
                <a:spcPts val="0"/>
              </a:spcAft>
              <a:buNone/>
            </a:pPr>
            <a:r>
              <a:t/>
            </a:r>
            <a:endParaRPr b="1" sz="1600"/>
          </a:p>
          <a:p>
            <a:pPr indent="-330200" lvl="0" marL="457200" rtl="0" algn="l">
              <a:spcBef>
                <a:spcPts val="0"/>
              </a:spcBef>
              <a:spcAft>
                <a:spcPts val="0"/>
              </a:spcAft>
              <a:buClr>
                <a:srgbClr val="000000"/>
              </a:buClr>
              <a:buSzPts val="1600"/>
              <a:buChar char="●"/>
            </a:pPr>
            <a:r>
              <a:rPr b="1" lang="en-US" sz="1600">
                <a:solidFill>
                  <a:srgbClr val="000000"/>
                </a:solidFill>
              </a:rPr>
              <a:t>Wide range for healthy measurement.</a:t>
            </a:r>
            <a:endParaRPr b="1" sz="1600">
              <a:solidFill>
                <a:srgbClr val="000000"/>
              </a:solidFill>
            </a:endParaRPr>
          </a:p>
          <a:p>
            <a:pPr indent="0" lvl="0" marL="0" rtl="0" algn="l">
              <a:spcBef>
                <a:spcPts val="0"/>
              </a:spcBef>
              <a:spcAft>
                <a:spcPts val="0"/>
              </a:spcAft>
              <a:buNone/>
            </a:pPr>
            <a:r>
              <a:t/>
            </a:r>
            <a:endParaRPr b="1" sz="1600"/>
          </a:p>
          <a:p>
            <a:pPr indent="-330200" lvl="0" marL="457200" rtl="0" algn="l">
              <a:spcBef>
                <a:spcPts val="0"/>
              </a:spcBef>
              <a:spcAft>
                <a:spcPts val="0"/>
              </a:spcAft>
              <a:buClr>
                <a:srgbClr val="000000"/>
              </a:buClr>
              <a:buSzPts val="1600"/>
              <a:buChar char="●"/>
            </a:pPr>
            <a:r>
              <a:rPr b="1" lang="en-US" sz="1600">
                <a:solidFill>
                  <a:srgbClr val="000000"/>
                </a:solidFill>
              </a:rPr>
              <a:t>Easy to access and useful library.</a:t>
            </a:r>
            <a:endParaRPr b="1" sz="1600">
              <a:solidFill>
                <a:srgbClr val="000000"/>
              </a:solidFill>
            </a:endParaRPr>
          </a:p>
          <a:p>
            <a:pPr indent="0" lvl="0" marL="0" rtl="0" algn="l">
              <a:spcBef>
                <a:spcPts val="0"/>
              </a:spcBef>
              <a:spcAft>
                <a:spcPts val="0"/>
              </a:spcAft>
              <a:buNone/>
            </a:pPr>
            <a:r>
              <a:t/>
            </a:r>
            <a:endParaRPr b="1" sz="1600"/>
          </a:p>
          <a:p>
            <a:pPr indent="-330200" lvl="0" marL="457200" rtl="0" algn="l">
              <a:spcBef>
                <a:spcPts val="0"/>
              </a:spcBef>
              <a:spcAft>
                <a:spcPts val="0"/>
              </a:spcAft>
              <a:buClr>
                <a:srgbClr val="000000"/>
              </a:buClr>
              <a:buSzPts val="1600"/>
              <a:buChar char="●"/>
            </a:pPr>
            <a:r>
              <a:rPr b="1" lang="en-US" sz="1600">
                <a:solidFill>
                  <a:srgbClr val="000000"/>
                </a:solidFill>
              </a:rPr>
              <a:t>One small board that save cost for the price of three sensors.</a:t>
            </a:r>
            <a:endParaRPr b="1" sz="1600">
              <a:solidFill>
                <a:srgbClr val="000000"/>
              </a:solidFill>
            </a:endParaRPr>
          </a:p>
          <a:p>
            <a:pPr indent="0" lvl="0" marL="0" rtl="0" algn="l">
              <a:spcBef>
                <a:spcPts val="0"/>
              </a:spcBef>
              <a:spcAft>
                <a:spcPts val="0"/>
              </a:spcAft>
              <a:buNone/>
            </a:pPr>
            <a:r>
              <a:t/>
            </a:r>
            <a:endParaRPr b="1" sz="1600"/>
          </a:p>
          <a:p>
            <a:pPr indent="-330200" lvl="0" marL="457200" rtl="0" algn="l">
              <a:spcBef>
                <a:spcPts val="0"/>
              </a:spcBef>
              <a:spcAft>
                <a:spcPts val="0"/>
              </a:spcAft>
              <a:buClr>
                <a:srgbClr val="000000"/>
              </a:buClr>
              <a:buSzPts val="1600"/>
              <a:buChar char="●"/>
            </a:pPr>
            <a:r>
              <a:rPr b="1" lang="en-US" sz="1600">
                <a:solidFill>
                  <a:srgbClr val="000000"/>
                </a:solidFill>
              </a:rPr>
              <a:t>Small size.</a:t>
            </a:r>
            <a:endParaRPr b="1" sz="1600">
              <a:solidFill>
                <a:srgbClr val="000000"/>
              </a:solidFill>
            </a:endParaRPr>
          </a:p>
          <a:p>
            <a:pPr indent="0" lvl="0" marL="0" rtl="0" algn="l">
              <a:spcBef>
                <a:spcPts val="0"/>
              </a:spcBef>
              <a:spcAft>
                <a:spcPts val="0"/>
              </a:spcAft>
              <a:buNone/>
            </a:pPr>
            <a:r>
              <a:t/>
            </a:r>
            <a:endParaRPr b="1" sz="1200">
              <a:solidFill>
                <a:srgbClr val="000000"/>
              </a:solidFill>
            </a:endParaRPr>
          </a:p>
          <a:p>
            <a:pPr indent="0" lvl="0" marL="0" rtl="0" algn="l">
              <a:spcBef>
                <a:spcPts val="0"/>
              </a:spcBef>
              <a:spcAft>
                <a:spcPts val="0"/>
              </a:spcAft>
              <a:buNone/>
            </a:pPr>
            <a:r>
              <a:t/>
            </a:r>
            <a:endParaRPr b="1" sz="2400">
              <a:solidFill>
                <a:srgbClr val="000000"/>
              </a:solidFill>
            </a:endParaRPr>
          </a:p>
        </p:txBody>
      </p:sp>
      <p:pic>
        <p:nvPicPr>
          <p:cNvPr id="510" name="Google Shape;510;p17"/>
          <p:cNvPicPr preferRelativeResize="0"/>
          <p:nvPr/>
        </p:nvPicPr>
        <p:blipFill>
          <a:blip r:embed="rId4">
            <a:alphaModFix/>
          </a:blip>
          <a:stretch>
            <a:fillRect/>
          </a:stretch>
        </p:blipFill>
        <p:spPr>
          <a:xfrm rot="-5400000">
            <a:off x="6756331" y="3644524"/>
            <a:ext cx="2875668" cy="1442487"/>
          </a:xfrm>
          <a:prstGeom prst="rect">
            <a:avLst/>
          </a:prstGeom>
          <a:noFill/>
          <a:ln>
            <a:noFill/>
          </a:ln>
        </p:spPr>
      </p:pic>
      <p:graphicFrame>
        <p:nvGraphicFramePr>
          <p:cNvPr id="511" name="Google Shape;511;p17"/>
          <p:cNvGraphicFramePr/>
          <p:nvPr/>
        </p:nvGraphicFramePr>
        <p:xfrm>
          <a:off x="262713" y="1184200"/>
          <a:ext cx="3000000" cy="3000000"/>
        </p:xfrm>
        <a:graphic>
          <a:graphicData uri="http://schemas.openxmlformats.org/drawingml/2006/table">
            <a:tbl>
              <a:tblPr>
                <a:noFill/>
                <a:tableStyleId>{A9ED1627-924B-4930-AA3C-071C1F8F71B4}</a:tableStyleId>
              </a:tblPr>
              <a:tblGrid>
                <a:gridCol w="1231225"/>
                <a:gridCol w="1231225"/>
                <a:gridCol w="1231225"/>
                <a:gridCol w="1231225"/>
                <a:gridCol w="1231225"/>
                <a:gridCol w="1231225"/>
                <a:gridCol w="1231225"/>
              </a:tblGrid>
              <a:tr h="381400">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INTERFACE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RANGE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ACCURACY</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SIZE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MASS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solidFill>
                            <a:srgbClr val="FF0000"/>
                          </a:solidFill>
                        </a:rPr>
                        <a:t>Waveshare 10 DOF IMU</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I2c</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300</a:t>
                      </a:r>
                      <a:endParaRPr>
                        <a:solidFill>
                          <a:srgbClr val="FF0000"/>
                        </a:solidFill>
                      </a:endParaRPr>
                    </a:p>
                    <a:p>
                      <a:pPr indent="0" lvl="0" marL="0" rtl="0" algn="ctr">
                        <a:spcBef>
                          <a:spcPts val="0"/>
                        </a:spcBef>
                        <a:spcAft>
                          <a:spcPts val="0"/>
                        </a:spcAft>
                        <a:buNone/>
                      </a:pPr>
                      <a:r>
                        <a:rPr lang="en-US">
                          <a:solidFill>
                            <a:srgbClr val="FF0000"/>
                          </a:solidFill>
                        </a:rPr>
                        <a:t>hPa /</a:t>
                      </a:r>
                      <a:endParaRPr>
                        <a:solidFill>
                          <a:srgbClr val="FF0000"/>
                        </a:solidFill>
                      </a:endParaRPr>
                    </a:p>
                    <a:p>
                      <a:pPr indent="0" lvl="0" marL="0" rtl="0" algn="ctr">
                        <a:spcBef>
                          <a:spcPts val="0"/>
                        </a:spcBef>
                        <a:spcAft>
                          <a:spcPts val="0"/>
                        </a:spcAft>
                        <a:buNone/>
                      </a:pPr>
                      <a:r>
                        <a:rPr lang="en-US">
                          <a:solidFill>
                            <a:srgbClr val="FF0000"/>
                          </a:solidFill>
                        </a:rPr>
                        <a:t>1100 hPa</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a:t>
                      </a:r>
                      <a:endParaRPr>
                        <a:solidFill>
                          <a:srgbClr val="FF0000"/>
                        </a:solidFill>
                      </a:endParaRPr>
                    </a:p>
                    <a:p>
                      <a:pPr indent="0" lvl="0" marL="0" rtl="0" algn="ctr">
                        <a:spcBef>
                          <a:spcPts val="0"/>
                        </a:spcBef>
                        <a:spcAft>
                          <a:spcPts val="0"/>
                        </a:spcAft>
                        <a:buNone/>
                      </a:pPr>
                      <a:r>
                        <a:rPr lang="en-US">
                          <a:solidFill>
                            <a:srgbClr val="FF0000"/>
                          </a:solidFill>
                        </a:rPr>
                        <a:t>1 hPa</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31.2 mm x</a:t>
                      </a:r>
                      <a:endParaRPr>
                        <a:solidFill>
                          <a:srgbClr val="FF0000"/>
                        </a:solidFill>
                      </a:endParaRPr>
                    </a:p>
                    <a:p>
                      <a:pPr indent="0" lvl="0" marL="0" rtl="0" algn="ctr">
                        <a:spcBef>
                          <a:spcPts val="0"/>
                        </a:spcBef>
                        <a:spcAft>
                          <a:spcPts val="0"/>
                        </a:spcAft>
                        <a:buNone/>
                      </a:pPr>
                      <a:r>
                        <a:rPr lang="en-US">
                          <a:solidFill>
                            <a:srgbClr val="FF0000"/>
                          </a:solidFill>
                        </a:rPr>
                        <a:t>17 mm x</a:t>
                      </a:r>
                      <a:endParaRPr>
                        <a:solidFill>
                          <a:srgbClr val="FF0000"/>
                        </a:solidFill>
                      </a:endParaRPr>
                    </a:p>
                    <a:p>
                      <a:pPr indent="0" lvl="0" marL="0" rtl="0" algn="ctr">
                        <a:spcBef>
                          <a:spcPts val="0"/>
                        </a:spcBef>
                        <a:spcAft>
                          <a:spcPts val="0"/>
                        </a:spcAft>
                        <a:buNone/>
                      </a:pPr>
                      <a:r>
                        <a:rPr lang="en-US">
                          <a:solidFill>
                            <a:srgbClr val="FF0000"/>
                          </a:solidFill>
                        </a:rPr>
                        <a:t>3 mm</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2gr</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$17.99</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18"/>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517" name="Google Shape;517;p18"/>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18" name="Google Shape;518;p18"/>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Payload Air Temperature</a:t>
            </a:r>
            <a:r>
              <a:rPr b="1" i="0" lang="en-US" sz="2400" u="none" cap="none" strike="noStrike">
                <a:solidFill>
                  <a:schemeClr val="accent2"/>
                </a:solidFill>
                <a:latin typeface="Arial"/>
                <a:ea typeface="Arial"/>
                <a:cs typeface="Arial"/>
                <a:sym typeface="Arial"/>
              </a:rPr>
              <a:t> Sensor Summary</a:t>
            </a:r>
            <a:endParaRPr/>
          </a:p>
        </p:txBody>
      </p:sp>
      <p:sp>
        <p:nvSpPr>
          <p:cNvPr id="519" name="Google Shape;519;p18"/>
          <p:cNvSpPr txBox="1"/>
          <p:nvPr/>
        </p:nvSpPr>
        <p:spPr>
          <a:xfrm>
            <a:off x="228600" y="6477000"/>
            <a:ext cx="22860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pic>
        <p:nvPicPr>
          <p:cNvPr id="520" name="Google Shape;520;p18"/>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521" name="Google Shape;521;p18"/>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1" marL="457200" rtl="0" algn="l">
              <a:spcBef>
                <a:spcPts val="480"/>
              </a:spcBef>
              <a:spcAft>
                <a:spcPts val="0"/>
              </a:spcAft>
              <a:buNone/>
            </a:pPr>
            <a:r>
              <a:t/>
            </a:r>
            <a:endParaRPr sz="2400">
              <a:solidFill>
                <a:srgbClr val="000000"/>
              </a:solidFill>
            </a:endParaRPr>
          </a:p>
          <a:p>
            <a:pPr indent="-342900" lvl="0" marL="342900" rtl="0" algn="l">
              <a:spcBef>
                <a:spcPts val="480"/>
              </a:spcBef>
              <a:spcAft>
                <a:spcPts val="0"/>
              </a:spcAft>
              <a:buNone/>
            </a:pPr>
            <a:r>
              <a:t/>
            </a:r>
            <a:endParaRPr b="1" sz="2400">
              <a:solidFill>
                <a:srgbClr val="000000"/>
              </a:solidFill>
            </a:endParaRPr>
          </a:p>
        </p:txBody>
      </p:sp>
      <p:sp>
        <p:nvSpPr>
          <p:cNvPr id="522" name="Google Shape;522;p18"/>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p>
          <a:p>
            <a:pPr indent="0" lvl="0" marL="0" rtl="0" algn="l">
              <a:spcBef>
                <a:spcPts val="0"/>
              </a:spcBef>
              <a:spcAft>
                <a:spcPts val="0"/>
              </a:spcAft>
              <a:buNone/>
            </a:pPr>
            <a:r>
              <a:t/>
            </a:r>
            <a:endParaRPr b="1" sz="2400"/>
          </a:p>
          <a:p>
            <a:pPr indent="457200" lvl="0" marL="0" rtl="0" algn="l">
              <a:spcBef>
                <a:spcPts val="0"/>
              </a:spcBef>
              <a:spcAft>
                <a:spcPts val="0"/>
              </a:spcAft>
              <a:buNone/>
            </a:pPr>
            <a:r>
              <a:rPr b="1" lang="en-US" sz="2200">
                <a:solidFill>
                  <a:srgbClr val="000000"/>
                </a:solidFill>
              </a:rPr>
              <a:t>Waveshare 10DOF IMU with</a:t>
            </a:r>
            <a:r>
              <a:rPr b="1" lang="en-US" sz="2200"/>
              <a:t> </a:t>
            </a:r>
            <a:r>
              <a:rPr b="1" lang="en-US" sz="2200">
                <a:solidFill>
                  <a:srgbClr val="000000"/>
                </a:solidFill>
              </a:rPr>
              <a:t>bmp280</a:t>
            </a:r>
            <a:endParaRPr b="1" sz="2200">
              <a:solidFill>
                <a:srgbClr val="000000"/>
              </a:solidFill>
            </a:endParaRPr>
          </a:p>
          <a:p>
            <a:pPr indent="457200" lvl="0" marL="0" rtl="0" algn="l">
              <a:spcBef>
                <a:spcPts val="0"/>
              </a:spcBef>
              <a:spcAft>
                <a:spcPts val="0"/>
              </a:spcAft>
              <a:buNone/>
            </a:pPr>
            <a:r>
              <a:t/>
            </a:r>
            <a:endParaRPr b="1" sz="1600"/>
          </a:p>
          <a:p>
            <a:pPr indent="-330200" lvl="0" marL="457200" rtl="0" algn="l">
              <a:spcBef>
                <a:spcPts val="0"/>
              </a:spcBef>
              <a:spcAft>
                <a:spcPts val="0"/>
              </a:spcAft>
              <a:buClr>
                <a:srgbClr val="000000"/>
              </a:buClr>
              <a:buSzPts val="1600"/>
              <a:buChar char="●"/>
            </a:pPr>
            <a:r>
              <a:rPr b="1" lang="en-US" sz="1600">
                <a:solidFill>
                  <a:srgbClr val="000000"/>
                </a:solidFill>
              </a:rPr>
              <a:t>Considering 1°C, high measurement accuracy</a:t>
            </a:r>
            <a:r>
              <a:rPr b="1" lang="en-US" sz="1600"/>
              <a:t>.</a:t>
            </a:r>
            <a:endParaRPr b="1" sz="1600"/>
          </a:p>
          <a:p>
            <a:pPr indent="0" lvl="0" marL="0" rtl="0" algn="l">
              <a:spcBef>
                <a:spcPts val="0"/>
              </a:spcBef>
              <a:spcAft>
                <a:spcPts val="0"/>
              </a:spcAft>
              <a:buNone/>
            </a:pPr>
            <a:r>
              <a:t/>
            </a:r>
            <a:endParaRPr b="1" sz="1600"/>
          </a:p>
          <a:p>
            <a:pPr indent="-330200" lvl="0" marL="457200" rtl="0" algn="l">
              <a:spcBef>
                <a:spcPts val="0"/>
              </a:spcBef>
              <a:spcAft>
                <a:spcPts val="0"/>
              </a:spcAft>
              <a:buClr>
                <a:srgbClr val="000000"/>
              </a:buClr>
              <a:buSzPts val="1600"/>
              <a:buChar char="●"/>
            </a:pPr>
            <a:r>
              <a:rPr b="1" lang="en-US" sz="1600">
                <a:solidFill>
                  <a:srgbClr val="000000"/>
                </a:solidFill>
              </a:rPr>
              <a:t>Wide range for healthy measurement.</a:t>
            </a:r>
            <a:endParaRPr b="1" sz="1600">
              <a:solidFill>
                <a:srgbClr val="000000"/>
              </a:solidFill>
            </a:endParaRPr>
          </a:p>
          <a:p>
            <a:pPr indent="0" lvl="0" marL="0" rtl="0" algn="l">
              <a:spcBef>
                <a:spcPts val="0"/>
              </a:spcBef>
              <a:spcAft>
                <a:spcPts val="0"/>
              </a:spcAft>
              <a:buNone/>
            </a:pPr>
            <a:r>
              <a:t/>
            </a:r>
            <a:endParaRPr b="1" sz="1600"/>
          </a:p>
          <a:p>
            <a:pPr indent="-330200" lvl="0" marL="457200" rtl="0" algn="l">
              <a:spcBef>
                <a:spcPts val="0"/>
              </a:spcBef>
              <a:spcAft>
                <a:spcPts val="0"/>
              </a:spcAft>
              <a:buClr>
                <a:srgbClr val="000000"/>
              </a:buClr>
              <a:buSzPts val="1600"/>
              <a:buChar char="●"/>
            </a:pPr>
            <a:r>
              <a:rPr b="1" lang="en-US" sz="1600">
                <a:solidFill>
                  <a:srgbClr val="000000"/>
                </a:solidFill>
              </a:rPr>
              <a:t>Easy to access and useful library.</a:t>
            </a:r>
            <a:endParaRPr b="1" sz="1600">
              <a:solidFill>
                <a:srgbClr val="000000"/>
              </a:solidFill>
            </a:endParaRPr>
          </a:p>
          <a:p>
            <a:pPr indent="0" lvl="0" marL="0" rtl="0" algn="l">
              <a:spcBef>
                <a:spcPts val="0"/>
              </a:spcBef>
              <a:spcAft>
                <a:spcPts val="0"/>
              </a:spcAft>
              <a:buNone/>
            </a:pPr>
            <a:r>
              <a:t/>
            </a:r>
            <a:endParaRPr b="1" sz="1600"/>
          </a:p>
          <a:p>
            <a:pPr indent="-330200" lvl="0" marL="457200" rtl="0" algn="l">
              <a:spcBef>
                <a:spcPts val="0"/>
              </a:spcBef>
              <a:spcAft>
                <a:spcPts val="0"/>
              </a:spcAft>
              <a:buClr>
                <a:srgbClr val="000000"/>
              </a:buClr>
              <a:buSzPts val="1600"/>
              <a:buChar char="●"/>
            </a:pPr>
            <a:r>
              <a:rPr b="1" lang="en-US" sz="1600">
                <a:solidFill>
                  <a:srgbClr val="000000"/>
                </a:solidFill>
              </a:rPr>
              <a:t>One small board that save cost for the price of three sensors.</a:t>
            </a:r>
            <a:endParaRPr b="1" sz="1600">
              <a:solidFill>
                <a:srgbClr val="000000"/>
              </a:solidFill>
            </a:endParaRPr>
          </a:p>
          <a:p>
            <a:pPr indent="0" lvl="0" marL="0" rtl="0" algn="l">
              <a:spcBef>
                <a:spcPts val="0"/>
              </a:spcBef>
              <a:spcAft>
                <a:spcPts val="0"/>
              </a:spcAft>
              <a:buNone/>
            </a:pPr>
            <a:r>
              <a:t/>
            </a:r>
            <a:endParaRPr b="1" sz="1600"/>
          </a:p>
          <a:p>
            <a:pPr indent="-330200" lvl="0" marL="457200" rtl="0" algn="l">
              <a:spcBef>
                <a:spcPts val="0"/>
              </a:spcBef>
              <a:spcAft>
                <a:spcPts val="0"/>
              </a:spcAft>
              <a:buClr>
                <a:srgbClr val="000000"/>
              </a:buClr>
              <a:buSzPts val="1600"/>
              <a:buChar char="●"/>
            </a:pPr>
            <a:r>
              <a:rPr b="1" lang="en-US" sz="1600">
                <a:solidFill>
                  <a:srgbClr val="000000"/>
                </a:solidFill>
              </a:rPr>
              <a:t>Small size.</a:t>
            </a:r>
            <a:endParaRPr b="1" sz="1600">
              <a:solidFill>
                <a:srgbClr val="000000"/>
              </a:solidFill>
            </a:endParaRPr>
          </a:p>
          <a:p>
            <a:pPr indent="0" lvl="0" marL="0" rtl="0" algn="l">
              <a:spcBef>
                <a:spcPts val="0"/>
              </a:spcBef>
              <a:spcAft>
                <a:spcPts val="0"/>
              </a:spcAft>
              <a:buNone/>
            </a:pPr>
            <a:r>
              <a:t/>
            </a:r>
            <a:endParaRPr b="1" sz="1200">
              <a:solidFill>
                <a:srgbClr val="000000"/>
              </a:solidFill>
            </a:endParaRPr>
          </a:p>
          <a:p>
            <a:pPr indent="0" lvl="0" marL="0" rtl="0" algn="l">
              <a:spcBef>
                <a:spcPts val="0"/>
              </a:spcBef>
              <a:spcAft>
                <a:spcPts val="0"/>
              </a:spcAft>
              <a:buNone/>
            </a:pPr>
            <a:r>
              <a:t/>
            </a:r>
            <a:endParaRPr b="1" sz="2400">
              <a:solidFill>
                <a:srgbClr val="000000"/>
              </a:solidFill>
            </a:endParaRPr>
          </a:p>
        </p:txBody>
      </p:sp>
      <p:graphicFrame>
        <p:nvGraphicFramePr>
          <p:cNvPr id="523" name="Google Shape;523;p18"/>
          <p:cNvGraphicFramePr/>
          <p:nvPr/>
        </p:nvGraphicFramePr>
        <p:xfrm>
          <a:off x="262713" y="1184200"/>
          <a:ext cx="3000000" cy="3000000"/>
        </p:xfrm>
        <a:graphic>
          <a:graphicData uri="http://schemas.openxmlformats.org/drawingml/2006/table">
            <a:tbl>
              <a:tblPr>
                <a:noFill/>
                <a:tableStyleId>{A9ED1627-924B-4930-AA3C-071C1F8F71B4}</a:tableStyleId>
              </a:tblPr>
              <a:tblGrid>
                <a:gridCol w="1231225"/>
                <a:gridCol w="1231225"/>
                <a:gridCol w="1231225"/>
                <a:gridCol w="1231225"/>
                <a:gridCol w="1231225"/>
                <a:gridCol w="1231225"/>
                <a:gridCol w="1231225"/>
              </a:tblGrid>
              <a:tr h="381400">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INTERFACE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RANGE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ACCURACY</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SIZE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MASS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381000">
                <a:tc>
                  <a:txBody>
                    <a:bodyPr/>
                    <a:lstStyle/>
                    <a:p>
                      <a:pPr indent="0" lvl="0" marL="0" rtl="0" algn="ctr">
                        <a:spcBef>
                          <a:spcPts val="0"/>
                        </a:spcBef>
                        <a:spcAft>
                          <a:spcPts val="0"/>
                        </a:spcAft>
                        <a:buClr>
                          <a:srgbClr val="000000"/>
                        </a:buClr>
                        <a:buSzPts val="1100"/>
                        <a:buFont typeface="Arial"/>
                        <a:buNone/>
                      </a:pPr>
                      <a:r>
                        <a:rPr lang="en-US">
                          <a:solidFill>
                            <a:srgbClr val="FF0000"/>
                          </a:solidFill>
                        </a:rPr>
                        <a:t>Waveshare</a:t>
                      </a:r>
                      <a:endParaRPr>
                        <a:solidFill>
                          <a:srgbClr val="FF0000"/>
                        </a:solidFill>
                      </a:endParaRPr>
                    </a:p>
                    <a:p>
                      <a:pPr indent="0" lvl="0" marL="0" rtl="0" algn="ctr">
                        <a:spcBef>
                          <a:spcPts val="0"/>
                        </a:spcBef>
                        <a:spcAft>
                          <a:spcPts val="0"/>
                        </a:spcAft>
                        <a:buClr>
                          <a:srgbClr val="000000"/>
                        </a:buClr>
                        <a:buSzPts val="1100"/>
                        <a:buFont typeface="Arial"/>
                        <a:buNone/>
                      </a:pPr>
                      <a:r>
                        <a:rPr lang="en-US">
                          <a:solidFill>
                            <a:srgbClr val="FF0000"/>
                          </a:solidFill>
                        </a:rPr>
                        <a:t>10 DOF IMU</a:t>
                      </a:r>
                      <a:endParaRPr>
                        <a:solidFill>
                          <a:srgbClr val="FF0000"/>
                        </a:solidFill>
                      </a:endParaRPr>
                    </a:p>
                    <a:p>
                      <a:pPr indent="0" lvl="0" marL="0" rtl="0" algn="ctr">
                        <a:spcBef>
                          <a:spcPts val="0"/>
                        </a:spcBef>
                        <a:spcAft>
                          <a:spcPts val="0"/>
                        </a:spcAft>
                        <a:buClr>
                          <a:srgbClr val="000000"/>
                        </a:buClr>
                        <a:buSzPts val="1100"/>
                        <a:buFont typeface="Arial"/>
                        <a:buNone/>
                      </a:pPr>
                      <a:r>
                        <a:rPr lang="en-US">
                          <a:solidFill>
                            <a:srgbClr val="FF0000"/>
                          </a:solidFill>
                        </a:rPr>
                        <a:t>with bmp280</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I2c</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-40 °C/85 °C</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 1°C</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31.2 mm x</a:t>
                      </a:r>
                      <a:endParaRPr>
                        <a:solidFill>
                          <a:srgbClr val="FF0000"/>
                        </a:solidFill>
                      </a:endParaRPr>
                    </a:p>
                    <a:p>
                      <a:pPr indent="0" lvl="0" marL="0" rtl="0" algn="ctr">
                        <a:spcBef>
                          <a:spcPts val="0"/>
                        </a:spcBef>
                        <a:spcAft>
                          <a:spcPts val="0"/>
                        </a:spcAft>
                        <a:buNone/>
                      </a:pPr>
                      <a:r>
                        <a:rPr lang="en-US">
                          <a:solidFill>
                            <a:srgbClr val="FF0000"/>
                          </a:solidFill>
                        </a:rPr>
                        <a:t>17 mm x</a:t>
                      </a:r>
                      <a:endParaRPr>
                        <a:solidFill>
                          <a:srgbClr val="FF0000"/>
                        </a:solidFill>
                      </a:endParaRPr>
                    </a:p>
                    <a:p>
                      <a:pPr indent="0" lvl="0" marL="0" rtl="0" algn="ctr">
                        <a:spcBef>
                          <a:spcPts val="0"/>
                        </a:spcBef>
                        <a:spcAft>
                          <a:spcPts val="0"/>
                        </a:spcAft>
                        <a:buNone/>
                      </a:pPr>
                      <a:r>
                        <a:rPr lang="en-US">
                          <a:solidFill>
                            <a:srgbClr val="FF0000"/>
                          </a:solidFill>
                        </a:rPr>
                        <a:t>3 mm</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2gr</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$17.99</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r>
            </a:tbl>
          </a:graphicData>
        </a:graphic>
      </p:graphicFrame>
      <p:pic>
        <p:nvPicPr>
          <p:cNvPr id="524" name="Google Shape;524;p18"/>
          <p:cNvPicPr preferRelativeResize="0"/>
          <p:nvPr/>
        </p:nvPicPr>
        <p:blipFill>
          <a:blip r:embed="rId4">
            <a:alphaModFix/>
          </a:blip>
          <a:stretch>
            <a:fillRect/>
          </a:stretch>
        </p:blipFill>
        <p:spPr>
          <a:xfrm rot="-5400000">
            <a:off x="6756331" y="3644524"/>
            <a:ext cx="2875668" cy="144248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1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530" name="Google Shape;530;p1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31" name="Google Shape;531;p19"/>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Payload</a:t>
            </a:r>
            <a:r>
              <a:rPr b="1" i="0" lang="en-US" sz="2400" u="none" cap="none" strike="noStrike">
                <a:solidFill>
                  <a:schemeClr val="accent2"/>
                </a:solidFill>
                <a:latin typeface="Arial"/>
                <a:ea typeface="Arial"/>
                <a:cs typeface="Arial"/>
                <a:sym typeface="Arial"/>
              </a:rPr>
              <a:t> Voltage Sensor Summary</a:t>
            </a:r>
            <a:endParaRPr/>
          </a:p>
        </p:txBody>
      </p:sp>
      <p:sp>
        <p:nvSpPr>
          <p:cNvPr id="532" name="Google Shape;532;p1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pic>
        <p:nvPicPr>
          <p:cNvPr id="533" name="Google Shape;533;p19"/>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534" name="Google Shape;534;p19"/>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285750" lvl="1" marL="742950" rtl="0" algn="l">
              <a:spcBef>
                <a:spcPts val="480"/>
              </a:spcBef>
              <a:spcAft>
                <a:spcPts val="0"/>
              </a:spcAft>
              <a:buNone/>
            </a:pPr>
            <a:r>
              <a:t/>
            </a:r>
            <a:endParaRPr sz="2400">
              <a:solidFill>
                <a:srgbClr val="000000"/>
              </a:solidFill>
            </a:endParaRPr>
          </a:p>
          <a:p>
            <a:pPr indent="-342900" lvl="0" marL="342900" rtl="0" algn="l">
              <a:spcBef>
                <a:spcPts val="480"/>
              </a:spcBef>
              <a:spcAft>
                <a:spcPts val="0"/>
              </a:spcAft>
              <a:buNone/>
            </a:pPr>
            <a:r>
              <a:t/>
            </a:r>
            <a:endParaRPr b="1" sz="2400">
              <a:solidFill>
                <a:srgbClr val="000000"/>
              </a:solidFill>
            </a:endParaRPr>
          </a:p>
        </p:txBody>
      </p:sp>
      <p:sp>
        <p:nvSpPr>
          <p:cNvPr id="535" name="Google Shape;535;p19"/>
          <p:cNvSpPr txBox="1"/>
          <p:nvPr/>
        </p:nvSpPr>
        <p:spPr>
          <a:xfrm>
            <a:off x="228600" y="1096963"/>
            <a:ext cx="8686800" cy="518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solidFill>
                  <a:srgbClr val="000000"/>
                </a:solidFill>
              </a:rPr>
              <a:t> </a:t>
            </a:r>
            <a:endParaRPr b="1" sz="2400">
              <a:solidFill>
                <a:srgbClr val="000000"/>
              </a:solidFill>
            </a:endParaRPr>
          </a:p>
        </p:txBody>
      </p:sp>
      <p:sp>
        <p:nvSpPr>
          <p:cNvPr id="536" name="Google Shape;536;p19"/>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457200" lvl="0" marL="457200" rtl="0" algn="l">
              <a:spcBef>
                <a:spcPts val="0"/>
              </a:spcBef>
              <a:spcAft>
                <a:spcPts val="0"/>
              </a:spcAft>
              <a:buNone/>
            </a:pPr>
            <a:r>
              <a:rPr b="1" lang="en-US" sz="2500">
                <a:solidFill>
                  <a:srgbClr val="000000"/>
                </a:solidFill>
              </a:rPr>
              <a:t>Arduino analog pin</a:t>
            </a:r>
            <a:endParaRPr b="1" sz="2500">
              <a:solidFill>
                <a:srgbClr val="000000"/>
              </a:solidFill>
            </a:endParaRPr>
          </a:p>
          <a:p>
            <a:pPr indent="457200" lvl="0" marL="457200" rtl="0" algn="l">
              <a:spcBef>
                <a:spcPts val="0"/>
              </a:spcBef>
              <a:spcAft>
                <a:spcPts val="0"/>
              </a:spcAft>
              <a:buNone/>
            </a:pPr>
            <a:r>
              <a:t/>
            </a:r>
            <a:endParaRPr b="1" sz="2500"/>
          </a:p>
          <a:p>
            <a:pPr indent="-330200" lvl="0" marL="457200" rtl="0" algn="l">
              <a:spcBef>
                <a:spcPts val="0"/>
              </a:spcBef>
              <a:spcAft>
                <a:spcPts val="0"/>
              </a:spcAft>
              <a:buClr>
                <a:srgbClr val="000000"/>
              </a:buClr>
              <a:buSzPts val="1600"/>
              <a:buChar char="●"/>
            </a:pPr>
            <a:r>
              <a:rPr b="1" lang="en-US" sz="1600">
                <a:solidFill>
                  <a:srgbClr val="000000"/>
                </a:solidFill>
              </a:rPr>
              <a:t>Considering it comes with the controlling</a:t>
            </a:r>
            <a:endParaRPr b="1" sz="1600">
              <a:solidFill>
                <a:srgbClr val="000000"/>
              </a:solidFill>
            </a:endParaRPr>
          </a:p>
          <a:p>
            <a:pPr indent="457200" lvl="0" marL="0" rtl="0" algn="l">
              <a:spcBef>
                <a:spcPts val="0"/>
              </a:spcBef>
              <a:spcAft>
                <a:spcPts val="0"/>
              </a:spcAft>
              <a:buNone/>
            </a:pPr>
            <a:r>
              <a:rPr b="1" lang="en-US" sz="1600">
                <a:solidFill>
                  <a:srgbClr val="000000"/>
                </a:solidFill>
              </a:rPr>
              <a:t>electronics and high precision</a:t>
            </a:r>
            <a:endParaRPr b="1" sz="1600">
              <a:solidFill>
                <a:srgbClr val="000000"/>
              </a:solidFill>
            </a:endParaRPr>
          </a:p>
          <a:p>
            <a:pPr indent="457200" lvl="0" marL="0" rtl="0" algn="l">
              <a:spcBef>
                <a:spcPts val="0"/>
              </a:spcBef>
              <a:spcAft>
                <a:spcPts val="0"/>
              </a:spcAft>
              <a:buNone/>
            </a:pPr>
            <a:r>
              <a:rPr b="1" lang="en-US" sz="1600">
                <a:solidFill>
                  <a:srgbClr val="000000"/>
                </a:solidFill>
              </a:rPr>
              <a:t>there's no need to invest in other sensor</a:t>
            </a:r>
            <a:endParaRPr b="1" sz="1600">
              <a:solidFill>
                <a:srgbClr val="000000"/>
              </a:solidFill>
            </a:endParaRPr>
          </a:p>
          <a:p>
            <a:pPr indent="0" lvl="0" marL="0" rtl="0" algn="l">
              <a:spcBef>
                <a:spcPts val="0"/>
              </a:spcBef>
              <a:spcAft>
                <a:spcPts val="0"/>
              </a:spcAft>
              <a:buNone/>
            </a:pPr>
            <a:r>
              <a:t/>
            </a:r>
            <a:endParaRPr b="1" sz="1600">
              <a:solidFill>
                <a:srgbClr val="000000"/>
              </a:solidFill>
            </a:endParaRPr>
          </a:p>
          <a:p>
            <a:pPr indent="0" lvl="0" marL="0" rtl="0" algn="l">
              <a:spcBef>
                <a:spcPts val="0"/>
              </a:spcBef>
              <a:spcAft>
                <a:spcPts val="0"/>
              </a:spcAft>
              <a:buNone/>
            </a:pPr>
            <a:r>
              <a:t/>
            </a:r>
            <a:endParaRPr b="1" sz="1200">
              <a:solidFill>
                <a:srgbClr val="000000"/>
              </a:solidFill>
            </a:endParaRPr>
          </a:p>
          <a:p>
            <a:pPr indent="0" lvl="0" marL="0" rtl="0" algn="l">
              <a:spcBef>
                <a:spcPts val="0"/>
              </a:spcBef>
              <a:spcAft>
                <a:spcPts val="0"/>
              </a:spcAft>
              <a:buNone/>
            </a:pPr>
            <a:r>
              <a:t/>
            </a:r>
            <a:endParaRPr b="1" sz="2400">
              <a:solidFill>
                <a:srgbClr val="000000"/>
              </a:solidFill>
            </a:endParaRPr>
          </a:p>
        </p:txBody>
      </p:sp>
      <p:graphicFrame>
        <p:nvGraphicFramePr>
          <p:cNvPr id="537" name="Google Shape;537;p19"/>
          <p:cNvGraphicFramePr/>
          <p:nvPr/>
        </p:nvGraphicFramePr>
        <p:xfrm>
          <a:off x="262713" y="1184200"/>
          <a:ext cx="3000000" cy="3000000"/>
        </p:xfrm>
        <a:graphic>
          <a:graphicData uri="http://schemas.openxmlformats.org/drawingml/2006/table">
            <a:tbl>
              <a:tblPr>
                <a:noFill/>
                <a:tableStyleId>{A9ED1627-924B-4930-AA3C-071C1F8F71B4}</a:tableStyleId>
              </a:tblPr>
              <a:tblGrid>
                <a:gridCol w="1737350"/>
                <a:gridCol w="1737350"/>
                <a:gridCol w="1737350"/>
                <a:gridCol w="1737350"/>
                <a:gridCol w="1737350"/>
              </a:tblGrid>
              <a:tr h="333800">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ACCURACY</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SIZE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MASS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873075">
                <a:tc>
                  <a:txBody>
                    <a:bodyPr/>
                    <a:lstStyle/>
                    <a:p>
                      <a:pPr indent="0" lvl="0" marL="0" rtl="0" algn="ctr">
                        <a:spcBef>
                          <a:spcPts val="0"/>
                        </a:spcBef>
                        <a:spcAft>
                          <a:spcPts val="0"/>
                        </a:spcAft>
                        <a:buNone/>
                      </a:pPr>
                      <a:r>
                        <a:rPr lang="en-US">
                          <a:solidFill>
                            <a:srgbClr val="FF0000"/>
                          </a:solidFill>
                        </a:rPr>
                        <a:t>Arduino analog pin</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±0.0049v</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108 mm x</a:t>
                      </a:r>
                      <a:endParaRPr>
                        <a:solidFill>
                          <a:srgbClr val="FF0000"/>
                        </a:solidFill>
                      </a:endParaRPr>
                    </a:p>
                    <a:p>
                      <a:pPr indent="0" lvl="0" marL="0" rtl="0" algn="ctr">
                        <a:spcBef>
                          <a:spcPts val="0"/>
                        </a:spcBef>
                        <a:spcAft>
                          <a:spcPts val="0"/>
                        </a:spcAft>
                        <a:buNone/>
                      </a:pPr>
                      <a:r>
                        <a:rPr lang="en-US">
                          <a:solidFill>
                            <a:srgbClr val="FF0000"/>
                          </a:solidFill>
                        </a:rPr>
                        <a:t>54 mm</a:t>
                      </a:r>
                      <a:endParaRPr>
                        <a:solidFill>
                          <a:srgbClr val="FF0000"/>
                        </a:solidFill>
                      </a:endParaRPr>
                    </a:p>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34,9g</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$ 0</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r>
            </a:tbl>
          </a:graphicData>
        </a:graphic>
      </p:graphicFrame>
      <p:pic>
        <p:nvPicPr>
          <p:cNvPr id="538" name="Google Shape;538;p19"/>
          <p:cNvPicPr preferRelativeResize="0"/>
          <p:nvPr/>
        </p:nvPicPr>
        <p:blipFill>
          <a:blip r:embed="rId4">
            <a:alphaModFix/>
          </a:blip>
          <a:stretch>
            <a:fillRect/>
          </a:stretch>
        </p:blipFill>
        <p:spPr>
          <a:xfrm>
            <a:off x="5600216" y="3104350"/>
            <a:ext cx="3086582" cy="235278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2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544" name="Google Shape;544;p2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45" name="Google Shape;545;p20"/>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Payload Rotation</a:t>
            </a:r>
            <a:r>
              <a:rPr b="1" i="0" lang="en-US" sz="2400" u="none" cap="none" strike="noStrike">
                <a:solidFill>
                  <a:schemeClr val="accent2"/>
                </a:solidFill>
                <a:latin typeface="Arial"/>
                <a:ea typeface="Arial"/>
                <a:cs typeface="Arial"/>
                <a:sym typeface="Arial"/>
              </a:rPr>
              <a:t> Control Sensor Summary</a:t>
            </a:r>
            <a:endParaRPr/>
          </a:p>
        </p:txBody>
      </p:sp>
      <p:sp>
        <p:nvSpPr>
          <p:cNvPr id="546" name="Google Shape;546;p2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547" name="Google Shape;547;p2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48" name="Google Shape;548;p2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549" name="Google Shape;549;p20"/>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1600">
              <a:solidFill>
                <a:srgbClr val="000000"/>
              </a:solidFill>
            </a:endParaRPr>
          </a:p>
          <a:p>
            <a:pPr indent="457200" lvl="0" marL="0" rtl="0" algn="l">
              <a:spcBef>
                <a:spcPts val="0"/>
              </a:spcBef>
              <a:spcAft>
                <a:spcPts val="0"/>
              </a:spcAft>
              <a:buNone/>
            </a:pPr>
            <a:r>
              <a:rPr b="1" lang="en-US" sz="2200">
                <a:solidFill>
                  <a:srgbClr val="000000"/>
                </a:solidFill>
              </a:rPr>
              <a:t>Waveshare 10DOF IMU with</a:t>
            </a:r>
            <a:r>
              <a:rPr b="1" lang="en-US" sz="2200"/>
              <a:t> </a:t>
            </a:r>
            <a:r>
              <a:rPr b="1" lang="en-US" sz="2200">
                <a:solidFill>
                  <a:srgbClr val="000000"/>
                </a:solidFill>
              </a:rPr>
              <a:t>bmp280</a:t>
            </a:r>
            <a:endParaRPr b="1" sz="2200">
              <a:solidFill>
                <a:srgbClr val="000000"/>
              </a:solidFill>
            </a:endParaRPr>
          </a:p>
          <a:p>
            <a:pPr indent="0" lvl="0" marL="0" rtl="0" algn="l">
              <a:spcBef>
                <a:spcPts val="0"/>
              </a:spcBef>
              <a:spcAft>
                <a:spcPts val="0"/>
              </a:spcAft>
              <a:buNone/>
            </a:pPr>
            <a:r>
              <a:t/>
            </a:r>
            <a:endParaRPr b="1" sz="1900"/>
          </a:p>
          <a:p>
            <a:pPr indent="-330200" lvl="0" marL="457200" rtl="0" algn="l">
              <a:spcBef>
                <a:spcPts val="0"/>
              </a:spcBef>
              <a:spcAft>
                <a:spcPts val="0"/>
              </a:spcAft>
              <a:buClr>
                <a:srgbClr val="000000"/>
              </a:buClr>
              <a:buSzPts val="1600"/>
              <a:buChar char="●"/>
            </a:pPr>
            <a:r>
              <a:rPr b="1" lang="en-US" sz="1600">
                <a:solidFill>
                  <a:srgbClr val="000000"/>
                </a:solidFill>
              </a:rPr>
              <a:t> </a:t>
            </a:r>
            <a:r>
              <a:rPr b="1" lang="en-US" sz="1600">
                <a:solidFill>
                  <a:schemeClr val="dk1"/>
                </a:solidFill>
              </a:rPr>
              <a:t>Considering ±3% , high measurement accuracy.</a:t>
            </a:r>
            <a:endParaRPr b="1" sz="1600"/>
          </a:p>
          <a:p>
            <a:pPr indent="0" lvl="0" marL="0" rtl="0" algn="l">
              <a:spcBef>
                <a:spcPts val="0"/>
              </a:spcBef>
              <a:spcAft>
                <a:spcPts val="0"/>
              </a:spcAft>
              <a:buNone/>
            </a:pPr>
            <a:r>
              <a:t/>
            </a:r>
            <a:endParaRPr b="1" sz="1600"/>
          </a:p>
          <a:p>
            <a:pPr indent="-330200" lvl="0" marL="457200" rtl="0" algn="l">
              <a:spcBef>
                <a:spcPts val="0"/>
              </a:spcBef>
              <a:spcAft>
                <a:spcPts val="0"/>
              </a:spcAft>
              <a:buClr>
                <a:srgbClr val="000000"/>
              </a:buClr>
              <a:buSzPts val="1600"/>
              <a:buChar char="●"/>
            </a:pPr>
            <a:r>
              <a:rPr b="1" lang="en-US" sz="1600">
                <a:solidFill>
                  <a:srgbClr val="000000"/>
                </a:solidFill>
              </a:rPr>
              <a:t>Wide range for healthy measurement.</a:t>
            </a:r>
            <a:endParaRPr b="1" sz="1600">
              <a:solidFill>
                <a:srgbClr val="000000"/>
              </a:solidFill>
            </a:endParaRPr>
          </a:p>
          <a:p>
            <a:pPr indent="0" lvl="0" marL="0" rtl="0" algn="l">
              <a:spcBef>
                <a:spcPts val="0"/>
              </a:spcBef>
              <a:spcAft>
                <a:spcPts val="0"/>
              </a:spcAft>
              <a:buNone/>
            </a:pPr>
            <a:r>
              <a:t/>
            </a:r>
            <a:endParaRPr b="1" sz="1600"/>
          </a:p>
          <a:p>
            <a:pPr indent="-330200" lvl="0" marL="457200" rtl="0" algn="l">
              <a:spcBef>
                <a:spcPts val="0"/>
              </a:spcBef>
              <a:spcAft>
                <a:spcPts val="0"/>
              </a:spcAft>
              <a:buClr>
                <a:srgbClr val="000000"/>
              </a:buClr>
              <a:buSzPts val="1600"/>
              <a:buChar char="●"/>
            </a:pPr>
            <a:r>
              <a:rPr b="1" lang="en-US" sz="1600">
                <a:solidFill>
                  <a:srgbClr val="000000"/>
                </a:solidFill>
              </a:rPr>
              <a:t>Easy to access and useful library.</a:t>
            </a:r>
            <a:endParaRPr b="1" sz="1600">
              <a:solidFill>
                <a:srgbClr val="000000"/>
              </a:solidFill>
            </a:endParaRPr>
          </a:p>
          <a:p>
            <a:pPr indent="0" lvl="0" marL="0" rtl="0" algn="l">
              <a:spcBef>
                <a:spcPts val="0"/>
              </a:spcBef>
              <a:spcAft>
                <a:spcPts val="0"/>
              </a:spcAft>
              <a:buNone/>
            </a:pPr>
            <a:r>
              <a:t/>
            </a:r>
            <a:endParaRPr b="1" sz="1600"/>
          </a:p>
          <a:p>
            <a:pPr indent="-330200" lvl="0" marL="457200" rtl="0" algn="l">
              <a:spcBef>
                <a:spcPts val="0"/>
              </a:spcBef>
              <a:spcAft>
                <a:spcPts val="0"/>
              </a:spcAft>
              <a:buClr>
                <a:srgbClr val="000000"/>
              </a:buClr>
              <a:buSzPts val="1600"/>
              <a:buChar char="●"/>
            </a:pPr>
            <a:r>
              <a:rPr b="1" lang="en-US" sz="1600">
                <a:solidFill>
                  <a:srgbClr val="000000"/>
                </a:solidFill>
              </a:rPr>
              <a:t>One small board that save cost for the price of three sensors.</a:t>
            </a:r>
            <a:endParaRPr b="1" sz="1600">
              <a:solidFill>
                <a:srgbClr val="000000"/>
              </a:solidFill>
            </a:endParaRPr>
          </a:p>
          <a:p>
            <a:pPr indent="0" lvl="0" marL="0" rtl="0" algn="l">
              <a:spcBef>
                <a:spcPts val="0"/>
              </a:spcBef>
              <a:spcAft>
                <a:spcPts val="0"/>
              </a:spcAft>
              <a:buNone/>
            </a:pPr>
            <a:r>
              <a:t/>
            </a:r>
            <a:endParaRPr b="1" sz="1600"/>
          </a:p>
          <a:p>
            <a:pPr indent="-330200" lvl="0" marL="457200" rtl="0" algn="l">
              <a:spcBef>
                <a:spcPts val="0"/>
              </a:spcBef>
              <a:spcAft>
                <a:spcPts val="0"/>
              </a:spcAft>
              <a:buClr>
                <a:srgbClr val="000000"/>
              </a:buClr>
              <a:buSzPts val="1600"/>
              <a:buChar char="●"/>
            </a:pPr>
            <a:r>
              <a:rPr b="1" lang="en-US" sz="1600">
                <a:solidFill>
                  <a:srgbClr val="000000"/>
                </a:solidFill>
              </a:rPr>
              <a:t>Small size.</a:t>
            </a:r>
            <a:endParaRPr b="1" sz="1600">
              <a:solidFill>
                <a:srgbClr val="000000"/>
              </a:solidFill>
            </a:endParaRPr>
          </a:p>
          <a:p>
            <a:pPr indent="0" lvl="0" marL="0" rtl="0" algn="l">
              <a:spcBef>
                <a:spcPts val="0"/>
              </a:spcBef>
              <a:spcAft>
                <a:spcPts val="0"/>
              </a:spcAft>
              <a:buNone/>
            </a:pPr>
            <a:r>
              <a:t/>
            </a:r>
            <a:endParaRPr b="1" sz="1200">
              <a:solidFill>
                <a:srgbClr val="000000"/>
              </a:solidFill>
            </a:endParaRPr>
          </a:p>
          <a:p>
            <a:pPr indent="0" lvl="0" marL="0" rtl="0" algn="l">
              <a:spcBef>
                <a:spcPts val="0"/>
              </a:spcBef>
              <a:spcAft>
                <a:spcPts val="0"/>
              </a:spcAft>
              <a:buNone/>
            </a:pPr>
            <a:r>
              <a:t/>
            </a:r>
            <a:endParaRPr b="1" sz="2400">
              <a:solidFill>
                <a:srgbClr val="000000"/>
              </a:solidFill>
            </a:endParaRPr>
          </a:p>
        </p:txBody>
      </p:sp>
      <p:pic>
        <p:nvPicPr>
          <p:cNvPr id="550" name="Google Shape;550;p20"/>
          <p:cNvPicPr preferRelativeResize="0"/>
          <p:nvPr/>
        </p:nvPicPr>
        <p:blipFill>
          <a:blip r:embed="rId4">
            <a:alphaModFix/>
          </a:blip>
          <a:stretch>
            <a:fillRect/>
          </a:stretch>
        </p:blipFill>
        <p:spPr>
          <a:xfrm rot="-5400000">
            <a:off x="6756331" y="3644524"/>
            <a:ext cx="2875668" cy="1442487"/>
          </a:xfrm>
          <a:prstGeom prst="rect">
            <a:avLst/>
          </a:prstGeom>
          <a:noFill/>
          <a:ln>
            <a:noFill/>
          </a:ln>
        </p:spPr>
      </p:pic>
      <p:graphicFrame>
        <p:nvGraphicFramePr>
          <p:cNvPr id="551" name="Google Shape;551;p20"/>
          <p:cNvGraphicFramePr/>
          <p:nvPr/>
        </p:nvGraphicFramePr>
        <p:xfrm>
          <a:off x="262713" y="1184200"/>
          <a:ext cx="3000000" cy="3000000"/>
        </p:xfrm>
        <a:graphic>
          <a:graphicData uri="http://schemas.openxmlformats.org/drawingml/2006/table">
            <a:tbl>
              <a:tblPr>
                <a:noFill/>
                <a:tableStyleId>{A9ED1627-924B-4930-AA3C-071C1F8F71B4}</a:tableStyleId>
              </a:tblPr>
              <a:tblGrid>
                <a:gridCol w="1231225"/>
                <a:gridCol w="1231225"/>
                <a:gridCol w="1231225"/>
                <a:gridCol w="1231225"/>
                <a:gridCol w="1231225"/>
                <a:gridCol w="1231225"/>
                <a:gridCol w="1231225"/>
              </a:tblGrid>
              <a:tr h="381400">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INTERFACE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RANGE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ACCURACY</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SIZE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MASS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solidFill>
                            <a:srgbClr val="FF0000"/>
                          </a:solidFill>
                        </a:rPr>
                        <a:t>Waveshare 10 DOF IMU</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rPr lang="en-US">
                          <a:solidFill>
                            <a:srgbClr val="FF0000"/>
                          </a:solidFill>
                        </a:rPr>
                        <a:t>I2c</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rPr lang="en-US">
                          <a:solidFill>
                            <a:srgbClr val="FF0000"/>
                          </a:solidFill>
                        </a:rPr>
                        <a:t>2000 °/s</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a:t>
                      </a:r>
                      <a:endParaRPr>
                        <a:solidFill>
                          <a:srgbClr val="FF0000"/>
                        </a:solidFill>
                      </a:endParaRPr>
                    </a:p>
                    <a:p>
                      <a:pPr indent="0" lvl="0" marL="0" rtl="0" algn="ctr">
                        <a:spcBef>
                          <a:spcPts val="0"/>
                        </a:spcBef>
                        <a:spcAft>
                          <a:spcPts val="0"/>
                        </a:spcAft>
                        <a:buNone/>
                      </a:pPr>
                      <a:r>
                        <a:rPr lang="en-US">
                          <a:solidFill>
                            <a:srgbClr val="FF0000"/>
                          </a:solidFill>
                        </a:rPr>
                        <a:t>1 hPa</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31.2 mm x</a:t>
                      </a:r>
                      <a:endParaRPr>
                        <a:solidFill>
                          <a:srgbClr val="FF0000"/>
                        </a:solidFill>
                      </a:endParaRPr>
                    </a:p>
                    <a:p>
                      <a:pPr indent="0" lvl="0" marL="0" rtl="0" algn="ctr">
                        <a:spcBef>
                          <a:spcPts val="0"/>
                        </a:spcBef>
                        <a:spcAft>
                          <a:spcPts val="0"/>
                        </a:spcAft>
                        <a:buNone/>
                      </a:pPr>
                      <a:r>
                        <a:rPr lang="en-US">
                          <a:solidFill>
                            <a:srgbClr val="FF0000"/>
                          </a:solidFill>
                        </a:rPr>
                        <a:t>17 mm x</a:t>
                      </a:r>
                      <a:endParaRPr>
                        <a:solidFill>
                          <a:srgbClr val="FF0000"/>
                        </a:solidFill>
                      </a:endParaRPr>
                    </a:p>
                    <a:p>
                      <a:pPr indent="0" lvl="0" marL="0" rtl="0" algn="ctr">
                        <a:spcBef>
                          <a:spcPts val="0"/>
                        </a:spcBef>
                        <a:spcAft>
                          <a:spcPts val="0"/>
                        </a:spcAft>
                        <a:buNone/>
                      </a:pPr>
                      <a:r>
                        <a:rPr lang="en-US">
                          <a:solidFill>
                            <a:srgbClr val="FF0000"/>
                          </a:solidFill>
                        </a:rPr>
                        <a:t>3 mm</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rPr lang="en-US">
                          <a:solidFill>
                            <a:srgbClr val="FF0000"/>
                          </a:solidFill>
                        </a:rPr>
                        <a:t>2gr</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rPr lang="en-US">
                          <a:solidFill>
                            <a:srgbClr val="FF0000"/>
                          </a:solidFill>
                        </a:rPr>
                        <a:t>$17.99</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21"/>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557" name="Google Shape;557;p21"/>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58" name="Google Shape;558;p21"/>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Camera Summary</a:t>
            </a:r>
            <a:endParaRPr/>
          </a:p>
        </p:txBody>
      </p:sp>
      <p:sp>
        <p:nvSpPr>
          <p:cNvPr id="559" name="Google Shape;559;p21"/>
          <p:cNvSpPr txBox="1"/>
          <p:nvPr/>
        </p:nvSpPr>
        <p:spPr>
          <a:xfrm>
            <a:off x="228600" y="6477000"/>
            <a:ext cx="22860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560" name="Google Shape;560;p2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61" name="Google Shape;561;p21"/>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562" name="Google Shape;562;p21"/>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None/>
            </a:pPr>
            <a:r>
              <a:t/>
            </a:r>
            <a:endParaRPr sz="2400">
              <a:solidFill>
                <a:srgbClr val="000000"/>
              </a:solidFill>
            </a:endParaRPr>
          </a:p>
          <a:p>
            <a:pPr indent="-285750" lvl="1" marL="742950" rtl="0" algn="l">
              <a:spcBef>
                <a:spcPts val="480"/>
              </a:spcBef>
              <a:spcAft>
                <a:spcPts val="0"/>
              </a:spcAft>
              <a:buNone/>
            </a:pPr>
            <a:r>
              <a:t/>
            </a:r>
            <a:endParaRPr sz="2400">
              <a:solidFill>
                <a:srgbClr val="000000"/>
              </a:solidFill>
            </a:endParaRPr>
          </a:p>
          <a:p>
            <a:pPr indent="-285750" lvl="1" marL="742950" rtl="0" algn="l">
              <a:spcBef>
                <a:spcPts val="480"/>
              </a:spcBef>
              <a:spcAft>
                <a:spcPts val="0"/>
              </a:spcAft>
              <a:buNone/>
            </a:pPr>
            <a:r>
              <a:t/>
            </a:r>
            <a:endParaRPr sz="2400">
              <a:solidFill>
                <a:srgbClr val="000000"/>
              </a:solidFill>
            </a:endParaRPr>
          </a:p>
          <a:p>
            <a:pPr indent="-342900" lvl="0" marL="342900" rtl="0" algn="l">
              <a:spcBef>
                <a:spcPts val="480"/>
              </a:spcBef>
              <a:spcAft>
                <a:spcPts val="0"/>
              </a:spcAft>
              <a:buNone/>
            </a:pPr>
            <a:r>
              <a:t/>
            </a:r>
            <a:endParaRPr b="1" sz="2400">
              <a:solidFill>
                <a:srgbClr val="000000"/>
              </a:solidFill>
            </a:endParaRPr>
          </a:p>
        </p:txBody>
      </p:sp>
      <p:sp>
        <p:nvSpPr>
          <p:cNvPr id="563" name="Google Shape;563;p21"/>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1" marL="457200" rtl="0" algn="l">
              <a:spcBef>
                <a:spcPts val="480"/>
              </a:spcBef>
              <a:spcAft>
                <a:spcPts val="0"/>
              </a:spcAft>
              <a:buNone/>
            </a:pPr>
            <a:r>
              <a:t/>
            </a:r>
            <a:endParaRPr sz="2400">
              <a:solidFill>
                <a:srgbClr val="000000"/>
              </a:solidFill>
            </a:endParaRPr>
          </a:p>
          <a:p>
            <a:pPr indent="-342900" lvl="0" marL="342900" rtl="0" algn="l">
              <a:spcBef>
                <a:spcPts val="480"/>
              </a:spcBef>
              <a:spcAft>
                <a:spcPts val="0"/>
              </a:spcAft>
              <a:buNone/>
            </a:pPr>
            <a:r>
              <a:t/>
            </a:r>
            <a:endParaRPr b="1" sz="2400">
              <a:solidFill>
                <a:srgbClr val="000000"/>
              </a:solidFill>
            </a:endParaRPr>
          </a:p>
        </p:txBody>
      </p:sp>
      <p:sp>
        <p:nvSpPr>
          <p:cNvPr id="564" name="Google Shape;564;p21"/>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1700"/>
          </a:p>
          <a:p>
            <a:pPr indent="0" lvl="0" marL="0" rtl="0" algn="l">
              <a:spcBef>
                <a:spcPts val="0"/>
              </a:spcBef>
              <a:spcAft>
                <a:spcPts val="0"/>
              </a:spcAft>
              <a:buNone/>
            </a:pPr>
            <a:r>
              <a:t/>
            </a:r>
            <a:endParaRPr b="1" sz="2400"/>
          </a:p>
          <a:p>
            <a:pPr indent="457200" lvl="0" marL="457200" rtl="0" algn="l">
              <a:spcBef>
                <a:spcPts val="0"/>
              </a:spcBef>
              <a:spcAft>
                <a:spcPts val="0"/>
              </a:spcAft>
              <a:buNone/>
            </a:pPr>
            <a:r>
              <a:rPr b="1" lang="en-US" sz="2500">
                <a:solidFill>
                  <a:srgbClr val="000000"/>
                </a:solidFill>
              </a:rPr>
              <a:t>Adafruit camer</a:t>
            </a:r>
            <a:r>
              <a:rPr b="1" lang="en-US" sz="2500"/>
              <a:t>a</a:t>
            </a:r>
            <a:endParaRPr b="1" sz="2500"/>
          </a:p>
          <a:p>
            <a:pPr indent="457200" lvl="0" marL="457200" rtl="0" algn="l">
              <a:spcBef>
                <a:spcPts val="0"/>
              </a:spcBef>
              <a:spcAft>
                <a:spcPts val="0"/>
              </a:spcAft>
              <a:buNone/>
            </a:pPr>
            <a:r>
              <a:t/>
            </a:r>
            <a:endParaRPr b="1" sz="1700"/>
          </a:p>
          <a:p>
            <a:pPr indent="-330200" lvl="0" marL="457200" rtl="0" algn="l">
              <a:spcBef>
                <a:spcPts val="0"/>
              </a:spcBef>
              <a:spcAft>
                <a:spcPts val="0"/>
              </a:spcAft>
              <a:buClr>
                <a:srgbClr val="000000"/>
              </a:buClr>
              <a:buSzPts val="1600"/>
              <a:buChar char="●"/>
            </a:pPr>
            <a:r>
              <a:rPr b="1" lang="en-US" sz="1600">
                <a:solidFill>
                  <a:srgbClr val="000000"/>
                </a:solidFill>
              </a:rPr>
              <a:t>Considering its size that is easy to fit in a</a:t>
            </a:r>
            <a:endParaRPr b="1" sz="1600">
              <a:solidFill>
                <a:srgbClr val="000000"/>
              </a:solidFill>
            </a:endParaRPr>
          </a:p>
          <a:p>
            <a:pPr indent="457200" lvl="0" marL="0" rtl="0" algn="l">
              <a:spcBef>
                <a:spcPts val="0"/>
              </a:spcBef>
              <a:spcAft>
                <a:spcPts val="0"/>
              </a:spcAft>
              <a:buNone/>
            </a:pPr>
            <a:r>
              <a:rPr b="1" lang="en-US" sz="1600">
                <a:solidFill>
                  <a:srgbClr val="000000"/>
                </a:solidFill>
              </a:rPr>
              <a:t>slip tray to ease rotation.</a:t>
            </a:r>
            <a:endParaRPr b="1" sz="1600">
              <a:solidFill>
                <a:srgbClr val="000000"/>
              </a:solidFill>
            </a:endParaRPr>
          </a:p>
          <a:p>
            <a:pPr indent="0" lvl="0" marL="0" rtl="0" algn="l">
              <a:spcBef>
                <a:spcPts val="0"/>
              </a:spcBef>
              <a:spcAft>
                <a:spcPts val="0"/>
              </a:spcAft>
              <a:buNone/>
            </a:pPr>
            <a:r>
              <a:t/>
            </a:r>
            <a:endParaRPr b="1" sz="1600"/>
          </a:p>
          <a:p>
            <a:pPr indent="-330200" lvl="0" marL="457200" rtl="0" algn="l">
              <a:spcBef>
                <a:spcPts val="0"/>
              </a:spcBef>
              <a:spcAft>
                <a:spcPts val="0"/>
              </a:spcAft>
              <a:buClr>
                <a:srgbClr val="000000"/>
              </a:buClr>
              <a:buSzPts val="1600"/>
              <a:buChar char="●"/>
            </a:pPr>
            <a:r>
              <a:rPr b="1" lang="en-US" sz="1600">
                <a:solidFill>
                  <a:srgbClr val="000000"/>
                </a:solidFill>
              </a:rPr>
              <a:t>Easy interface with arduino, only one</a:t>
            </a:r>
            <a:endParaRPr b="1" sz="1600">
              <a:solidFill>
                <a:srgbClr val="000000"/>
              </a:solidFill>
            </a:endParaRPr>
          </a:p>
          <a:p>
            <a:pPr indent="457200" lvl="0" marL="0" rtl="0" algn="l">
              <a:spcBef>
                <a:spcPts val="0"/>
              </a:spcBef>
              <a:spcAft>
                <a:spcPts val="0"/>
              </a:spcAft>
              <a:buNone/>
            </a:pPr>
            <a:r>
              <a:rPr b="1" lang="en-US" sz="1600">
                <a:solidFill>
                  <a:srgbClr val="000000"/>
                </a:solidFill>
              </a:rPr>
              <a:t>signal wire to start and stop recording.</a:t>
            </a:r>
            <a:endParaRPr b="1" sz="1600">
              <a:solidFill>
                <a:srgbClr val="000000"/>
              </a:solidFill>
            </a:endParaRPr>
          </a:p>
          <a:p>
            <a:pPr indent="0" lvl="0" marL="0" rtl="0" algn="l">
              <a:spcBef>
                <a:spcPts val="0"/>
              </a:spcBef>
              <a:spcAft>
                <a:spcPts val="0"/>
              </a:spcAft>
              <a:buNone/>
            </a:pPr>
            <a:r>
              <a:t/>
            </a:r>
            <a:endParaRPr b="1" sz="1600">
              <a:solidFill>
                <a:srgbClr val="000000"/>
              </a:solidFill>
            </a:endParaRPr>
          </a:p>
          <a:p>
            <a:pPr indent="0" lvl="0" marL="0" rtl="0" algn="l">
              <a:spcBef>
                <a:spcPts val="0"/>
              </a:spcBef>
              <a:spcAft>
                <a:spcPts val="0"/>
              </a:spcAft>
              <a:buNone/>
            </a:pPr>
            <a:r>
              <a:t/>
            </a:r>
            <a:endParaRPr b="1" sz="1200">
              <a:solidFill>
                <a:srgbClr val="000000"/>
              </a:solidFill>
            </a:endParaRPr>
          </a:p>
          <a:p>
            <a:pPr indent="0" lvl="0" marL="0" rtl="0" algn="l">
              <a:spcBef>
                <a:spcPts val="0"/>
              </a:spcBef>
              <a:spcAft>
                <a:spcPts val="0"/>
              </a:spcAft>
              <a:buNone/>
            </a:pPr>
            <a:r>
              <a:t/>
            </a:r>
            <a:endParaRPr b="1" sz="2400">
              <a:solidFill>
                <a:srgbClr val="000000"/>
              </a:solidFill>
            </a:endParaRPr>
          </a:p>
        </p:txBody>
      </p:sp>
      <p:graphicFrame>
        <p:nvGraphicFramePr>
          <p:cNvPr id="565" name="Google Shape;565;p21"/>
          <p:cNvGraphicFramePr/>
          <p:nvPr/>
        </p:nvGraphicFramePr>
        <p:xfrm>
          <a:off x="262713" y="1184200"/>
          <a:ext cx="3000000" cy="3000000"/>
        </p:xfrm>
        <a:graphic>
          <a:graphicData uri="http://schemas.openxmlformats.org/drawingml/2006/table">
            <a:tbl>
              <a:tblPr>
                <a:noFill/>
                <a:tableStyleId>{A9ED1627-924B-4930-AA3C-071C1F8F71B4}</a:tableStyleId>
              </a:tblPr>
              <a:tblGrid>
                <a:gridCol w="1442125"/>
                <a:gridCol w="1442125"/>
                <a:gridCol w="1442125"/>
                <a:gridCol w="1442125"/>
                <a:gridCol w="1442125"/>
                <a:gridCol w="1442125"/>
              </a:tblGrid>
              <a:tr h="319775">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INTERFACE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RESOLUTION</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SIZE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MASS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788975">
                <a:tc>
                  <a:txBody>
                    <a:bodyPr/>
                    <a:lstStyle/>
                    <a:p>
                      <a:pPr indent="0" lvl="0" marL="0" rtl="0" algn="ctr">
                        <a:spcBef>
                          <a:spcPts val="0"/>
                        </a:spcBef>
                        <a:spcAft>
                          <a:spcPts val="0"/>
                        </a:spcAft>
                        <a:buClr>
                          <a:srgbClr val="000000"/>
                        </a:buClr>
                        <a:buSzPts val="1100"/>
                        <a:buFont typeface="Arial"/>
                        <a:buNone/>
                      </a:pPr>
                      <a:r>
                        <a:rPr lang="en-US">
                          <a:solidFill>
                            <a:srgbClr val="FF0000"/>
                          </a:solidFill>
                        </a:rPr>
                        <a:t>Adafruit MINI</a:t>
                      </a:r>
                      <a:endParaRPr>
                        <a:solidFill>
                          <a:srgbClr val="FF0000"/>
                        </a:solidFill>
                      </a:endParaRPr>
                    </a:p>
                    <a:p>
                      <a:pPr indent="0" lvl="0" marL="0" rtl="0" algn="ctr">
                        <a:spcBef>
                          <a:spcPts val="0"/>
                        </a:spcBef>
                        <a:spcAft>
                          <a:spcPts val="0"/>
                        </a:spcAft>
                        <a:buNone/>
                      </a:pPr>
                      <a:r>
                        <a:rPr lang="en-US">
                          <a:solidFill>
                            <a:srgbClr val="FF0000"/>
                          </a:solidFill>
                        </a:rPr>
                        <a:t>SPY CAMERA</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USB/ANALOG</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640x480</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28.5 mm x</a:t>
                      </a:r>
                      <a:endParaRPr>
                        <a:solidFill>
                          <a:srgbClr val="FF0000"/>
                        </a:solidFill>
                      </a:endParaRPr>
                    </a:p>
                    <a:p>
                      <a:pPr indent="0" lvl="0" marL="0" rtl="0" algn="ctr">
                        <a:spcBef>
                          <a:spcPts val="0"/>
                        </a:spcBef>
                        <a:spcAft>
                          <a:spcPts val="0"/>
                        </a:spcAft>
                        <a:buNone/>
                      </a:pPr>
                      <a:r>
                        <a:rPr lang="en-US">
                          <a:solidFill>
                            <a:srgbClr val="FF0000"/>
                          </a:solidFill>
                        </a:rPr>
                        <a:t>17mm x 4.2mm</a:t>
                      </a:r>
                      <a:endParaRPr>
                        <a:solidFill>
                          <a:srgbClr val="FF0000"/>
                        </a:solidFill>
                      </a:endParaRPr>
                    </a:p>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2.8g</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$ 12.50</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r>
            </a:tbl>
          </a:graphicData>
        </a:graphic>
      </p:graphicFrame>
      <p:pic>
        <p:nvPicPr>
          <p:cNvPr id="566" name="Google Shape;566;p21"/>
          <p:cNvPicPr preferRelativeResize="0"/>
          <p:nvPr/>
        </p:nvPicPr>
        <p:blipFill>
          <a:blip r:embed="rId4">
            <a:alphaModFix/>
          </a:blip>
          <a:stretch>
            <a:fillRect/>
          </a:stretch>
        </p:blipFill>
        <p:spPr>
          <a:xfrm>
            <a:off x="5544891" y="3127725"/>
            <a:ext cx="3289459" cy="24688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2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572" name="Google Shape;572;p2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73" name="Google Shape;573;p22"/>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Bonus </a:t>
            </a:r>
            <a:r>
              <a:rPr b="1" i="0" lang="en-US" sz="2400" u="none" cap="none" strike="noStrike">
                <a:solidFill>
                  <a:schemeClr val="accent2"/>
                </a:solidFill>
                <a:latin typeface="Arial"/>
                <a:ea typeface="Arial"/>
                <a:cs typeface="Arial"/>
                <a:sym typeface="Arial"/>
              </a:rPr>
              <a:t>Camera Summary</a:t>
            </a:r>
            <a:endParaRPr/>
          </a:p>
        </p:txBody>
      </p:sp>
      <p:sp>
        <p:nvSpPr>
          <p:cNvPr id="574" name="Google Shape;574;p2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575" name="Google Shape;575;p2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76" name="Google Shape;576;p22"/>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577" name="Google Shape;577;p22"/>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None/>
            </a:pPr>
            <a:r>
              <a:t/>
            </a:r>
            <a:endParaRPr sz="2400">
              <a:solidFill>
                <a:srgbClr val="000000"/>
              </a:solidFill>
            </a:endParaRPr>
          </a:p>
          <a:p>
            <a:pPr indent="-285750" lvl="1" marL="742950" rtl="0" algn="l">
              <a:spcBef>
                <a:spcPts val="480"/>
              </a:spcBef>
              <a:spcAft>
                <a:spcPts val="0"/>
              </a:spcAft>
              <a:buNone/>
            </a:pPr>
            <a:r>
              <a:t/>
            </a:r>
            <a:endParaRPr sz="2400">
              <a:solidFill>
                <a:srgbClr val="000000"/>
              </a:solidFill>
            </a:endParaRPr>
          </a:p>
          <a:p>
            <a:pPr indent="-285750" lvl="1" marL="742950" rtl="0" algn="l">
              <a:spcBef>
                <a:spcPts val="480"/>
              </a:spcBef>
              <a:spcAft>
                <a:spcPts val="0"/>
              </a:spcAft>
              <a:buNone/>
            </a:pPr>
            <a:r>
              <a:t/>
            </a:r>
            <a:endParaRPr sz="2400">
              <a:solidFill>
                <a:srgbClr val="000000"/>
              </a:solidFill>
            </a:endParaRPr>
          </a:p>
          <a:p>
            <a:pPr indent="-342900" lvl="0" marL="342900" rtl="0" algn="l">
              <a:spcBef>
                <a:spcPts val="480"/>
              </a:spcBef>
              <a:spcAft>
                <a:spcPts val="0"/>
              </a:spcAft>
              <a:buNone/>
            </a:pPr>
            <a:r>
              <a:t/>
            </a:r>
            <a:endParaRPr b="1" sz="2400">
              <a:solidFill>
                <a:srgbClr val="000000"/>
              </a:solidFill>
            </a:endParaRPr>
          </a:p>
        </p:txBody>
      </p:sp>
      <p:sp>
        <p:nvSpPr>
          <p:cNvPr id="578" name="Google Shape;578;p22"/>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1" marL="457200" rtl="0" algn="l">
              <a:spcBef>
                <a:spcPts val="480"/>
              </a:spcBef>
              <a:spcAft>
                <a:spcPts val="0"/>
              </a:spcAft>
              <a:buNone/>
            </a:pPr>
            <a:r>
              <a:t/>
            </a:r>
            <a:endParaRPr sz="2400">
              <a:solidFill>
                <a:srgbClr val="000000"/>
              </a:solidFill>
            </a:endParaRPr>
          </a:p>
          <a:p>
            <a:pPr indent="-342900" lvl="0" marL="342900" rtl="0" algn="l">
              <a:spcBef>
                <a:spcPts val="480"/>
              </a:spcBef>
              <a:spcAft>
                <a:spcPts val="0"/>
              </a:spcAft>
              <a:buNone/>
            </a:pPr>
            <a:r>
              <a:t/>
            </a:r>
            <a:endParaRPr b="1" sz="2400">
              <a:solidFill>
                <a:srgbClr val="000000"/>
              </a:solidFill>
            </a:endParaRPr>
          </a:p>
        </p:txBody>
      </p:sp>
      <p:sp>
        <p:nvSpPr>
          <p:cNvPr id="579" name="Google Shape;579;p22"/>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2400">
              <a:solidFill>
                <a:srgbClr val="000000"/>
              </a:solidFill>
            </a:endParaRPr>
          </a:p>
          <a:p>
            <a:pPr indent="0" lvl="0" marL="0" rtl="0" algn="l">
              <a:spcBef>
                <a:spcPts val="0"/>
              </a:spcBef>
              <a:spcAft>
                <a:spcPts val="0"/>
              </a:spcAft>
              <a:buNone/>
            </a:pPr>
            <a:r>
              <a:t/>
            </a:r>
            <a:endParaRPr b="1" sz="1700"/>
          </a:p>
          <a:p>
            <a:pPr indent="0" lvl="0" marL="0" rtl="0" algn="l">
              <a:spcBef>
                <a:spcPts val="0"/>
              </a:spcBef>
              <a:spcAft>
                <a:spcPts val="0"/>
              </a:spcAft>
              <a:buNone/>
            </a:pPr>
            <a:r>
              <a:t/>
            </a:r>
            <a:endParaRPr b="1" sz="2400"/>
          </a:p>
          <a:p>
            <a:pPr indent="457200" lvl="0" marL="457200" rtl="0" algn="l">
              <a:spcBef>
                <a:spcPts val="0"/>
              </a:spcBef>
              <a:spcAft>
                <a:spcPts val="0"/>
              </a:spcAft>
              <a:buNone/>
            </a:pPr>
            <a:r>
              <a:rPr b="1" lang="en-US" sz="2500">
                <a:solidFill>
                  <a:srgbClr val="000000"/>
                </a:solidFill>
              </a:rPr>
              <a:t>Adafruit camer</a:t>
            </a:r>
            <a:r>
              <a:rPr b="1" lang="en-US" sz="2500"/>
              <a:t>a</a:t>
            </a:r>
            <a:endParaRPr b="1" sz="2500"/>
          </a:p>
          <a:p>
            <a:pPr indent="457200" lvl="0" marL="457200" rtl="0" algn="l">
              <a:spcBef>
                <a:spcPts val="0"/>
              </a:spcBef>
              <a:spcAft>
                <a:spcPts val="0"/>
              </a:spcAft>
              <a:buNone/>
            </a:pPr>
            <a:r>
              <a:t/>
            </a:r>
            <a:endParaRPr b="1" sz="1700"/>
          </a:p>
          <a:p>
            <a:pPr indent="-330200" lvl="0" marL="457200" rtl="0" algn="l">
              <a:spcBef>
                <a:spcPts val="0"/>
              </a:spcBef>
              <a:spcAft>
                <a:spcPts val="0"/>
              </a:spcAft>
              <a:buClr>
                <a:srgbClr val="000000"/>
              </a:buClr>
              <a:buSzPts val="1600"/>
              <a:buChar char="●"/>
            </a:pPr>
            <a:r>
              <a:rPr b="1" lang="en-US" sz="1600">
                <a:solidFill>
                  <a:srgbClr val="000000"/>
                </a:solidFill>
              </a:rPr>
              <a:t>Considering its size that is easy to fit in a</a:t>
            </a:r>
            <a:endParaRPr b="1" sz="1600">
              <a:solidFill>
                <a:srgbClr val="000000"/>
              </a:solidFill>
            </a:endParaRPr>
          </a:p>
          <a:p>
            <a:pPr indent="457200" lvl="0" marL="0" rtl="0" algn="l">
              <a:spcBef>
                <a:spcPts val="0"/>
              </a:spcBef>
              <a:spcAft>
                <a:spcPts val="0"/>
              </a:spcAft>
              <a:buNone/>
            </a:pPr>
            <a:r>
              <a:rPr b="1" lang="en-US" sz="1600">
                <a:solidFill>
                  <a:srgbClr val="000000"/>
                </a:solidFill>
              </a:rPr>
              <a:t>slip tray to ease rotation.</a:t>
            </a:r>
            <a:endParaRPr b="1" sz="1600">
              <a:solidFill>
                <a:srgbClr val="000000"/>
              </a:solidFill>
            </a:endParaRPr>
          </a:p>
          <a:p>
            <a:pPr indent="0" lvl="0" marL="0" rtl="0" algn="l">
              <a:spcBef>
                <a:spcPts val="0"/>
              </a:spcBef>
              <a:spcAft>
                <a:spcPts val="0"/>
              </a:spcAft>
              <a:buNone/>
            </a:pPr>
            <a:r>
              <a:t/>
            </a:r>
            <a:endParaRPr b="1" sz="1600"/>
          </a:p>
          <a:p>
            <a:pPr indent="-330200" lvl="0" marL="457200" rtl="0" algn="l">
              <a:spcBef>
                <a:spcPts val="0"/>
              </a:spcBef>
              <a:spcAft>
                <a:spcPts val="0"/>
              </a:spcAft>
              <a:buClr>
                <a:srgbClr val="000000"/>
              </a:buClr>
              <a:buSzPts val="1600"/>
              <a:buChar char="●"/>
            </a:pPr>
            <a:r>
              <a:rPr b="1" lang="en-US" sz="1600">
                <a:solidFill>
                  <a:srgbClr val="000000"/>
                </a:solidFill>
              </a:rPr>
              <a:t>Easy interface with arduino, only one</a:t>
            </a:r>
            <a:endParaRPr b="1" sz="1600">
              <a:solidFill>
                <a:srgbClr val="000000"/>
              </a:solidFill>
            </a:endParaRPr>
          </a:p>
          <a:p>
            <a:pPr indent="457200" lvl="0" marL="0" rtl="0" algn="l">
              <a:spcBef>
                <a:spcPts val="0"/>
              </a:spcBef>
              <a:spcAft>
                <a:spcPts val="0"/>
              </a:spcAft>
              <a:buNone/>
            </a:pPr>
            <a:r>
              <a:rPr b="1" lang="en-US" sz="1600">
                <a:solidFill>
                  <a:srgbClr val="000000"/>
                </a:solidFill>
              </a:rPr>
              <a:t>signal wire to start and stop recording.</a:t>
            </a:r>
            <a:endParaRPr b="1" sz="1600">
              <a:solidFill>
                <a:srgbClr val="000000"/>
              </a:solidFill>
            </a:endParaRPr>
          </a:p>
          <a:p>
            <a:pPr indent="0" lvl="0" marL="0" rtl="0" algn="l">
              <a:spcBef>
                <a:spcPts val="0"/>
              </a:spcBef>
              <a:spcAft>
                <a:spcPts val="0"/>
              </a:spcAft>
              <a:buNone/>
            </a:pPr>
            <a:r>
              <a:t/>
            </a:r>
            <a:endParaRPr b="1" sz="1600">
              <a:solidFill>
                <a:srgbClr val="000000"/>
              </a:solidFill>
            </a:endParaRPr>
          </a:p>
          <a:p>
            <a:pPr indent="0" lvl="0" marL="0" rtl="0" algn="l">
              <a:spcBef>
                <a:spcPts val="0"/>
              </a:spcBef>
              <a:spcAft>
                <a:spcPts val="0"/>
              </a:spcAft>
              <a:buNone/>
            </a:pPr>
            <a:r>
              <a:t/>
            </a:r>
            <a:endParaRPr b="1" sz="1200">
              <a:solidFill>
                <a:srgbClr val="000000"/>
              </a:solidFill>
            </a:endParaRPr>
          </a:p>
          <a:p>
            <a:pPr indent="0" lvl="0" marL="0" rtl="0" algn="l">
              <a:spcBef>
                <a:spcPts val="0"/>
              </a:spcBef>
              <a:spcAft>
                <a:spcPts val="0"/>
              </a:spcAft>
              <a:buNone/>
            </a:pPr>
            <a:r>
              <a:t/>
            </a:r>
            <a:endParaRPr b="1" sz="2400">
              <a:solidFill>
                <a:srgbClr val="000000"/>
              </a:solidFill>
            </a:endParaRPr>
          </a:p>
        </p:txBody>
      </p:sp>
      <p:graphicFrame>
        <p:nvGraphicFramePr>
          <p:cNvPr id="580" name="Google Shape;580;p22"/>
          <p:cNvGraphicFramePr/>
          <p:nvPr/>
        </p:nvGraphicFramePr>
        <p:xfrm>
          <a:off x="262713" y="1184200"/>
          <a:ext cx="3000000" cy="3000000"/>
        </p:xfrm>
        <a:graphic>
          <a:graphicData uri="http://schemas.openxmlformats.org/drawingml/2006/table">
            <a:tbl>
              <a:tblPr>
                <a:noFill/>
                <a:tableStyleId>{A9ED1627-924B-4930-AA3C-071C1F8F71B4}</a:tableStyleId>
              </a:tblPr>
              <a:tblGrid>
                <a:gridCol w="1442125"/>
                <a:gridCol w="1442125"/>
                <a:gridCol w="1442125"/>
                <a:gridCol w="1442125"/>
                <a:gridCol w="1442125"/>
                <a:gridCol w="1442125"/>
              </a:tblGrid>
              <a:tr h="319775">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INTERFACE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RESOLUTION</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SIZE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MASS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788975">
                <a:tc>
                  <a:txBody>
                    <a:bodyPr/>
                    <a:lstStyle/>
                    <a:p>
                      <a:pPr indent="0" lvl="0" marL="0" rtl="0" algn="ctr">
                        <a:spcBef>
                          <a:spcPts val="0"/>
                        </a:spcBef>
                        <a:spcAft>
                          <a:spcPts val="0"/>
                        </a:spcAft>
                        <a:buClr>
                          <a:srgbClr val="000000"/>
                        </a:buClr>
                        <a:buSzPts val="1100"/>
                        <a:buFont typeface="Arial"/>
                        <a:buNone/>
                      </a:pPr>
                      <a:r>
                        <a:rPr lang="en-US">
                          <a:solidFill>
                            <a:srgbClr val="FF0000"/>
                          </a:solidFill>
                        </a:rPr>
                        <a:t>Adafruit MINI</a:t>
                      </a:r>
                      <a:endParaRPr>
                        <a:solidFill>
                          <a:srgbClr val="FF0000"/>
                        </a:solidFill>
                      </a:endParaRPr>
                    </a:p>
                    <a:p>
                      <a:pPr indent="0" lvl="0" marL="0" rtl="0" algn="ctr">
                        <a:spcBef>
                          <a:spcPts val="0"/>
                        </a:spcBef>
                        <a:spcAft>
                          <a:spcPts val="0"/>
                        </a:spcAft>
                        <a:buNone/>
                      </a:pPr>
                      <a:r>
                        <a:rPr lang="en-US">
                          <a:solidFill>
                            <a:srgbClr val="FF0000"/>
                          </a:solidFill>
                        </a:rPr>
                        <a:t>SPY CAMERA</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USB/ANALOG</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640x480</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28.5 mm x</a:t>
                      </a:r>
                      <a:endParaRPr>
                        <a:solidFill>
                          <a:srgbClr val="FF0000"/>
                        </a:solidFill>
                      </a:endParaRPr>
                    </a:p>
                    <a:p>
                      <a:pPr indent="0" lvl="0" marL="0" rtl="0" algn="ctr">
                        <a:spcBef>
                          <a:spcPts val="0"/>
                        </a:spcBef>
                        <a:spcAft>
                          <a:spcPts val="0"/>
                        </a:spcAft>
                        <a:buNone/>
                      </a:pPr>
                      <a:r>
                        <a:rPr lang="en-US">
                          <a:solidFill>
                            <a:srgbClr val="FF0000"/>
                          </a:solidFill>
                        </a:rPr>
                        <a:t>17mm x 4.2mm</a:t>
                      </a:r>
                      <a:endParaRPr>
                        <a:solidFill>
                          <a:srgbClr val="FF0000"/>
                        </a:solidFill>
                      </a:endParaRPr>
                    </a:p>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2.8g</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$ 12.50</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r>
            </a:tbl>
          </a:graphicData>
        </a:graphic>
      </p:graphicFrame>
      <p:pic>
        <p:nvPicPr>
          <p:cNvPr id="581" name="Google Shape;581;p22"/>
          <p:cNvPicPr preferRelativeResize="0"/>
          <p:nvPr/>
        </p:nvPicPr>
        <p:blipFill>
          <a:blip r:embed="rId4">
            <a:alphaModFix/>
          </a:blip>
          <a:stretch>
            <a:fillRect/>
          </a:stretch>
        </p:blipFill>
        <p:spPr>
          <a:xfrm>
            <a:off x="5544891" y="3127725"/>
            <a:ext cx="3289459" cy="24688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f3c6a24ac7_0_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30" name="Google Shape;230;gf3c6a24ac7_0_8"/>
          <p:cNvSpPr txBox="1"/>
          <p:nvPr>
            <p:ph type="title"/>
          </p:nvPr>
        </p:nvSpPr>
        <p:spPr>
          <a:xfrm>
            <a:off x="1582450" y="93275"/>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Presentation Outline (2 of 2)</a:t>
            </a:r>
            <a:endParaRPr/>
          </a:p>
        </p:txBody>
      </p:sp>
      <p:sp>
        <p:nvSpPr>
          <p:cNvPr id="231" name="Google Shape;231;gf3c6a24ac7_0_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232" name="Google Shape;232;gf3c6a24ac7_0_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33" name="Google Shape;233;gf3c6a24ac7_0_8"/>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34" name="Google Shape;234;gf3c6a24ac7_0_8"/>
          <p:cNvSpPr txBox="1"/>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1000">
                <a:solidFill>
                  <a:srgbClr val="000000"/>
                </a:solidFill>
              </a:rPr>
              <a:t>CanSat 2022 </a:t>
            </a:r>
            <a:r>
              <a:rPr lang="en-US" sz="1000"/>
              <a:t>C</a:t>
            </a:r>
            <a:r>
              <a:rPr lang="en-US" sz="1000">
                <a:solidFill>
                  <a:srgbClr val="000000"/>
                </a:solidFill>
              </a:rPr>
              <a:t>DR:  Team 1064 UCASAL</a:t>
            </a:r>
            <a:endParaRPr sz="1000">
              <a:solidFill>
                <a:srgbClr val="000000"/>
              </a:solidFill>
            </a:endParaRPr>
          </a:p>
        </p:txBody>
      </p:sp>
      <p:graphicFrame>
        <p:nvGraphicFramePr>
          <p:cNvPr id="235" name="Google Shape;235;gf3c6a24ac7_0_8"/>
          <p:cNvGraphicFramePr/>
          <p:nvPr/>
        </p:nvGraphicFramePr>
        <p:xfrm>
          <a:off x="228600" y="1167625"/>
          <a:ext cx="3000000" cy="3000000"/>
        </p:xfrm>
        <a:graphic>
          <a:graphicData uri="http://schemas.openxmlformats.org/drawingml/2006/table">
            <a:tbl>
              <a:tblPr>
                <a:noFill/>
                <a:tableStyleId>{A9ED1627-924B-4930-AA3C-071C1F8F71B4}</a:tableStyleId>
              </a:tblPr>
              <a:tblGrid>
                <a:gridCol w="2854350"/>
                <a:gridCol w="3418000"/>
                <a:gridCol w="2185850"/>
              </a:tblGrid>
              <a:tr h="381000">
                <a:tc>
                  <a:txBody>
                    <a:bodyPr/>
                    <a:lstStyle/>
                    <a:p>
                      <a:pPr indent="0" lvl="0" marL="0" rtl="0" algn="ctr">
                        <a:spcBef>
                          <a:spcPts val="0"/>
                        </a:spcBef>
                        <a:spcAft>
                          <a:spcPts val="0"/>
                        </a:spcAft>
                        <a:buNone/>
                      </a:pPr>
                      <a:r>
                        <a:rPr b="1" lang="en-US"/>
                        <a:t>Contents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Presenter</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Slides</a:t>
                      </a:r>
                      <a:endParaRPr b="1"/>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Electrical Power Subsystem (EPS) Design</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t>Enzo Juarez</a:t>
                      </a:r>
                      <a:endParaRPr/>
                    </a:p>
                    <a:p>
                      <a:pPr indent="0" lvl="0" marL="0" rtl="0" algn="ctr">
                        <a:spcBef>
                          <a:spcPts val="0"/>
                        </a:spcBef>
                        <a:spcAft>
                          <a:spcPts val="0"/>
                        </a:spcAft>
                        <a:buClr>
                          <a:srgbClr val="000000"/>
                        </a:buClr>
                        <a:buSzPts val="1100"/>
                        <a:buFont typeface="Arial"/>
                        <a:buNone/>
                      </a:pPr>
                      <a:r>
                        <a:rPr lang="en-US"/>
                        <a:t>Juan Esteban Yurquina</a:t>
                      </a:r>
                      <a:endParaRPr/>
                    </a:p>
                  </a:txBody>
                  <a:tcPr marT="91425" marB="91425" marR="91425" marL="91425"/>
                </a:tc>
                <a:tc>
                  <a:txBody>
                    <a:bodyPr/>
                    <a:lstStyle/>
                    <a:p>
                      <a:pPr indent="0" lvl="0" marL="0" rtl="0" algn="ctr">
                        <a:spcBef>
                          <a:spcPts val="0"/>
                        </a:spcBef>
                        <a:spcAft>
                          <a:spcPts val="0"/>
                        </a:spcAft>
                        <a:buNone/>
                      </a:pPr>
                      <a:r>
                        <a:rPr lang="en-US"/>
                        <a:t>107-123</a:t>
                      </a:r>
                      <a:endParaRPr/>
                    </a:p>
                  </a:txBody>
                  <a:tcPr marT="91425" marB="91425" marR="91425" marL="91425"/>
                </a:tc>
              </a:tr>
              <a:tr h="381000">
                <a:tc>
                  <a:txBody>
                    <a:bodyPr/>
                    <a:lstStyle/>
                    <a:p>
                      <a:pPr indent="0" lvl="0" marL="0" rtl="0" algn="ctr">
                        <a:spcBef>
                          <a:spcPts val="0"/>
                        </a:spcBef>
                        <a:spcAft>
                          <a:spcPts val="0"/>
                        </a:spcAft>
                        <a:buNone/>
                      </a:pPr>
                      <a:r>
                        <a:rPr lang="en-US"/>
                        <a:t>Flight Software (FSW) Design</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Jorge Royon</a:t>
                      </a:r>
                      <a:endParaRPr>
                        <a:solidFill>
                          <a:srgbClr val="000000"/>
                        </a:solidFill>
                      </a:endParaRPr>
                    </a:p>
                    <a:p>
                      <a:pPr indent="0" lvl="0" marL="0" rtl="0" algn="ctr">
                        <a:spcBef>
                          <a:spcPts val="0"/>
                        </a:spcBef>
                        <a:spcAft>
                          <a:spcPts val="0"/>
                        </a:spcAft>
                        <a:buClr>
                          <a:srgbClr val="000000"/>
                        </a:buClr>
                        <a:buSzPts val="1100"/>
                        <a:buFont typeface="Arial"/>
                        <a:buNone/>
                      </a:pPr>
                      <a:r>
                        <a:rPr lang="en-US">
                          <a:solidFill>
                            <a:srgbClr val="000000"/>
                          </a:solidFill>
                        </a:rPr>
                        <a:t>Enzo Juarez</a:t>
                      </a:r>
                      <a:endParaRPr>
                        <a:solidFill>
                          <a:srgbClr val="000000"/>
                        </a:solidFill>
                      </a:endParaRPr>
                    </a:p>
                    <a:p>
                      <a:pPr indent="0" lvl="0" marL="0" rtl="0" algn="ctr">
                        <a:spcBef>
                          <a:spcPts val="0"/>
                        </a:spcBef>
                        <a:spcAft>
                          <a:spcPts val="0"/>
                        </a:spcAft>
                        <a:buClr>
                          <a:srgbClr val="000000"/>
                        </a:buClr>
                        <a:buSzPts val="1100"/>
                        <a:buFont typeface="Arial"/>
                        <a:buNone/>
                      </a:pPr>
                      <a:r>
                        <a:rPr lang="en-US">
                          <a:solidFill>
                            <a:srgbClr val="000000"/>
                          </a:solidFill>
                        </a:rPr>
                        <a:t>Juan Esteban Yurquina</a:t>
                      </a:r>
                      <a:endParaRPr/>
                    </a:p>
                  </a:txBody>
                  <a:tcPr marT="91425" marB="91425" marR="91425" marL="91425"/>
                </a:tc>
                <a:tc>
                  <a:txBody>
                    <a:bodyPr/>
                    <a:lstStyle/>
                    <a:p>
                      <a:pPr indent="0" lvl="0" marL="0" rtl="0" algn="ctr">
                        <a:spcBef>
                          <a:spcPts val="0"/>
                        </a:spcBef>
                        <a:spcAft>
                          <a:spcPts val="0"/>
                        </a:spcAft>
                        <a:buNone/>
                      </a:pPr>
                      <a:r>
                        <a:rPr lang="en-US"/>
                        <a:t>124-133</a:t>
                      </a:r>
                      <a:endParaRPr>
                        <a:solidFill>
                          <a:srgbClr val="000000"/>
                        </a:solidFill>
                      </a:endParaRPr>
                    </a:p>
                  </a:txBody>
                  <a:tcPr marT="91425" marB="91425" marR="91425" marL="91425"/>
                </a:tc>
              </a:tr>
              <a:tr h="381000">
                <a:tc>
                  <a:txBody>
                    <a:bodyPr/>
                    <a:lstStyle/>
                    <a:p>
                      <a:pPr indent="0" lvl="0" marL="0" rtl="0" algn="ctr">
                        <a:spcBef>
                          <a:spcPts val="0"/>
                        </a:spcBef>
                        <a:spcAft>
                          <a:spcPts val="0"/>
                        </a:spcAft>
                        <a:buNone/>
                      </a:pPr>
                      <a:r>
                        <a:rPr lang="en-US"/>
                        <a:t>Ground Control System (GCS) Design</a:t>
                      </a:r>
                      <a:endParaRPr/>
                    </a:p>
                  </a:txBody>
                  <a:tcPr marT="91425" marB="91425" marR="91425" marL="91425"/>
                </a:tc>
                <a:tc>
                  <a:txBody>
                    <a:bodyPr/>
                    <a:lstStyle/>
                    <a:p>
                      <a:pPr indent="0" lvl="0" marL="0" rtl="0" algn="ctr">
                        <a:spcBef>
                          <a:spcPts val="0"/>
                        </a:spcBef>
                        <a:spcAft>
                          <a:spcPts val="0"/>
                        </a:spcAft>
                        <a:buNone/>
                      </a:pPr>
                      <a:r>
                        <a:rPr lang="en-US">
                          <a:solidFill>
                            <a:srgbClr val="000000"/>
                          </a:solidFill>
                        </a:rPr>
                        <a:t>Ivan Maccio</a:t>
                      </a:r>
                      <a:endParaRPr>
                        <a:solidFill>
                          <a:srgbClr val="000000"/>
                        </a:solidFill>
                      </a:endParaRPr>
                    </a:p>
                    <a:p>
                      <a:pPr indent="0" lvl="0" marL="0" rtl="0" algn="ctr">
                        <a:spcBef>
                          <a:spcPts val="0"/>
                        </a:spcBef>
                        <a:spcAft>
                          <a:spcPts val="0"/>
                        </a:spcAft>
                        <a:buNone/>
                      </a:pPr>
                      <a:r>
                        <a:rPr lang="en-US"/>
                        <a:t>Mateo Figallo</a:t>
                      </a:r>
                      <a:endParaRPr/>
                    </a:p>
                  </a:txBody>
                  <a:tcPr marT="91425" marB="91425" marR="91425" marL="91425"/>
                </a:tc>
                <a:tc>
                  <a:txBody>
                    <a:bodyPr/>
                    <a:lstStyle/>
                    <a:p>
                      <a:pPr indent="0" lvl="0" marL="0" rtl="0" algn="ctr">
                        <a:spcBef>
                          <a:spcPts val="0"/>
                        </a:spcBef>
                        <a:spcAft>
                          <a:spcPts val="0"/>
                        </a:spcAft>
                        <a:buNone/>
                      </a:pPr>
                      <a:r>
                        <a:rPr lang="en-US"/>
                        <a:t>134-144</a:t>
                      </a:r>
                      <a:endParaRPr>
                        <a:solidFill>
                          <a:srgbClr val="000000"/>
                        </a:solidFill>
                      </a:endParaRPr>
                    </a:p>
                  </a:txBody>
                  <a:tcPr marT="91425" marB="91425" marR="91425" marL="91425"/>
                </a:tc>
              </a:tr>
              <a:tr h="307400">
                <a:tc>
                  <a:txBody>
                    <a:bodyPr/>
                    <a:lstStyle/>
                    <a:p>
                      <a:pPr indent="0" lvl="0" marL="0" rtl="0" algn="ctr">
                        <a:spcBef>
                          <a:spcPts val="0"/>
                        </a:spcBef>
                        <a:spcAft>
                          <a:spcPts val="0"/>
                        </a:spcAft>
                        <a:buNone/>
                      </a:pPr>
                      <a:r>
                        <a:rPr lang="en-US"/>
                        <a:t>Cansat Integration and Test</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Ivan Maccio</a:t>
                      </a:r>
                      <a:endParaRPr>
                        <a:solidFill>
                          <a:srgbClr val="000000"/>
                        </a:solidFill>
                      </a:endParaRPr>
                    </a:p>
                    <a:p>
                      <a:pPr indent="0" lvl="0" marL="0" rtl="0" algn="ctr">
                        <a:spcBef>
                          <a:spcPts val="0"/>
                        </a:spcBef>
                        <a:spcAft>
                          <a:spcPts val="0"/>
                        </a:spcAft>
                        <a:buClr>
                          <a:srgbClr val="000000"/>
                        </a:buClr>
                        <a:buSzPts val="1100"/>
                        <a:buFont typeface="Arial"/>
                        <a:buNone/>
                      </a:pPr>
                      <a:r>
                        <a:rPr lang="en-US"/>
                        <a:t>Mateo Figallo</a:t>
                      </a:r>
                      <a:endParaRPr/>
                    </a:p>
                  </a:txBody>
                  <a:tcPr marT="91425" marB="91425" marR="91425" marL="91425"/>
                </a:tc>
                <a:tc>
                  <a:txBody>
                    <a:bodyPr/>
                    <a:lstStyle/>
                    <a:p>
                      <a:pPr indent="0" lvl="0" marL="0" rtl="0" algn="ctr">
                        <a:spcBef>
                          <a:spcPts val="0"/>
                        </a:spcBef>
                        <a:spcAft>
                          <a:spcPts val="0"/>
                        </a:spcAft>
                        <a:buNone/>
                      </a:pPr>
                      <a:r>
                        <a:rPr lang="en-US"/>
                        <a:t>145-155</a:t>
                      </a:r>
                      <a:endParaRPr>
                        <a:solidFill>
                          <a:srgbClr val="000000"/>
                        </a:solidFill>
                      </a:endParaRPr>
                    </a:p>
                  </a:txBody>
                  <a:tcPr marT="91425" marB="91425" marR="91425" marL="91425"/>
                </a:tc>
              </a:tr>
              <a:tr h="307400">
                <a:tc>
                  <a:txBody>
                    <a:bodyPr/>
                    <a:lstStyle/>
                    <a:p>
                      <a:pPr indent="0" lvl="0" marL="0" rtl="0" algn="ctr">
                        <a:spcBef>
                          <a:spcPts val="0"/>
                        </a:spcBef>
                        <a:spcAft>
                          <a:spcPts val="0"/>
                        </a:spcAft>
                        <a:buNone/>
                      </a:pPr>
                      <a:r>
                        <a:rPr lang="en-US"/>
                        <a:t>Mission Operations &amp; Analysis</a:t>
                      </a:r>
                      <a:endParaRPr/>
                    </a:p>
                  </a:txBody>
                  <a:tcPr marT="91425" marB="91425" marR="91425" marL="91425"/>
                </a:tc>
                <a:tc>
                  <a:txBody>
                    <a:bodyPr/>
                    <a:lstStyle/>
                    <a:p>
                      <a:pPr indent="0" lvl="0" marL="0" rtl="0" algn="ctr">
                        <a:spcBef>
                          <a:spcPts val="0"/>
                        </a:spcBef>
                        <a:spcAft>
                          <a:spcPts val="0"/>
                        </a:spcAft>
                        <a:buNone/>
                      </a:pPr>
                      <a:r>
                        <a:rPr lang="en-US"/>
                        <a:t>Mateo Figallo</a:t>
                      </a:r>
                      <a:endParaRPr>
                        <a:solidFill>
                          <a:srgbClr val="000000"/>
                        </a:solidFill>
                      </a:endParaRPr>
                    </a:p>
                  </a:txBody>
                  <a:tcPr marT="91425" marB="91425" marR="91425" marL="91425"/>
                </a:tc>
                <a:tc>
                  <a:txBody>
                    <a:bodyPr/>
                    <a:lstStyle/>
                    <a:p>
                      <a:pPr indent="0" lvl="0" marL="0" rtl="0" algn="ctr">
                        <a:spcBef>
                          <a:spcPts val="0"/>
                        </a:spcBef>
                        <a:spcAft>
                          <a:spcPts val="0"/>
                        </a:spcAft>
                        <a:buNone/>
                      </a:pPr>
                      <a:r>
                        <a:rPr lang="en-US"/>
                        <a:t>156-162</a:t>
                      </a:r>
                      <a:endParaRPr/>
                    </a:p>
                  </a:txBody>
                  <a:tcPr marT="91425" marB="91425" marR="91425" marL="91425"/>
                </a:tc>
              </a:tr>
              <a:tr h="307400">
                <a:tc>
                  <a:txBody>
                    <a:bodyPr/>
                    <a:lstStyle/>
                    <a:p>
                      <a:pPr indent="0" lvl="0" marL="0" rtl="0" algn="ctr">
                        <a:spcBef>
                          <a:spcPts val="0"/>
                        </a:spcBef>
                        <a:spcAft>
                          <a:spcPts val="0"/>
                        </a:spcAft>
                        <a:buNone/>
                      </a:pPr>
                      <a:r>
                        <a:rPr lang="en-US"/>
                        <a:t>Requirements Compliance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Mateo Figallo</a:t>
                      </a:r>
                      <a:endParaRPr>
                        <a:solidFill>
                          <a:srgbClr val="000000"/>
                        </a:solidFill>
                      </a:endParaRPr>
                    </a:p>
                  </a:txBody>
                  <a:tcPr marT="91425" marB="91425" marR="91425" marL="91425"/>
                </a:tc>
                <a:tc>
                  <a:txBody>
                    <a:bodyPr/>
                    <a:lstStyle/>
                    <a:p>
                      <a:pPr indent="0" lvl="0" marL="0" rtl="0" algn="ctr">
                        <a:spcBef>
                          <a:spcPts val="0"/>
                        </a:spcBef>
                        <a:spcAft>
                          <a:spcPts val="0"/>
                        </a:spcAft>
                        <a:buNone/>
                      </a:pPr>
                      <a:r>
                        <a:rPr lang="en-US"/>
                        <a:t>163-165</a:t>
                      </a:r>
                      <a:endParaRPr/>
                    </a:p>
                  </a:txBody>
                  <a:tcPr marT="91425" marB="91425" marR="91425" marL="91425"/>
                </a:tc>
              </a:tr>
              <a:tr h="307400">
                <a:tc>
                  <a:txBody>
                    <a:bodyPr/>
                    <a:lstStyle/>
                    <a:p>
                      <a:pPr indent="0" lvl="0" marL="0" rtl="0" algn="ctr">
                        <a:spcBef>
                          <a:spcPts val="0"/>
                        </a:spcBef>
                        <a:spcAft>
                          <a:spcPts val="0"/>
                        </a:spcAft>
                        <a:buNone/>
                      </a:pPr>
                      <a:r>
                        <a:rPr lang="en-US"/>
                        <a:t>Management</a:t>
                      </a:r>
                      <a:endParaRPr/>
                    </a:p>
                  </a:txBody>
                  <a:tcPr marT="91425" marB="91425" marR="91425" marL="91425"/>
                </a:tc>
                <a:tc>
                  <a:txBody>
                    <a:bodyPr/>
                    <a:lstStyle/>
                    <a:p>
                      <a:pPr indent="0" lvl="0" marL="0" rtl="0" algn="ctr">
                        <a:spcBef>
                          <a:spcPts val="0"/>
                        </a:spcBef>
                        <a:spcAft>
                          <a:spcPts val="0"/>
                        </a:spcAft>
                        <a:buNone/>
                      </a:pPr>
                      <a:r>
                        <a:rPr lang="en-US"/>
                        <a:t>Mateo Figallo</a:t>
                      </a:r>
                      <a:endParaRPr>
                        <a:solidFill>
                          <a:srgbClr val="000000"/>
                        </a:solidFill>
                      </a:endParaRPr>
                    </a:p>
                  </a:txBody>
                  <a:tcPr marT="91425" marB="91425" marR="91425" marL="91425"/>
                </a:tc>
                <a:tc>
                  <a:txBody>
                    <a:bodyPr/>
                    <a:lstStyle/>
                    <a:p>
                      <a:pPr indent="0" lvl="0" marL="0" rtl="0" algn="ctr">
                        <a:spcBef>
                          <a:spcPts val="0"/>
                        </a:spcBef>
                        <a:spcAft>
                          <a:spcPts val="0"/>
                        </a:spcAft>
                        <a:buNone/>
                      </a:pPr>
                      <a:r>
                        <a:rPr lang="en-US"/>
                        <a:t>166-177</a:t>
                      </a:r>
                      <a:endParaRPr/>
                    </a:p>
                  </a:txBody>
                  <a:tcPr marT="91425" marB="91425" marR="91425" marL="91425"/>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23"/>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587" name="Google Shape;587;p23"/>
          <p:cNvSpPr txBox="1"/>
          <p:nvPr>
            <p:ph idx="12" type="sldNum"/>
          </p:nvPr>
        </p:nvSpPr>
        <p:spPr>
          <a:xfrm>
            <a:off x="8001000" y="6477000"/>
            <a:ext cx="685800" cy="2476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88" name="Google Shape;588;p2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1" i="0" lang="en-US" sz="3200" u="none" cap="none" strike="noStrike">
                <a:solidFill>
                  <a:schemeClr val="accent2"/>
                </a:solidFill>
                <a:latin typeface="Arial"/>
                <a:ea typeface="Arial"/>
                <a:cs typeface="Arial"/>
                <a:sym typeface="Arial"/>
              </a:rPr>
              <a:t>Descent Control Design</a:t>
            </a:r>
            <a:endParaRPr/>
          </a:p>
        </p:txBody>
      </p:sp>
      <p:sp>
        <p:nvSpPr>
          <p:cNvPr id="589" name="Google Shape;589;p23"/>
          <p:cNvSpPr txBox="1"/>
          <p:nvPr>
            <p:ph idx="1" type="subTitle"/>
          </p:nvPr>
        </p:nvSpPr>
        <p:spPr>
          <a:xfrm>
            <a:off x="1371600" y="4343400"/>
            <a:ext cx="6400800"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Jorge Royon</a:t>
            </a:r>
            <a:endParaRPr/>
          </a:p>
        </p:txBody>
      </p:sp>
      <p:pic>
        <p:nvPicPr>
          <p:cNvPr id="590" name="Google Shape;590;p23"/>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11f957d897c_1_37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596" name="Google Shape;596;g11f957d897c_1_37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597" name="Google Shape;597;g11f957d897c_1_372"/>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Control Overview</a:t>
            </a:r>
            <a:endParaRPr/>
          </a:p>
        </p:txBody>
      </p:sp>
      <p:sp>
        <p:nvSpPr>
          <p:cNvPr id="598" name="Google Shape;598;g11f957d897c_1_372"/>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ctr">
              <a:spcBef>
                <a:spcPts val="480"/>
              </a:spcBef>
              <a:spcAft>
                <a:spcPts val="0"/>
              </a:spcAft>
              <a:buClr>
                <a:schemeClr val="dk1"/>
              </a:buClr>
              <a:buSzPts val="1100"/>
              <a:buFont typeface="Arial"/>
              <a:buNone/>
            </a:pPr>
            <a:r>
              <a:rPr lang="en-US"/>
              <a:t> Container Descent Control System</a:t>
            </a:r>
            <a:endParaRPr/>
          </a:p>
          <a:p>
            <a:pPr indent="0" lvl="0" marL="0" rtl="0" algn="just">
              <a:spcBef>
                <a:spcPts val="480"/>
              </a:spcBef>
              <a:spcAft>
                <a:spcPts val="0"/>
              </a:spcAft>
              <a:buClr>
                <a:schemeClr val="dk1"/>
              </a:buClr>
              <a:buSzPts val="1100"/>
              <a:buFont typeface="Arial"/>
              <a:buNone/>
            </a:pPr>
            <a:r>
              <a:rPr lang="en-US" sz="1400"/>
              <a:t>The first parachute has 19 cm diameter to reach 15 m/s. It has been made from plastic and It has 2.28 cm radius spill hole to stabilize container during descent</a:t>
            </a:r>
            <a:endParaRPr sz="1400"/>
          </a:p>
          <a:p>
            <a:pPr indent="0" lvl="0" marL="0" rtl="0" algn="just">
              <a:spcBef>
                <a:spcPts val="480"/>
              </a:spcBef>
              <a:spcAft>
                <a:spcPts val="0"/>
              </a:spcAft>
              <a:buClr>
                <a:schemeClr val="dk1"/>
              </a:buClr>
              <a:buSzPts val="1100"/>
              <a:buFont typeface="Arial"/>
              <a:buNone/>
            </a:pPr>
            <a:r>
              <a:rPr lang="en-US" sz="1400"/>
              <a:t>The second parachute has 57 cm diameter to reach 5 m/s. It has been made from plastic and It has 6.38 cm radius spill hole to stabilize container during descent</a:t>
            </a:r>
            <a:endParaRPr sz="1400"/>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599" name="Google Shape;599;g11f957d897c_1_37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600" name="Google Shape;600;g11f957d897c_1_37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01" name="Google Shape;601;g11f957d897c_1_372"/>
          <p:cNvPicPr preferRelativeResize="0"/>
          <p:nvPr/>
        </p:nvPicPr>
        <p:blipFill>
          <a:blip r:embed="rId3">
            <a:alphaModFix/>
          </a:blip>
          <a:stretch>
            <a:fillRect/>
          </a:stretch>
        </p:blipFill>
        <p:spPr>
          <a:xfrm>
            <a:off x="228579" y="2707600"/>
            <a:ext cx="4206241" cy="3422424"/>
          </a:xfrm>
          <a:prstGeom prst="rect">
            <a:avLst/>
          </a:prstGeom>
          <a:noFill/>
          <a:ln>
            <a:noFill/>
          </a:ln>
        </p:spPr>
      </p:pic>
      <p:pic>
        <p:nvPicPr>
          <p:cNvPr id="602" name="Google Shape;602;g11f957d897c_1_372"/>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pic>
        <p:nvPicPr>
          <p:cNvPr id="603" name="Google Shape;603;g11f957d897c_1_372"/>
          <p:cNvPicPr preferRelativeResize="0"/>
          <p:nvPr/>
        </p:nvPicPr>
        <p:blipFill>
          <a:blip r:embed="rId5">
            <a:alphaModFix/>
          </a:blip>
          <a:stretch>
            <a:fillRect/>
          </a:stretch>
        </p:blipFill>
        <p:spPr>
          <a:xfrm>
            <a:off x="4519374" y="2708900"/>
            <a:ext cx="4206240" cy="3419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11f957d897c_1_48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609" name="Google Shape;609;g11f957d897c_1_48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610" name="Google Shape;610;g11f957d897c_1_484"/>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Descent Control Overview</a:t>
            </a:r>
            <a:endParaRPr/>
          </a:p>
        </p:txBody>
      </p:sp>
      <p:sp>
        <p:nvSpPr>
          <p:cNvPr id="611" name="Google Shape;611;g11f957d897c_1_48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612" name="Google Shape;612;g11f957d897c_1_48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3" name="Google Shape;613;g11f957d897c_1_484"/>
          <p:cNvSpPr txBox="1"/>
          <p:nvPr/>
        </p:nvSpPr>
        <p:spPr>
          <a:xfrm>
            <a:off x="345188" y="1058013"/>
            <a:ext cx="3534600" cy="14775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DESCRIPTION</a:t>
            </a:r>
            <a:endParaRPr/>
          </a:p>
          <a:p>
            <a:pPr indent="-317500" lvl="0" marL="457200" rtl="0" algn="l">
              <a:spcBef>
                <a:spcPts val="0"/>
              </a:spcBef>
              <a:spcAft>
                <a:spcPts val="0"/>
              </a:spcAft>
              <a:buSzPts val="1400"/>
              <a:buChar char="●"/>
            </a:pPr>
            <a:r>
              <a:rPr lang="en-US"/>
              <a:t>We consider that the weight of the payload in the bottom on the container and when deployed it will be 10M away will be enough to stabilize it.</a:t>
            </a:r>
            <a:endParaRPr/>
          </a:p>
        </p:txBody>
      </p:sp>
      <p:pic>
        <p:nvPicPr>
          <p:cNvPr id="614" name="Google Shape;614;g11f957d897c_1_484"/>
          <p:cNvPicPr preferRelativeResize="0"/>
          <p:nvPr/>
        </p:nvPicPr>
        <p:blipFill>
          <a:blip r:embed="rId3">
            <a:alphaModFix/>
          </a:blip>
          <a:stretch>
            <a:fillRect/>
          </a:stretch>
        </p:blipFill>
        <p:spPr>
          <a:xfrm>
            <a:off x="3851911" y="1056125"/>
            <a:ext cx="1673352" cy="4745736"/>
          </a:xfrm>
          <a:prstGeom prst="rect">
            <a:avLst/>
          </a:prstGeom>
          <a:noFill/>
          <a:ln>
            <a:noFill/>
          </a:ln>
        </p:spPr>
      </p:pic>
      <p:pic>
        <p:nvPicPr>
          <p:cNvPr id="615" name="Google Shape;615;g11f957d897c_1_484"/>
          <p:cNvPicPr preferRelativeResize="0"/>
          <p:nvPr/>
        </p:nvPicPr>
        <p:blipFill>
          <a:blip r:embed="rId4">
            <a:alphaModFix/>
          </a:blip>
          <a:stretch>
            <a:fillRect/>
          </a:stretch>
        </p:blipFill>
        <p:spPr>
          <a:xfrm>
            <a:off x="5525263" y="1056137"/>
            <a:ext cx="3273552" cy="4745737"/>
          </a:xfrm>
          <a:prstGeom prst="rect">
            <a:avLst/>
          </a:prstGeom>
          <a:noFill/>
          <a:ln>
            <a:noFill/>
          </a:ln>
        </p:spPr>
      </p:pic>
      <p:sp>
        <p:nvSpPr>
          <p:cNvPr id="616" name="Google Shape;616;g11f957d897c_1_484"/>
          <p:cNvSpPr txBox="1"/>
          <p:nvPr/>
        </p:nvSpPr>
        <p:spPr>
          <a:xfrm>
            <a:off x="345188" y="3121188"/>
            <a:ext cx="3462000" cy="8313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PROS:</a:t>
            </a:r>
            <a:endParaRPr b="1"/>
          </a:p>
          <a:p>
            <a:pPr indent="-317500" lvl="0" marL="457200" rtl="0" algn="l">
              <a:spcBef>
                <a:spcPts val="0"/>
              </a:spcBef>
              <a:spcAft>
                <a:spcPts val="0"/>
              </a:spcAft>
              <a:buSzPts val="1400"/>
              <a:buChar char="●"/>
            </a:pPr>
            <a:r>
              <a:rPr lang="en-US"/>
              <a:t>Easy to build</a:t>
            </a:r>
            <a:endParaRPr/>
          </a:p>
          <a:p>
            <a:pPr indent="-317500" lvl="0" marL="457200" rtl="0" algn="l">
              <a:spcBef>
                <a:spcPts val="0"/>
              </a:spcBef>
              <a:spcAft>
                <a:spcPts val="0"/>
              </a:spcAft>
              <a:buSzPts val="1400"/>
              <a:buChar char="●"/>
            </a:pPr>
            <a:r>
              <a:rPr lang="en-US"/>
              <a:t>Lightweight</a:t>
            </a:r>
            <a:endParaRPr/>
          </a:p>
        </p:txBody>
      </p:sp>
      <p:sp>
        <p:nvSpPr>
          <p:cNvPr id="617" name="Google Shape;617;g11f957d897c_1_484"/>
          <p:cNvSpPr txBox="1"/>
          <p:nvPr/>
        </p:nvSpPr>
        <p:spPr>
          <a:xfrm>
            <a:off x="345188" y="4424438"/>
            <a:ext cx="3462000" cy="12621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CONS:</a:t>
            </a:r>
            <a:endParaRPr b="1"/>
          </a:p>
          <a:p>
            <a:pPr indent="-317500" lvl="0" marL="457200" rtl="0" algn="l">
              <a:spcBef>
                <a:spcPts val="0"/>
              </a:spcBef>
              <a:spcAft>
                <a:spcPts val="0"/>
              </a:spcAft>
              <a:buSzPts val="1400"/>
              <a:buChar char="●"/>
            </a:pPr>
            <a:r>
              <a:rPr lang="en-US"/>
              <a:t>Stability is achieved in a passive way and high speed winds can be a problem</a:t>
            </a:r>
            <a:endParaRPr/>
          </a:p>
          <a:p>
            <a:pPr indent="0" lvl="0" marL="457200" rtl="0" algn="l">
              <a:spcBef>
                <a:spcPts val="0"/>
              </a:spcBef>
              <a:spcAft>
                <a:spcPts val="0"/>
              </a:spcAft>
              <a:buNone/>
            </a:pPr>
            <a:r>
              <a:t/>
            </a:r>
            <a:endParaRPr/>
          </a:p>
        </p:txBody>
      </p:sp>
      <p:pic>
        <p:nvPicPr>
          <p:cNvPr id="618" name="Google Shape;618;g11f957d897c_1_484"/>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25"/>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624" name="Google Shape;624;p25"/>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25" name="Google Shape;625;p25"/>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Descent Control Changes Since PDR</a:t>
            </a:r>
            <a:endParaRPr/>
          </a:p>
        </p:txBody>
      </p:sp>
      <p:sp>
        <p:nvSpPr>
          <p:cNvPr id="626" name="Google Shape;626;p25"/>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lang="en-US"/>
              <a:t>No</a:t>
            </a:r>
            <a:r>
              <a:rPr b="1" i="0" lang="en-US" sz="2400" u="none" cap="none" strike="noStrike">
                <a:solidFill>
                  <a:schemeClr val="dk1"/>
                </a:solidFill>
                <a:latin typeface="Arial"/>
                <a:ea typeface="Arial"/>
                <a:cs typeface="Arial"/>
                <a:sym typeface="Arial"/>
              </a:rPr>
              <a:t> changes since the PDR</a:t>
            </a:r>
            <a:endParaRPr/>
          </a:p>
          <a:p>
            <a:pPr indent="0" lvl="0" marL="457200" marR="0" rtl="0" algn="l">
              <a:lnSpc>
                <a:spcPct val="100000"/>
              </a:lnSpc>
              <a:spcBef>
                <a:spcPts val="480"/>
              </a:spcBef>
              <a:spcAft>
                <a:spcPts val="0"/>
              </a:spcAft>
              <a:buNone/>
            </a:pPr>
            <a:r>
              <a:t/>
            </a:r>
            <a:endParaRPr/>
          </a:p>
        </p:txBody>
      </p:sp>
      <p:sp>
        <p:nvSpPr>
          <p:cNvPr id="627" name="Google Shape;627;p2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8" name="Google Shape;628;p2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629" name="Google Shape;629;p25"/>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120f6bd1166_2_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635" name="Google Shape;635;g120f6bd1166_2_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36" name="Google Shape;636;g120f6bd1166_2_0"/>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a:t>
            </a:r>
            <a:r>
              <a:rPr b="1" i="0" lang="en-US" sz="2400" u="none" cap="none" strike="noStrike">
                <a:solidFill>
                  <a:schemeClr val="accent2"/>
                </a:solidFill>
                <a:latin typeface="Arial"/>
                <a:ea typeface="Arial"/>
                <a:cs typeface="Arial"/>
                <a:sym typeface="Arial"/>
              </a:rPr>
              <a:t> Descent Control Hardware Summary</a:t>
            </a:r>
            <a:endParaRPr/>
          </a:p>
        </p:txBody>
      </p:sp>
      <p:sp>
        <p:nvSpPr>
          <p:cNvPr id="637" name="Google Shape;637;g120f6bd1166_2_0"/>
          <p:cNvSpPr txBox="1"/>
          <p:nvPr>
            <p:ph idx="1" type="body"/>
          </p:nvPr>
        </p:nvSpPr>
        <p:spPr>
          <a:xfrm>
            <a:off x="228600" y="990600"/>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i="0" sz="2000" u="none" cap="none" strike="noStrike">
              <a:solidFill>
                <a:schemeClr val="dk1"/>
              </a:solidFill>
              <a:latin typeface="Arial"/>
              <a:ea typeface="Arial"/>
              <a:cs typeface="Arial"/>
              <a:sym typeface="Arial"/>
            </a:endParaRPr>
          </a:p>
          <a:p>
            <a:pPr indent="0" lvl="0" marL="914400" marR="0" rtl="0" algn="l">
              <a:lnSpc>
                <a:spcPct val="100000"/>
              </a:lnSpc>
              <a:spcBef>
                <a:spcPts val="400"/>
              </a:spcBef>
              <a:spcAft>
                <a:spcPts val="0"/>
              </a:spcAft>
              <a:buNone/>
            </a:pPr>
            <a:r>
              <a:t/>
            </a:r>
            <a:endParaRPr/>
          </a:p>
          <a:p>
            <a:pPr indent="-158750" lvl="1" marL="74295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lnSpc>
                <a:spcPct val="100000"/>
              </a:lnSpc>
              <a:spcBef>
                <a:spcPts val="400"/>
              </a:spcBef>
              <a:spcAft>
                <a:spcPts val="0"/>
              </a:spcAft>
              <a:buClr>
                <a:schemeClr val="dk1"/>
              </a:buClr>
              <a:buSzPts val="2000"/>
              <a:buFont typeface="Arial"/>
              <a:buNone/>
            </a:pPr>
            <a:r>
              <a:t/>
            </a:r>
            <a:endParaRPr b="1" i="0" sz="2000" u="none" cap="none" strike="noStrike">
              <a:solidFill>
                <a:schemeClr val="dk1"/>
              </a:solidFill>
              <a:latin typeface="Arial"/>
              <a:ea typeface="Arial"/>
              <a:cs typeface="Arial"/>
              <a:sym typeface="Arial"/>
            </a:endParaRPr>
          </a:p>
        </p:txBody>
      </p:sp>
      <p:sp>
        <p:nvSpPr>
          <p:cNvPr id="638" name="Google Shape;638;g120f6bd1166_2_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9" name="Google Shape;639;g120f6bd1166_2_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640" name="Google Shape;640;g120f6bd1166_2_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641" name="Google Shape;641;g120f6bd1166_2_0"/>
          <p:cNvSpPr txBox="1"/>
          <p:nvPr/>
        </p:nvSpPr>
        <p:spPr>
          <a:xfrm>
            <a:off x="3515250" y="1066800"/>
            <a:ext cx="2050200" cy="5541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t>CONTAINER</a:t>
            </a:r>
            <a:endParaRPr b="1" sz="2400"/>
          </a:p>
        </p:txBody>
      </p:sp>
      <p:pic>
        <p:nvPicPr>
          <p:cNvPr id="642" name="Google Shape;642;g120f6bd1166_2_0"/>
          <p:cNvPicPr preferRelativeResize="0"/>
          <p:nvPr/>
        </p:nvPicPr>
        <p:blipFill>
          <a:blip r:embed="rId4">
            <a:alphaModFix/>
          </a:blip>
          <a:stretch>
            <a:fillRect/>
          </a:stretch>
        </p:blipFill>
        <p:spPr>
          <a:xfrm>
            <a:off x="2366675" y="1773300"/>
            <a:ext cx="4410655" cy="4551301"/>
          </a:xfrm>
          <a:prstGeom prst="rect">
            <a:avLst/>
          </a:prstGeom>
          <a:noFill/>
          <a:ln>
            <a:noFill/>
          </a:ln>
        </p:spPr>
      </p:pic>
      <p:cxnSp>
        <p:nvCxnSpPr>
          <p:cNvPr id="643" name="Google Shape;643;g120f6bd1166_2_0"/>
          <p:cNvCxnSpPr/>
          <p:nvPr/>
        </p:nvCxnSpPr>
        <p:spPr>
          <a:xfrm flipH="1">
            <a:off x="6221650" y="2158825"/>
            <a:ext cx="833700" cy="88800"/>
          </a:xfrm>
          <a:prstGeom prst="straightConnector1">
            <a:avLst/>
          </a:prstGeom>
          <a:noFill/>
          <a:ln cap="flat" cmpd="sng" w="9525">
            <a:solidFill>
              <a:srgbClr val="000000"/>
            </a:solidFill>
            <a:prstDash val="solid"/>
            <a:round/>
            <a:headEnd len="med" w="med" type="none"/>
            <a:tailEnd len="med" w="med" type="triangle"/>
          </a:ln>
        </p:spPr>
      </p:cxnSp>
      <p:sp>
        <p:nvSpPr>
          <p:cNvPr id="644" name="Google Shape;644;g120f6bd1166_2_0"/>
          <p:cNvSpPr txBox="1"/>
          <p:nvPr/>
        </p:nvSpPr>
        <p:spPr>
          <a:xfrm>
            <a:off x="6981000" y="20031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FIRST PARACHUTE</a:t>
            </a:r>
            <a:endParaRPr/>
          </a:p>
        </p:txBody>
      </p:sp>
      <p:cxnSp>
        <p:nvCxnSpPr>
          <p:cNvPr id="645" name="Google Shape;645;g120f6bd1166_2_0"/>
          <p:cNvCxnSpPr/>
          <p:nvPr/>
        </p:nvCxnSpPr>
        <p:spPr>
          <a:xfrm rot="10800000">
            <a:off x="5673775" y="4499675"/>
            <a:ext cx="1490100" cy="444000"/>
          </a:xfrm>
          <a:prstGeom prst="straightConnector1">
            <a:avLst/>
          </a:prstGeom>
          <a:noFill/>
          <a:ln cap="flat" cmpd="sng" w="9525">
            <a:solidFill>
              <a:srgbClr val="000000"/>
            </a:solidFill>
            <a:prstDash val="solid"/>
            <a:round/>
            <a:headEnd len="med" w="med" type="none"/>
            <a:tailEnd len="med" w="med" type="triangle"/>
          </a:ln>
        </p:spPr>
      </p:cxnSp>
      <p:sp>
        <p:nvSpPr>
          <p:cNvPr id="646" name="Google Shape;646;g120f6bd1166_2_0"/>
          <p:cNvSpPr txBox="1"/>
          <p:nvPr/>
        </p:nvSpPr>
        <p:spPr>
          <a:xfrm>
            <a:off x="7104700" y="473637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Cotton lines</a:t>
            </a:r>
            <a:endParaRPr/>
          </a:p>
        </p:txBody>
      </p:sp>
      <p:cxnSp>
        <p:nvCxnSpPr>
          <p:cNvPr id="647" name="Google Shape;647;g120f6bd1166_2_0"/>
          <p:cNvCxnSpPr/>
          <p:nvPr/>
        </p:nvCxnSpPr>
        <p:spPr>
          <a:xfrm>
            <a:off x="2259675" y="5042350"/>
            <a:ext cx="1934100" cy="256500"/>
          </a:xfrm>
          <a:prstGeom prst="straightConnector1">
            <a:avLst/>
          </a:prstGeom>
          <a:noFill/>
          <a:ln cap="flat" cmpd="sng" w="9525">
            <a:solidFill>
              <a:srgbClr val="000000"/>
            </a:solidFill>
            <a:prstDash val="solid"/>
            <a:round/>
            <a:headEnd len="med" w="med" type="none"/>
            <a:tailEnd len="med" w="med" type="triangle"/>
          </a:ln>
        </p:spPr>
      </p:cxnSp>
      <p:sp>
        <p:nvSpPr>
          <p:cNvPr id="648" name="Google Shape;648;g120f6bd1166_2_0"/>
          <p:cNvSpPr txBox="1"/>
          <p:nvPr/>
        </p:nvSpPr>
        <p:spPr>
          <a:xfrm>
            <a:off x="228600" y="48153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SECOND PARACHUTE</a:t>
            </a:r>
            <a:endParaRPr/>
          </a:p>
        </p:txBody>
      </p:sp>
      <p:sp>
        <p:nvSpPr>
          <p:cNvPr id="649" name="Google Shape;649;g120f6bd1166_2_0"/>
          <p:cNvSpPr txBox="1"/>
          <p:nvPr/>
        </p:nvSpPr>
        <p:spPr>
          <a:xfrm>
            <a:off x="78950" y="1795900"/>
            <a:ext cx="21807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a:t>The first parachute is </a:t>
            </a:r>
            <a:r>
              <a:rPr b="1" lang="en-US"/>
              <a:t>knotted</a:t>
            </a:r>
            <a:r>
              <a:rPr b="1" lang="en-US"/>
              <a:t> to the second, the second is locked with a rubber band and released with a servo, when the second parachute is released the first pulls it out and then free fall</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120f6bd1166_2_1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655" name="Google Shape;655;g120f6bd1166_2_1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56" name="Google Shape;656;g120f6bd1166_2_18"/>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a:t>
            </a:r>
            <a:r>
              <a:rPr b="1" i="0" lang="en-US" sz="2400" u="none" cap="none" strike="noStrike">
                <a:solidFill>
                  <a:schemeClr val="accent2"/>
                </a:solidFill>
                <a:latin typeface="Arial"/>
                <a:ea typeface="Arial"/>
                <a:cs typeface="Arial"/>
                <a:sym typeface="Arial"/>
              </a:rPr>
              <a:t> Descent Control Hardware Summary</a:t>
            </a:r>
            <a:endParaRPr/>
          </a:p>
        </p:txBody>
      </p:sp>
      <p:sp>
        <p:nvSpPr>
          <p:cNvPr id="657" name="Google Shape;657;g120f6bd1166_2_1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58" name="Google Shape;658;g120f6bd1166_2_1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659" name="Google Shape;659;g120f6bd1166_2_18"/>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660" name="Google Shape;660;g120f6bd1166_2_18"/>
          <p:cNvSpPr txBox="1"/>
          <p:nvPr/>
        </p:nvSpPr>
        <p:spPr>
          <a:xfrm>
            <a:off x="3515250" y="1066800"/>
            <a:ext cx="2050200" cy="5541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t>CONTAINER</a:t>
            </a:r>
            <a:endParaRPr b="1" sz="2400"/>
          </a:p>
        </p:txBody>
      </p:sp>
      <p:pic>
        <p:nvPicPr>
          <p:cNvPr id="661" name="Google Shape;661;g120f6bd1166_2_18"/>
          <p:cNvPicPr preferRelativeResize="0"/>
          <p:nvPr/>
        </p:nvPicPr>
        <p:blipFill>
          <a:blip r:embed="rId4">
            <a:alphaModFix/>
          </a:blip>
          <a:stretch>
            <a:fillRect/>
          </a:stretch>
        </p:blipFill>
        <p:spPr>
          <a:xfrm>
            <a:off x="1469738" y="1960162"/>
            <a:ext cx="6184775" cy="3877287"/>
          </a:xfrm>
          <a:prstGeom prst="rect">
            <a:avLst/>
          </a:prstGeom>
          <a:noFill/>
          <a:ln>
            <a:noFill/>
          </a:ln>
        </p:spPr>
      </p:pic>
      <p:sp>
        <p:nvSpPr>
          <p:cNvPr id="662" name="Google Shape;662;g120f6bd1166_2_18"/>
          <p:cNvSpPr txBox="1"/>
          <p:nvPr/>
        </p:nvSpPr>
        <p:spPr>
          <a:xfrm>
            <a:off x="73375" y="1905613"/>
            <a:ext cx="145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PARACHUTES BAY</a:t>
            </a:r>
            <a:endParaRPr b="1"/>
          </a:p>
        </p:txBody>
      </p:sp>
      <p:cxnSp>
        <p:nvCxnSpPr>
          <p:cNvPr id="663" name="Google Shape;663;g120f6bd1166_2_18"/>
          <p:cNvCxnSpPr/>
          <p:nvPr/>
        </p:nvCxnSpPr>
        <p:spPr>
          <a:xfrm>
            <a:off x="1105175" y="2245988"/>
            <a:ext cx="1539600" cy="957000"/>
          </a:xfrm>
          <a:prstGeom prst="straightConnector1">
            <a:avLst/>
          </a:prstGeom>
          <a:noFill/>
          <a:ln cap="flat" cmpd="sng" w="9525">
            <a:solidFill>
              <a:srgbClr val="000000"/>
            </a:solidFill>
            <a:prstDash val="solid"/>
            <a:round/>
            <a:headEnd len="med" w="med" type="none"/>
            <a:tailEnd len="med" w="med" type="triangle"/>
          </a:ln>
        </p:spPr>
      </p:cxnSp>
      <p:sp>
        <p:nvSpPr>
          <p:cNvPr id="664" name="Google Shape;664;g120f6bd1166_2_18"/>
          <p:cNvSpPr txBox="1"/>
          <p:nvPr/>
        </p:nvSpPr>
        <p:spPr>
          <a:xfrm>
            <a:off x="73375" y="3439963"/>
            <a:ext cx="131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SECOND </a:t>
            </a:r>
            <a:endParaRPr b="1"/>
          </a:p>
          <a:p>
            <a:pPr indent="0" lvl="0" marL="0" rtl="0" algn="l">
              <a:spcBef>
                <a:spcPts val="0"/>
              </a:spcBef>
              <a:spcAft>
                <a:spcPts val="0"/>
              </a:spcAft>
              <a:buNone/>
            </a:pPr>
            <a:r>
              <a:rPr b="1" lang="en-US"/>
              <a:t>PARACHUTE</a:t>
            </a:r>
            <a:endParaRPr b="1"/>
          </a:p>
        </p:txBody>
      </p:sp>
      <p:cxnSp>
        <p:nvCxnSpPr>
          <p:cNvPr id="665" name="Google Shape;665;g120f6bd1166_2_18"/>
          <p:cNvCxnSpPr>
            <a:stCxn id="664" idx="3"/>
          </p:cNvCxnSpPr>
          <p:nvPr/>
        </p:nvCxnSpPr>
        <p:spPr>
          <a:xfrm>
            <a:off x="1391275" y="3747763"/>
            <a:ext cx="1766400" cy="471900"/>
          </a:xfrm>
          <a:prstGeom prst="straightConnector1">
            <a:avLst/>
          </a:prstGeom>
          <a:noFill/>
          <a:ln cap="flat" cmpd="sng" w="9525">
            <a:solidFill>
              <a:srgbClr val="000000"/>
            </a:solidFill>
            <a:prstDash val="solid"/>
            <a:round/>
            <a:headEnd len="med" w="med" type="none"/>
            <a:tailEnd len="med" w="med" type="triangle"/>
          </a:ln>
        </p:spPr>
      </p:cxnSp>
      <p:sp>
        <p:nvSpPr>
          <p:cNvPr id="666" name="Google Shape;666;g120f6bd1166_2_18"/>
          <p:cNvSpPr txBox="1"/>
          <p:nvPr/>
        </p:nvSpPr>
        <p:spPr>
          <a:xfrm>
            <a:off x="8170375" y="3430113"/>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SERVO</a:t>
            </a:r>
            <a:endParaRPr b="1"/>
          </a:p>
        </p:txBody>
      </p:sp>
      <p:cxnSp>
        <p:nvCxnSpPr>
          <p:cNvPr id="667" name="Google Shape;667;g120f6bd1166_2_18"/>
          <p:cNvCxnSpPr>
            <a:stCxn id="666" idx="1"/>
          </p:cNvCxnSpPr>
          <p:nvPr/>
        </p:nvCxnSpPr>
        <p:spPr>
          <a:xfrm flipH="1">
            <a:off x="7163875" y="3630213"/>
            <a:ext cx="1006500" cy="431400"/>
          </a:xfrm>
          <a:prstGeom prst="straightConnector1">
            <a:avLst/>
          </a:prstGeom>
          <a:noFill/>
          <a:ln cap="flat" cmpd="sng" w="9525">
            <a:solidFill>
              <a:srgbClr val="000000"/>
            </a:solidFill>
            <a:prstDash val="solid"/>
            <a:round/>
            <a:headEnd len="med" w="med" type="none"/>
            <a:tailEnd len="med" w="med" type="triangle"/>
          </a:ln>
        </p:spPr>
      </p:cxnSp>
      <p:sp>
        <p:nvSpPr>
          <p:cNvPr id="668" name="Google Shape;668;g120f6bd1166_2_18"/>
          <p:cNvSpPr txBox="1"/>
          <p:nvPr/>
        </p:nvSpPr>
        <p:spPr>
          <a:xfrm>
            <a:off x="7716500" y="4476063"/>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RUBBER BAND</a:t>
            </a:r>
            <a:endParaRPr b="1"/>
          </a:p>
        </p:txBody>
      </p:sp>
      <p:cxnSp>
        <p:nvCxnSpPr>
          <p:cNvPr id="669" name="Google Shape;669;g120f6bd1166_2_18"/>
          <p:cNvCxnSpPr>
            <a:stCxn id="668" idx="1"/>
          </p:cNvCxnSpPr>
          <p:nvPr/>
        </p:nvCxnSpPr>
        <p:spPr>
          <a:xfrm rot="10800000">
            <a:off x="6779000" y="4574763"/>
            <a:ext cx="937500" cy="1014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g11ab1e318e5_0_1224"/>
          <p:cNvSpPr txBox="1"/>
          <p:nvPr>
            <p:ph type="title"/>
          </p:nvPr>
        </p:nvSpPr>
        <p:spPr>
          <a:xfrm>
            <a:off x="1600200" y="76200"/>
            <a:ext cx="5410200" cy="8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US"/>
              <a:t>Container Descent Control Hardware Summary</a:t>
            </a:r>
            <a:endParaRPr/>
          </a:p>
        </p:txBody>
      </p:sp>
      <p:sp>
        <p:nvSpPr>
          <p:cNvPr id="676" name="Google Shape;676;g11ab1e318e5_0_122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677" name="Google Shape;677;g11ab1e318e5_0_122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678" name="Google Shape;678;g11ab1e318e5_0_122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679" name="Google Shape;679;g11ab1e318e5_0_122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80" name="Google Shape;680;g11ab1e318e5_0_1224"/>
          <p:cNvPicPr preferRelativeResize="0"/>
          <p:nvPr/>
        </p:nvPicPr>
        <p:blipFill>
          <a:blip r:embed="rId3">
            <a:alphaModFix/>
          </a:blip>
          <a:stretch>
            <a:fillRect/>
          </a:stretch>
        </p:blipFill>
        <p:spPr>
          <a:xfrm>
            <a:off x="1500287" y="1208550"/>
            <a:ext cx="6143424" cy="4083800"/>
          </a:xfrm>
          <a:prstGeom prst="rect">
            <a:avLst/>
          </a:prstGeom>
          <a:noFill/>
          <a:ln>
            <a:noFill/>
          </a:ln>
        </p:spPr>
      </p:pic>
      <p:sp>
        <p:nvSpPr>
          <p:cNvPr id="681" name="Google Shape;681;g11ab1e318e5_0_1224"/>
          <p:cNvSpPr txBox="1"/>
          <p:nvPr/>
        </p:nvSpPr>
        <p:spPr>
          <a:xfrm>
            <a:off x="279000" y="5576875"/>
            <a:ext cx="83316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a:t>The first parachute is tangled to the second parachute, that leaves the first parachute free to open when rocket releases the container</a:t>
            </a:r>
            <a:endParaRPr b="1"/>
          </a:p>
        </p:txBody>
      </p:sp>
      <p:pic>
        <p:nvPicPr>
          <p:cNvPr id="682" name="Google Shape;682;g11ab1e318e5_0_1224"/>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g11ab1e318e5_0_1236"/>
          <p:cNvSpPr txBox="1"/>
          <p:nvPr>
            <p:ph type="title"/>
          </p:nvPr>
        </p:nvSpPr>
        <p:spPr>
          <a:xfrm>
            <a:off x="1600200" y="76200"/>
            <a:ext cx="5410200" cy="8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US"/>
              <a:t>Container Descent Control Hardware Summary</a:t>
            </a:r>
            <a:endParaRPr/>
          </a:p>
        </p:txBody>
      </p:sp>
      <p:sp>
        <p:nvSpPr>
          <p:cNvPr id="689" name="Google Shape;689;g11ab1e318e5_0_123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690" name="Google Shape;690;g11ab1e318e5_0_123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691" name="Google Shape;691;g11ab1e318e5_0_123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692" name="Google Shape;692;g11ab1e318e5_0_123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3" name="Google Shape;693;g11ab1e318e5_0_1236"/>
          <p:cNvSpPr txBox="1"/>
          <p:nvPr/>
        </p:nvSpPr>
        <p:spPr>
          <a:xfrm>
            <a:off x="279000" y="5576875"/>
            <a:ext cx="83316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a:t>When the container is released the parachute deploy and keeps it place due the rubber band that is locked with a hook a rubber band and a servo</a:t>
            </a:r>
            <a:endParaRPr b="1"/>
          </a:p>
        </p:txBody>
      </p:sp>
      <p:pic>
        <p:nvPicPr>
          <p:cNvPr id="694" name="Google Shape;694;g11ab1e318e5_0_1236"/>
          <p:cNvPicPr preferRelativeResize="0"/>
          <p:nvPr/>
        </p:nvPicPr>
        <p:blipFill>
          <a:blip r:embed="rId3">
            <a:alphaModFix/>
          </a:blip>
          <a:stretch>
            <a:fillRect/>
          </a:stretch>
        </p:blipFill>
        <p:spPr>
          <a:xfrm>
            <a:off x="1499613" y="1204483"/>
            <a:ext cx="3072384" cy="4087368"/>
          </a:xfrm>
          <a:prstGeom prst="rect">
            <a:avLst/>
          </a:prstGeom>
          <a:noFill/>
          <a:ln>
            <a:noFill/>
          </a:ln>
        </p:spPr>
      </p:pic>
      <p:pic>
        <p:nvPicPr>
          <p:cNvPr id="695" name="Google Shape;695;g11ab1e318e5_0_1236"/>
          <p:cNvPicPr preferRelativeResize="0"/>
          <p:nvPr/>
        </p:nvPicPr>
        <p:blipFill>
          <a:blip r:embed="rId4">
            <a:alphaModFix/>
          </a:blip>
          <a:stretch>
            <a:fillRect/>
          </a:stretch>
        </p:blipFill>
        <p:spPr>
          <a:xfrm>
            <a:off x="4572000" y="1199419"/>
            <a:ext cx="3072383" cy="4087369"/>
          </a:xfrm>
          <a:prstGeom prst="rect">
            <a:avLst/>
          </a:prstGeom>
          <a:noFill/>
          <a:ln>
            <a:noFill/>
          </a:ln>
        </p:spPr>
      </p:pic>
      <p:pic>
        <p:nvPicPr>
          <p:cNvPr id="696" name="Google Shape;696;g11ab1e318e5_0_1236"/>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g120f6bd1166_2_47"/>
          <p:cNvSpPr txBox="1"/>
          <p:nvPr>
            <p:ph type="title"/>
          </p:nvPr>
        </p:nvSpPr>
        <p:spPr>
          <a:xfrm>
            <a:off x="1600200" y="76200"/>
            <a:ext cx="5410200" cy="8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Container and Payload Descent Stability Control Design</a:t>
            </a:r>
            <a:endParaRPr/>
          </a:p>
        </p:txBody>
      </p:sp>
      <p:sp>
        <p:nvSpPr>
          <p:cNvPr id="703" name="Google Shape;703;g120f6bd1166_2_47"/>
          <p:cNvSpPr txBox="1"/>
          <p:nvPr>
            <p:ph idx="1" type="body"/>
          </p:nvPr>
        </p:nvSpPr>
        <p:spPr>
          <a:xfrm>
            <a:off x="228600" y="1066800"/>
            <a:ext cx="5109900" cy="50709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480"/>
              </a:spcBef>
              <a:spcAft>
                <a:spcPts val="0"/>
              </a:spcAft>
              <a:buSzPts val="2400"/>
              <a:buChar char="•"/>
            </a:pPr>
            <a:r>
              <a:rPr lang="en-US"/>
              <a:t>The container has a low cg </a:t>
            </a:r>
            <a:r>
              <a:rPr lang="en-US"/>
              <a:t>because</a:t>
            </a:r>
            <a:r>
              <a:rPr lang="en-US"/>
              <a:t> the payload is relative heavy to the rest of the cansat giving them a passive stabilization that prevent swaying</a:t>
            </a:r>
            <a:endParaRPr/>
          </a:p>
        </p:txBody>
      </p:sp>
      <p:sp>
        <p:nvSpPr>
          <p:cNvPr id="704" name="Google Shape;704;g120f6bd1166_2_4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705" name="Google Shape;705;g120f6bd1166_2_4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6" name="Google Shape;706;g120f6bd1166_2_4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07" name="Google Shape;707;g120f6bd1166_2_4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08" name="Google Shape;708;g120f6bd1166_2_4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709" name="Google Shape;709;g120f6bd1166_2_47"/>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pic>
        <p:nvPicPr>
          <p:cNvPr id="710" name="Google Shape;710;g120f6bd1166_2_47"/>
          <p:cNvPicPr preferRelativeResize="0"/>
          <p:nvPr/>
        </p:nvPicPr>
        <p:blipFill>
          <a:blip r:embed="rId4">
            <a:alphaModFix/>
          </a:blip>
          <a:stretch>
            <a:fillRect/>
          </a:stretch>
        </p:blipFill>
        <p:spPr>
          <a:xfrm>
            <a:off x="5474975" y="1258675"/>
            <a:ext cx="1883994" cy="4482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g120f6bd1166_2_60"/>
          <p:cNvSpPr txBox="1"/>
          <p:nvPr>
            <p:ph type="title"/>
          </p:nvPr>
        </p:nvSpPr>
        <p:spPr>
          <a:xfrm>
            <a:off x="1600200" y="76200"/>
            <a:ext cx="5410200" cy="8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Container and Payload Descent Stability Control Design</a:t>
            </a:r>
            <a:endParaRPr/>
          </a:p>
        </p:txBody>
      </p:sp>
      <p:sp>
        <p:nvSpPr>
          <p:cNvPr id="717" name="Google Shape;717;g120f6bd1166_2_60"/>
          <p:cNvSpPr txBox="1"/>
          <p:nvPr>
            <p:ph idx="1" type="body"/>
          </p:nvPr>
        </p:nvSpPr>
        <p:spPr>
          <a:xfrm>
            <a:off x="228600" y="1066800"/>
            <a:ext cx="5109900" cy="50709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480"/>
              </a:spcBef>
              <a:spcAft>
                <a:spcPts val="0"/>
              </a:spcAft>
              <a:buSzPts val="2400"/>
              <a:buChar char="•"/>
            </a:pPr>
            <a:r>
              <a:rPr lang="en-US"/>
              <a:t>The payload consist in a 3 axis </a:t>
            </a:r>
            <a:r>
              <a:rPr lang="en-US"/>
              <a:t>gimbal</a:t>
            </a:r>
            <a:r>
              <a:rPr lang="en-US"/>
              <a:t> with a controller that is very precise and can kept pointing to nadir under all </a:t>
            </a:r>
            <a:r>
              <a:rPr lang="en-US"/>
              <a:t>circumstances</a:t>
            </a:r>
            <a:endParaRPr/>
          </a:p>
        </p:txBody>
      </p:sp>
      <p:sp>
        <p:nvSpPr>
          <p:cNvPr id="718" name="Google Shape;718;g120f6bd1166_2_6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719" name="Google Shape;719;g120f6bd1166_2_6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0" name="Google Shape;720;g120f6bd1166_2_6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21" name="Google Shape;721;g120f6bd1166_2_6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22" name="Google Shape;722;g120f6bd1166_2_6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723" name="Google Shape;723;g120f6bd1166_2_6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pic>
        <p:nvPicPr>
          <p:cNvPr id="724" name="Google Shape;724;g120f6bd1166_2_60"/>
          <p:cNvPicPr preferRelativeResize="0"/>
          <p:nvPr/>
        </p:nvPicPr>
        <p:blipFill>
          <a:blip r:embed="rId4">
            <a:alphaModFix/>
          </a:blip>
          <a:stretch>
            <a:fillRect/>
          </a:stretch>
        </p:blipFill>
        <p:spPr>
          <a:xfrm>
            <a:off x="5490900" y="1066800"/>
            <a:ext cx="3500701" cy="3500701"/>
          </a:xfrm>
          <a:prstGeom prst="rect">
            <a:avLst/>
          </a:prstGeom>
          <a:noFill/>
          <a:ln>
            <a:noFill/>
          </a:ln>
        </p:spPr>
      </p:pic>
      <p:pic>
        <p:nvPicPr>
          <p:cNvPr id="725" name="Google Shape;725;g120f6bd1166_2_60"/>
          <p:cNvPicPr preferRelativeResize="0"/>
          <p:nvPr/>
        </p:nvPicPr>
        <p:blipFill>
          <a:blip r:embed="rId5">
            <a:alphaModFix/>
          </a:blip>
          <a:stretch>
            <a:fillRect/>
          </a:stretch>
        </p:blipFill>
        <p:spPr>
          <a:xfrm>
            <a:off x="785969" y="3855850"/>
            <a:ext cx="3220774" cy="2212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a:t>
            </a:r>
            <a:r>
              <a:rPr b="0" i="0" lang="en-US" sz="1000" u="none" cap="none" strike="noStrike">
                <a:solidFill>
                  <a:schemeClr val="dk1"/>
                </a:solidFill>
                <a:latin typeface="Arial"/>
                <a:ea typeface="Arial"/>
                <a:cs typeface="Arial"/>
                <a:sym typeface="Arial"/>
              </a:rPr>
              <a:t> CDR:  Team</a:t>
            </a:r>
            <a:r>
              <a:rPr lang="en-US"/>
              <a:t> 1064 UCASAL</a:t>
            </a:r>
            <a:endParaRPr/>
          </a:p>
        </p:txBody>
      </p:sp>
      <p:sp>
        <p:nvSpPr>
          <p:cNvPr id="241" name="Google Shape;241;p3"/>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42" name="Google Shape;242;p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Team Organization</a:t>
            </a:r>
            <a:endParaRPr/>
          </a:p>
        </p:txBody>
      </p:sp>
      <p:sp>
        <p:nvSpPr>
          <p:cNvPr id="243" name="Google Shape;243;p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244" name="Google Shape;244;p3"/>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245" name="Google Shape;245;p3"/>
          <p:cNvSpPr/>
          <p:nvPr/>
        </p:nvSpPr>
        <p:spPr>
          <a:xfrm>
            <a:off x="6289050" y="1306650"/>
            <a:ext cx="2076900" cy="7710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FACULTY ADVISOR</a:t>
            </a:r>
            <a:endParaRPr b="1"/>
          </a:p>
          <a:p>
            <a:pPr indent="0" lvl="0" marL="0" rtl="0" algn="ctr">
              <a:spcBef>
                <a:spcPts val="0"/>
              </a:spcBef>
              <a:spcAft>
                <a:spcPts val="0"/>
              </a:spcAft>
              <a:buNone/>
            </a:pPr>
            <a:r>
              <a:rPr b="1" lang="en-US"/>
              <a:t>Norberto Aramayo</a:t>
            </a:r>
            <a:endParaRPr b="1"/>
          </a:p>
        </p:txBody>
      </p:sp>
      <p:sp>
        <p:nvSpPr>
          <p:cNvPr id="246" name="Google Shape;246;p3"/>
          <p:cNvSpPr/>
          <p:nvPr/>
        </p:nvSpPr>
        <p:spPr>
          <a:xfrm>
            <a:off x="3639750" y="1480550"/>
            <a:ext cx="1864500" cy="7710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TEAM LEADER</a:t>
            </a:r>
            <a:endParaRPr b="1" sz="1600"/>
          </a:p>
          <a:p>
            <a:pPr indent="0" lvl="0" marL="0" rtl="0" algn="ctr">
              <a:spcBef>
                <a:spcPts val="0"/>
              </a:spcBef>
              <a:spcAft>
                <a:spcPts val="0"/>
              </a:spcAft>
              <a:buNone/>
            </a:pPr>
            <a:r>
              <a:rPr b="1" lang="en-US" sz="1600"/>
              <a:t>Jorge Royon</a:t>
            </a:r>
            <a:endParaRPr b="1" sz="1600"/>
          </a:p>
        </p:txBody>
      </p:sp>
      <p:sp>
        <p:nvSpPr>
          <p:cNvPr id="247" name="Google Shape;247;p3"/>
          <p:cNvSpPr/>
          <p:nvPr/>
        </p:nvSpPr>
        <p:spPr>
          <a:xfrm>
            <a:off x="1177800" y="2945875"/>
            <a:ext cx="1671600" cy="7710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t>MECHANICS</a:t>
            </a:r>
            <a:endParaRPr b="1" sz="1700"/>
          </a:p>
        </p:txBody>
      </p:sp>
      <p:sp>
        <p:nvSpPr>
          <p:cNvPr id="248" name="Google Shape;248;p3"/>
          <p:cNvSpPr/>
          <p:nvPr/>
        </p:nvSpPr>
        <p:spPr>
          <a:xfrm>
            <a:off x="3780750" y="2945875"/>
            <a:ext cx="1582500" cy="7710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t>SOFTWARE</a:t>
            </a:r>
            <a:endParaRPr b="1" sz="1700"/>
          </a:p>
        </p:txBody>
      </p:sp>
      <p:sp>
        <p:nvSpPr>
          <p:cNvPr id="249" name="Google Shape;249;p3"/>
          <p:cNvSpPr/>
          <p:nvPr/>
        </p:nvSpPr>
        <p:spPr>
          <a:xfrm>
            <a:off x="6441450" y="2974200"/>
            <a:ext cx="1775400" cy="7710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ELECTRONICS</a:t>
            </a:r>
            <a:endParaRPr b="1" sz="1600"/>
          </a:p>
        </p:txBody>
      </p:sp>
      <p:sp>
        <p:nvSpPr>
          <p:cNvPr id="250" name="Google Shape;250;p3"/>
          <p:cNvSpPr/>
          <p:nvPr/>
        </p:nvSpPr>
        <p:spPr>
          <a:xfrm>
            <a:off x="1284000" y="4118050"/>
            <a:ext cx="1459200" cy="6324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Jorge Royon</a:t>
            </a:r>
            <a:endParaRPr b="1"/>
          </a:p>
        </p:txBody>
      </p:sp>
      <p:sp>
        <p:nvSpPr>
          <p:cNvPr id="251" name="Google Shape;251;p3"/>
          <p:cNvSpPr/>
          <p:nvPr/>
        </p:nvSpPr>
        <p:spPr>
          <a:xfrm>
            <a:off x="3842400" y="4118050"/>
            <a:ext cx="1459200" cy="6324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Jorge Royon</a:t>
            </a:r>
            <a:endParaRPr b="1"/>
          </a:p>
        </p:txBody>
      </p:sp>
      <p:sp>
        <p:nvSpPr>
          <p:cNvPr id="252" name="Google Shape;252;p3"/>
          <p:cNvSpPr/>
          <p:nvPr/>
        </p:nvSpPr>
        <p:spPr>
          <a:xfrm>
            <a:off x="6597900" y="4118050"/>
            <a:ext cx="1459200" cy="6324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Jorge Royon</a:t>
            </a:r>
            <a:endParaRPr b="1"/>
          </a:p>
        </p:txBody>
      </p:sp>
      <p:sp>
        <p:nvSpPr>
          <p:cNvPr id="253" name="Google Shape;253;p3"/>
          <p:cNvSpPr/>
          <p:nvPr/>
        </p:nvSpPr>
        <p:spPr>
          <a:xfrm>
            <a:off x="6400800" y="5220575"/>
            <a:ext cx="1049100" cy="6324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Enzo </a:t>
            </a:r>
            <a:endParaRPr b="1"/>
          </a:p>
          <a:p>
            <a:pPr indent="0" lvl="0" marL="0" rtl="0" algn="l">
              <a:spcBef>
                <a:spcPts val="0"/>
              </a:spcBef>
              <a:spcAft>
                <a:spcPts val="0"/>
              </a:spcAft>
              <a:buNone/>
            </a:pPr>
            <a:r>
              <a:rPr b="1" lang="en-US"/>
              <a:t>Juarez</a:t>
            </a:r>
            <a:endParaRPr b="1"/>
          </a:p>
        </p:txBody>
      </p:sp>
      <p:sp>
        <p:nvSpPr>
          <p:cNvPr id="254" name="Google Shape;254;p3"/>
          <p:cNvSpPr/>
          <p:nvPr/>
        </p:nvSpPr>
        <p:spPr>
          <a:xfrm>
            <a:off x="7630500" y="5220575"/>
            <a:ext cx="1173000" cy="6324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Juan </a:t>
            </a:r>
            <a:r>
              <a:rPr b="1" lang="en-US"/>
              <a:t>Esteban Yurquina</a:t>
            </a:r>
            <a:endParaRPr b="1"/>
          </a:p>
        </p:txBody>
      </p:sp>
      <p:sp>
        <p:nvSpPr>
          <p:cNvPr id="255" name="Google Shape;255;p3"/>
          <p:cNvSpPr/>
          <p:nvPr/>
        </p:nvSpPr>
        <p:spPr>
          <a:xfrm>
            <a:off x="1603200" y="5502675"/>
            <a:ext cx="1049100" cy="6324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Enzo </a:t>
            </a:r>
            <a:endParaRPr b="1"/>
          </a:p>
          <a:p>
            <a:pPr indent="0" lvl="0" marL="0" rtl="0" algn="l">
              <a:spcBef>
                <a:spcPts val="0"/>
              </a:spcBef>
              <a:spcAft>
                <a:spcPts val="0"/>
              </a:spcAft>
              <a:buNone/>
            </a:pPr>
            <a:r>
              <a:rPr b="1" lang="en-US"/>
              <a:t>Juarez</a:t>
            </a:r>
            <a:endParaRPr b="1"/>
          </a:p>
        </p:txBody>
      </p:sp>
      <p:sp>
        <p:nvSpPr>
          <p:cNvPr id="256" name="Google Shape;256;p3"/>
          <p:cNvSpPr/>
          <p:nvPr/>
        </p:nvSpPr>
        <p:spPr>
          <a:xfrm>
            <a:off x="2740638" y="5502675"/>
            <a:ext cx="1173000" cy="6324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Juan </a:t>
            </a:r>
            <a:r>
              <a:rPr b="1" lang="en-US"/>
              <a:t>Esteban Yurquina</a:t>
            </a:r>
            <a:endParaRPr b="1"/>
          </a:p>
        </p:txBody>
      </p:sp>
      <p:sp>
        <p:nvSpPr>
          <p:cNvPr id="257" name="Google Shape;257;p3"/>
          <p:cNvSpPr/>
          <p:nvPr/>
        </p:nvSpPr>
        <p:spPr>
          <a:xfrm>
            <a:off x="4002000" y="5502675"/>
            <a:ext cx="1049100" cy="6324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Ivan</a:t>
            </a:r>
            <a:endParaRPr b="1"/>
          </a:p>
          <a:p>
            <a:pPr indent="0" lvl="0" marL="0" rtl="0" algn="l">
              <a:spcBef>
                <a:spcPts val="0"/>
              </a:spcBef>
              <a:spcAft>
                <a:spcPts val="0"/>
              </a:spcAft>
              <a:buNone/>
            </a:pPr>
            <a:r>
              <a:rPr b="1" lang="en-US"/>
              <a:t>Maccio</a:t>
            </a:r>
            <a:endParaRPr b="1"/>
          </a:p>
        </p:txBody>
      </p:sp>
      <p:sp>
        <p:nvSpPr>
          <p:cNvPr id="258" name="Google Shape;258;p3"/>
          <p:cNvSpPr/>
          <p:nvPr/>
        </p:nvSpPr>
        <p:spPr>
          <a:xfrm>
            <a:off x="5139450" y="5502675"/>
            <a:ext cx="1173000" cy="6324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Mateo</a:t>
            </a:r>
            <a:endParaRPr b="1"/>
          </a:p>
          <a:p>
            <a:pPr indent="0" lvl="0" marL="0" rtl="0" algn="l">
              <a:spcBef>
                <a:spcPts val="0"/>
              </a:spcBef>
              <a:spcAft>
                <a:spcPts val="0"/>
              </a:spcAft>
              <a:buNone/>
            </a:pPr>
            <a:r>
              <a:rPr b="1" lang="en-US"/>
              <a:t>Figallo</a:t>
            </a:r>
            <a:endParaRPr b="1"/>
          </a:p>
        </p:txBody>
      </p:sp>
      <p:cxnSp>
        <p:nvCxnSpPr>
          <p:cNvPr id="259" name="Google Shape;259;p3"/>
          <p:cNvCxnSpPr>
            <a:stCxn id="246" idx="2"/>
            <a:endCxn id="248" idx="0"/>
          </p:cNvCxnSpPr>
          <p:nvPr/>
        </p:nvCxnSpPr>
        <p:spPr>
          <a:xfrm>
            <a:off x="4572000" y="2251550"/>
            <a:ext cx="0" cy="694200"/>
          </a:xfrm>
          <a:prstGeom prst="straightConnector1">
            <a:avLst/>
          </a:prstGeom>
          <a:noFill/>
          <a:ln cap="flat" cmpd="sng" w="28575">
            <a:solidFill>
              <a:srgbClr val="000000"/>
            </a:solidFill>
            <a:prstDash val="solid"/>
            <a:round/>
            <a:headEnd len="med" w="med" type="none"/>
            <a:tailEnd len="med" w="med" type="triangle"/>
          </a:ln>
        </p:spPr>
      </p:cxnSp>
      <p:cxnSp>
        <p:nvCxnSpPr>
          <p:cNvPr id="260" name="Google Shape;260;p3"/>
          <p:cNvCxnSpPr>
            <a:stCxn id="246" idx="2"/>
            <a:endCxn id="247" idx="0"/>
          </p:cNvCxnSpPr>
          <p:nvPr/>
        </p:nvCxnSpPr>
        <p:spPr>
          <a:xfrm rot="5400000">
            <a:off x="2945700" y="1319450"/>
            <a:ext cx="694200" cy="2558400"/>
          </a:xfrm>
          <a:prstGeom prst="bentConnector3">
            <a:avLst>
              <a:gd fmla="val 50009" name="adj1"/>
            </a:avLst>
          </a:prstGeom>
          <a:noFill/>
          <a:ln cap="flat" cmpd="sng" w="28575">
            <a:solidFill>
              <a:srgbClr val="000000"/>
            </a:solidFill>
            <a:prstDash val="solid"/>
            <a:round/>
            <a:headEnd len="med" w="med" type="none"/>
            <a:tailEnd len="med" w="med" type="triangle"/>
          </a:ln>
        </p:spPr>
      </p:cxnSp>
      <p:cxnSp>
        <p:nvCxnSpPr>
          <p:cNvPr id="261" name="Google Shape;261;p3"/>
          <p:cNvCxnSpPr>
            <a:stCxn id="246" idx="2"/>
            <a:endCxn id="249" idx="0"/>
          </p:cNvCxnSpPr>
          <p:nvPr/>
        </p:nvCxnSpPr>
        <p:spPr>
          <a:xfrm flipH="1" rot="-5400000">
            <a:off x="5589300" y="1234250"/>
            <a:ext cx="722700" cy="2757300"/>
          </a:xfrm>
          <a:prstGeom prst="bentConnector3">
            <a:avLst>
              <a:gd fmla="val 49997" name="adj1"/>
            </a:avLst>
          </a:prstGeom>
          <a:noFill/>
          <a:ln cap="flat" cmpd="sng" w="28575">
            <a:solidFill>
              <a:srgbClr val="000000"/>
            </a:solidFill>
            <a:prstDash val="solid"/>
            <a:round/>
            <a:headEnd len="med" w="med" type="none"/>
            <a:tailEnd len="med" w="med" type="triangle"/>
          </a:ln>
        </p:spPr>
      </p:cxnSp>
      <p:cxnSp>
        <p:nvCxnSpPr>
          <p:cNvPr id="262" name="Google Shape;262;p3"/>
          <p:cNvCxnSpPr>
            <a:stCxn id="247" idx="2"/>
            <a:endCxn id="250" idx="0"/>
          </p:cNvCxnSpPr>
          <p:nvPr/>
        </p:nvCxnSpPr>
        <p:spPr>
          <a:xfrm>
            <a:off x="2013600" y="3716875"/>
            <a:ext cx="0" cy="401100"/>
          </a:xfrm>
          <a:prstGeom prst="straightConnector1">
            <a:avLst/>
          </a:prstGeom>
          <a:noFill/>
          <a:ln cap="flat" cmpd="sng" w="28575">
            <a:solidFill>
              <a:srgbClr val="000000"/>
            </a:solidFill>
            <a:prstDash val="solid"/>
            <a:round/>
            <a:headEnd len="med" w="med" type="none"/>
            <a:tailEnd len="med" w="med" type="triangle"/>
          </a:ln>
        </p:spPr>
      </p:cxnSp>
      <p:cxnSp>
        <p:nvCxnSpPr>
          <p:cNvPr id="263" name="Google Shape;263;p3"/>
          <p:cNvCxnSpPr>
            <a:stCxn id="248" idx="2"/>
            <a:endCxn id="251" idx="0"/>
          </p:cNvCxnSpPr>
          <p:nvPr/>
        </p:nvCxnSpPr>
        <p:spPr>
          <a:xfrm>
            <a:off x="4572000" y="3716875"/>
            <a:ext cx="0" cy="401100"/>
          </a:xfrm>
          <a:prstGeom prst="straightConnector1">
            <a:avLst/>
          </a:prstGeom>
          <a:noFill/>
          <a:ln cap="flat" cmpd="sng" w="28575">
            <a:solidFill>
              <a:srgbClr val="000000"/>
            </a:solidFill>
            <a:prstDash val="solid"/>
            <a:round/>
            <a:headEnd len="med" w="med" type="none"/>
            <a:tailEnd len="med" w="med" type="triangle"/>
          </a:ln>
        </p:spPr>
      </p:cxnSp>
      <p:cxnSp>
        <p:nvCxnSpPr>
          <p:cNvPr id="264" name="Google Shape;264;p3"/>
          <p:cNvCxnSpPr>
            <a:stCxn id="249" idx="2"/>
            <a:endCxn id="252" idx="0"/>
          </p:cNvCxnSpPr>
          <p:nvPr/>
        </p:nvCxnSpPr>
        <p:spPr>
          <a:xfrm flipH="1">
            <a:off x="7327650" y="3745200"/>
            <a:ext cx="1500" cy="372900"/>
          </a:xfrm>
          <a:prstGeom prst="straightConnector1">
            <a:avLst/>
          </a:prstGeom>
          <a:noFill/>
          <a:ln cap="flat" cmpd="sng" w="28575">
            <a:solidFill>
              <a:srgbClr val="000000"/>
            </a:solidFill>
            <a:prstDash val="solid"/>
            <a:round/>
            <a:headEnd len="med" w="med" type="none"/>
            <a:tailEnd len="med" w="med" type="triangle"/>
          </a:ln>
        </p:spPr>
      </p:cxnSp>
      <p:cxnSp>
        <p:nvCxnSpPr>
          <p:cNvPr id="265" name="Google Shape;265;p3"/>
          <p:cNvCxnSpPr>
            <a:stCxn id="251" idx="2"/>
            <a:endCxn id="255" idx="0"/>
          </p:cNvCxnSpPr>
          <p:nvPr/>
        </p:nvCxnSpPr>
        <p:spPr>
          <a:xfrm rot="5400000">
            <a:off x="2973750" y="3904300"/>
            <a:ext cx="752100" cy="2444400"/>
          </a:xfrm>
          <a:prstGeom prst="bentConnector3">
            <a:avLst>
              <a:gd fmla="val 50008" name="adj1"/>
            </a:avLst>
          </a:prstGeom>
          <a:noFill/>
          <a:ln cap="flat" cmpd="sng" w="28575">
            <a:solidFill>
              <a:srgbClr val="000000"/>
            </a:solidFill>
            <a:prstDash val="solid"/>
            <a:round/>
            <a:headEnd len="med" w="med" type="none"/>
            <a:tailEnd len="med" w="med" type="triangle"/>
          </a:ln>
        </p:spPr>
      </p:cxnSp>
      <p:cxnSp>
        <p:nvCxnSpPr>
          <p:cNvPr id="266" name="Google Shape;266;p3"/>
          <p:cNvCxnSpPr>
            <a:stCxn id="251" idx="2"/>
            <a:endCxn id="256" idx="0"/>
          </p:cNvCxnSpPr>
          <p:nvPr/>
        </p:nvCxnSpPr>
        <p:spPr>
          <a:xfrm rot="5400000">
            <a:off x="3573450" y="4504000"/>
            <a:ext cx="752100" cy="1245000"/>
          </a:xfrm>
          <a:prstGeom prst="bentConnector3">
            <a:avLst>
              <a:gd fmla="val 50008" name="adj1"/>
            </a:avLst>
          </a:prstGeom>
          <a:noFill/>
          <a:ln cap="flat" cmpd="sng" w="28575">
            <a:solidFill>
              <a:srgbClr val="000000"/>
            </a:solidFill>
            <a:prstDash val="solid"/>
            <a:round/>
            <a:headEnd len="med" w="med" type="none"/>
            <a:tailEnd len="med" w="med" type="triangle"/>
          </a:ln>
        </p:spPr>
      </p:cxnSp>
      <p:cxnSp>
        <p:nvCxnSpPr>
          <p:cNvPr id="267" name="Google Shape;267;p3"/>
          <p:cNvCxnSpPr>
            <a:stCxn id="251" idx="2"/>
            <a:endCxn id="257" idx="0"/>
          </p:cNvCxnSpPr>
          <p:nvPr/>
        </p:nvCxnSpPr>
        <p:spPr>
          <a:xfrm rot="5400000">
            <a:off x="4173300" y="5103850"/>
            <a:ext cx="752100" cy="45300"/>
          </a:xfrm>
          <a:prstGeom prst="bentConnector3">
            <a:avLst>
              <a:gd fmla="val 50008" name="adj1"/>
            </a:avLst>
          </a:prstGeom>
          <a:noFill/>
          <a:ln cap="flat" cmpd="sng" w="28575">
            <a:solidFill>
              <a:srgbClr val="000000"/>
            </a:solidFill>
            <a:prstDash val="solid"/>
            <a:round/>
            <a:headEnd len="med" w="med" type="none"/>
            <a:tailEnd len="med" w="med" type="triangle"/>
          </a:ln>
        </p:spPr>
      </p:cxnSp>
      <p:cxnSp>
        <p:nvCxnSpPr>
          <p:cNvPr id="268" name="Google Shape;268;p3"/>
          <p:cNvCxnSpPr>
            <a:stCxn id="251" idx="2"/>
            <a:endCxn id="258" idx="0"/>
          </p:cNvCxnSpPr>
          <p:nvPr/>
        </p:nvCxnSpPr>
        <p:spPr>
          <a:xfrm flipH="1" rot="-5400000">
            <a:off x="4773000" y="4549450"/>
            <a:ext cx="752100" cy="1154100"/>
          </a:xfrm>
          <a:prstGeom prst="bentConnector3">
            <a:avLst>
              <a:gd fmla="val 50008" name="adj1"/>
            </a:avLst>
          </a:prstGeom>
          <a:noFill/>
          <a:ln cap="flat" cmpd="sng" w="28575">
            <a:solidFill>
              <a:srgbClr val="000000"/>
            </a:solidFill>
            <a:prstDash val="solid"/>
            <a:round/>
            <a:headEnd len="med" w="med" type="none"/>
            <a:tailEnd len="med" w="med" type="triangle"/>
          </a:ln>
        </p:spPr>
      </p:cxnSp>
      <p:cxnSp>
        <p:nvCxnSpPr>
          <p:cNvPr id="269" name="Google Shape;269;p3"/>
          <p:cNvCxnSpPr>
            <a:stCxn id="252" idx="2"/>
            <a:endCxn id="253" idx="0"/>
          </p:cNvCxnSpPr>
          <p:nvPr/>
        </p:nvCxnSpPr>
        <p:spPr>
          <a:xfrm rot="5400000">
            <a:off x="6891450" y="4784500"/>
            <a:ext cx="470100" cy="402000"/>
          </a:xfrm>
          <a:prstGeom prst="bentConnector3">
            <a:avLst>
              <a:gd fmla="val 50003" name="adj1"/>
            </a:avLst>
          </a:prstGeom>
          <a:noFill/>
          <a:ln cap="flat" cmpd="sng" w="28575">
            <a:solidFill>
              <a:srgbClr val="000000"/>
            </a:solidFill>
            <a:prstDash val="solid"/>
            <a:round/>
            <a:headEnd len="med" w="med" type="none"/>
            <a:tailEnd len="med" w="med" type="triangle"/>
          </a:ln>
        </p:spPr>
      </p:cxnSp>
      <p:cxnSp>
        <p:nvCxnSpPr>
          <p:cNvPr id="270" name="Google Shape;270;p3"/>
          <p:cNvCxnSpPr>
            <a:stCxn id="252" idx="2"/>
            <a:endCxn id="254" idx="0"/>
          </p:cNvCxnSpPr>
          <p:nvPr/>
        </p:nvCxnSpPr>
        <p:spPr>
          <a:xfrm flipH="1" rot="-5400000">
            <a:off x="7537200" y="4540750"/>
            <a:ext cx="470100" cy="889500"/>
          </a:xfrm>
          <a:prstGeom prst="bentConnector3">
            <a:avLst>
              <a:gd fmla="val 50003" name="adj1"/>
            </a:avLst>
          </a:prstGeom>
          <a:noFill/>
          <a:ln cap="flat" cmpd="sng" w="28575">
            <a:solidFill>
              <a:srgbClr val="000000"/>
            </a:solidFill>
            <a:prstDash val="solid"/>
            <a:round/>
            <a:headEnd len="med" w="med" type="none"/>
            <a:tailEnd len="med" w="med" type="triangle"/>
          </a:ln>
        </p:spPr>
      </p:cxnSp>
      <p:cxnSp>
        <p:nvCxnSpPr>
          <p:cNvPr id="271" name="Google Shape;271;p3"/>
          <p:cNvCxnSpPr>
            <a:stCxn id="245" idx="1"/>
            <a:endCxn id="246" idx="3"/>
          </p:cNvCxnSpPr>
          <p:nvPr/>
        </p:nvCxnSpPr>
        <p:spPr>
          <a:xfrm flipH="1">
            <a:off x="5504250" y="1692150"/>
            <a:ext cx="784800" cy="174000"/>
          </a:xfrm>
          <a:prstGeom prst="bentConnector3">
            <a:avLst>
              <a:gd fmla="val 50000" name="adj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g11ab1e318e5_0_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31" name="Google Shape;731;g11ab1e318e5_0_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732" name="Google Shape;732;g11ab1e318e5_0_0"/>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733" name="Google Shape;733;g11ab1e318e5_0_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734" name="Google Shape;734;g11ab1e318e5_0_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35" name="Google Shape;735;g11ab1e318e5_0_0"/>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rPr lang="en-US">
                <a:solidFill>
                  <a:srgbClr val="000000"/>
                </a:solidFill>
              </a:rPr>
              <a:t>The area formula of </a:t>
            </a:r>
            <a:r>
              <a:rPr lang="en-US"/>
              <a:t>the first </a:t>
            </a:r>
            <a:r>
              <a:rPr lang="en-US">
                <a:solidFill>
                  <a:srgbClr val="000000"/>
                </a:solidFill>
              </a:rPr>
              <a:t>parachute with spill hole is                                                       where</a:t>
            </a:r>
            <a:endParaRPr>
              <a:solidFill>
                <a:srgbClr val="000000"/>
              </a:solidFill>
            </a:endParaRPr>
          </a:p>
          <a:p>
            <a:pPr indent="0" lvl="0" marL="457200" rtl="0" algn="l">
              <a:spcBef>
                <a:spcPts val="480"/>
              </a:spcBef>
              <a:spcAft>
                <a:spcPts val="0"/>
              </a:spcAft>
              <a:buNone/>
            </a:pPr>
            <a:r>
              <a:rPr b="1" lang="en-US" sz="2400">
                <a:solidFill>
                  <a:srgbClr val="000000"/>
                </a:solidFill>
              </a:rPr>
              <a:t>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p:txBody>
      </p:sp>
      <p:pic>
        <p:nvPicPr>
          <p:cNvPr id="736" name="Google Shape;736;g11ab1e318e5_0_0"/>
          <p:cNvPicPr preferRelativeResize="0"/>
          <p:nvPr/>
        </p:nvPicPr>
        <p:blipFill>
          <a:blip r:embed="rId3">
            <a:alphaModFix/>
          </a:blip>
          <a:stretch>
            <a:fillRect/>
          </a:stretch>
        </p:blipFill>
        <p:spPr>
          <a:xfrm>
            <a:off x="4830875" y="1652300"/>
            <a:ext cx="2324100" cy="1066800"/>
          </a:xfrm>
          <a:prstGeom prst="rect">
            <a:avLst/>
          </a:prstGeom>
          <a:noFill/>
          <a:ln>
            <a:noFill/>
          </a:ln>
        </p:spPr>
      </p:pic>
      <p:sp>
        <p:nvSpPr>
          <p:cNvPr id="737" name="Google Shape;737;g11ab1e318e5_0_0"/>
          <p:cNvSpPr txBox="1"/>
          <p:nvPr/>
        </p:nvSpPr>
        <p:spPr>
          <a:xfrm>
            <a:off x="351375" y="2554700"/>
            <a:ext cx="6319200" cy="298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a:solidFill>
                  <a:srgbClr val="000000"/>
                </a:solidFill>
              </a:rPr>
              <a:t>𝑆𝑝= Area of the parachute with a spill hole ( 𝑚2 )</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𝐷= The diameter of the parachute 𝑚𝑚</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𝑉= Descent speed 𝑚/𝑠</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𝐶𝐷= 1.5 Drift coefficient of parachute</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𝜌= 1.225 kg/𝑚3(Air density at +15 C from sea level)</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𝑚=0.600kg Container+Payload</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𝑔=9.81𝑚/𝑠2</a:t>
            </a:r>
            <a:endParaRPr>
              <a:solidFill>
                <a:srgbClr val="000000"/>
              </a:solidFill>
            </a:endParaRPr>
          </a:p>
          <a:p>
            <a:pPr indent="0" lvl="0" marL="0" rtl="0" algn="l">
              <a:lnSpc>
                <a:spcPct val="150000"/>
              </a:lnSpc>
              <a:spcBef>
                <a:spcPts val="0"/>
              </a:spcBef>
              <a:spcAft>
                <a:spcPts val="0"/>
              </a:spcAft>
              <a:buNone/>
            </a:pPr>
            <a:r>
              <a:rPr lang="en-US" sz="1100">
                <a:solidFill>
                  <a:srgbClr val="000000"/>
                </a:solidFill>
              </a:rPr>
              <a:t>S_(s_H )  </a:t>
            </a:r>
            <a:r>
              <a:rPr lang="en-US">
                <a:solidFill>
                  <a:srgbClr val="000000"/>
                </a:solidFill>
              </a:rPr>
              <a:t>=Spill hole area</a:t>
            </a:r>
            <a:endParaRPr>
              <a:solidFill>
                <a:srgbClr val="000000"/>
              </a:solidFill>
            </a:endParaRPr>
          </a:p>
          <a:p>
            <a:pPr indent="0" lvl="0" marL="0" rtl="0" algn="l">
              <a:lnSpc>
                <a:spcPct val="150000"/>
              </a:lnSpc>
              <a:spcBef>
                <a:spcPts val="0"/>
              </a:spcBef>
              <a:spcAft>
                <a:spcPts val="0"/>
              </a:spcAft>
              <a:buNone/>
            </a:pPr>
            <a:r>
              <a:rPr lang="en-US" sz="1100">
                <a:solidFill>
                  <a:srgbClr val="000000"/>
                </a:solidFill>
              </a:rPr>
              <a:t>S_Hr  </a:t>
            </a:r>
            <a:r>
              <a:rPr lang="en-US">
                <a:solidFill>
                  <a:srgbClr val="000000"/>
                </a:solidFill>
              </a:rPr>
              <a:t>=Spill hole radius</a:t>
            </a:r>
            <a:endParaRPr>
              <a:solidFill>
                <a:srgbClr val="000000"/>
              </a:solidFill>
            </a:endParaRPr>
          </a:p>
        </p:txBody>
      </p:sp>
      <p:pic>
        <p:nvPicPr>
          <p:cNvPr id="738" name="Google Shape;738;g11ab1e318e5_0_0"/>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g11ab1e318e5_0_1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44" name="Google Shape;744;g11ab1e318e5_0_1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745" name="Google Shape;745;g11ab1e318e5_0_12"/>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746" name="Google Shape;746;g11ab1e318e5_0_1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747" name="Google Shape;747;g11ab1e318e5_0_1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8" name="Google Shape;748;g11ab1e318e5_0_12"/>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0" rtl="0" algn="l">
              <a:spcBef>
                <a:spcPts val="480"/>
              </a:spcBef>
              <a:spcAft>
                <a:spcPts val="0"/>
              </a:spcAft>
              <a:buNone/>
            </a:pPr>
            <a:r>
              <a:rPr lang="en-US">
                <a:solidFill>
                  <a:srgbClr val="000000"/>
                </a:solidFill>
              </a:rPr>
              <a:t>Replacing the data gives the following results</a:t>
            </a:r>
            <a:endParaRPr>
              <a:solidFill>
                <a:srgbClr val="000000"/>
              </a:solidFill>
            </a:endParaRPr>
          </a:p>
          <a:p>
            <a:pPr indent="0" lvl="0" marL="457200" rtl="0" algn="l">
              <a:spcBef>
                <a:spcPts val="480"/>
              </a:spcBef>
              <a:spcAft>
                <a:spcPts val="0"/>
              </a:spcAft>
              <a:buNone/>
            </a:pPr>
            <a:r>
              <a:rPr b="1" lang="en-US" sz="2400">
                <a:solidFill>
                  <a:srgbClr val="000000"/>
                </a:solidFill>
              </a:rPr>
              <a:t>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rPr lang="en-US">
                <a:solidFill>
                  <a:srgbClr val="000000"/>
                </a:solidFill>
              </a:rPr>
              <a:t>The diameter can be calculated from the formula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p:txBody>
      </p:sp>
      <p:sp>
        <p:nvSpPr>
          <p:cNvPr id="749" name="Google Shape;749;g11ab1e318e5_0_12"/>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750" name="Google Shape;750;g11ab1e318e5_0_12"/>
          <p:cNvPicPr preferRelativeResize="0"/>
          <p:nvPr/>
        </p:nvPicPr>
        <p:blipFill>
          <a:blip r:embed="rId3">
            <a:alphaModFix/>
          </a:blip>
          <a:stretch>
            <a:fillRect/>
          </a:stretch>
        </p:blipFill>
        <p:spPr>
          <a:xfrm>
            <a:off x="4247475" y="4296800"/>
            <a:ext cx="1114425" cy="657225"/>
          </a:xfrm>
          <a:prstGeom prst="rect">
            <a:avLst/>
          </a:prstGeom>
          <a:noFill/>
          <a:ln>
            <a:noFill/>
          </a:ln>
        </p:spPr>
      </p:pic>
      <p:pic>
        <p:nvPicPr>
          <p:cNvPr id="751" name="Google Shape;751;g11ab1e318e5_0_12"/>
          <p:cNvPicPr preferRelativeResize="0"/>
          <p:nvPr/>
        </p:nvPicPr>
        <p:blipFill>
          <a:blip r:embed="rId4">
            <a:alphaModFix/>
          </a:blip>
          <a:stretch>
            <a:fillRect/>
          </a:stretch>
        </p:blipFill>
        <p:spPr>
          <a:xfrm>
            <a:off x="1924050" y="1910275"/>
            <a:ext cx="5295900" cy="1390650"/>
          </a:xfrm>
          <a:prstGeom prst="rect">
            <a:avLst/>
          </a:prstGeom>
          <a:noFill/>
          <a:ln>
            <a:noFill/>
          </a:ln>
        </p:spPr>
      </p:pic>
      <p:pic>
        <p:nvPicPr>
          <p:cNvPr id="752" name="Google Shape;752;g11ab1e318e5_0_12"/>
          <p:cNvPicPr preferRelativeResize="0"/>
          <p:nvPr/>
        </p:nvPicPr>
        <p:blipFill>
          <a:blip r:embed="rId5">
            <a:alphaModFix/>
          </a:blip>
          <a:stretch>
            <a:fillRect/>
          </a:stretch>
        </p:blipFill>
        <p:spPr>
          <a:xfrm>
            <a:off x="3629025" y="3367088"/>
            <a:ext cx="2190750" cy="428625"/>
          </a:xfrm>
          <a:prstGeom prst="rect">
            <a:avLst/>
          </a:prstGeom>
          <a:noFill/>
          <a:ln>
            <a:noFill/>
          </a:ln>
        </p:spPr>
      </p:pic>
      <p:pic>
        <p:nvPicPr>
          <p:cNvPr id="753" name="Google Shape;753;g11ab1e318e5_0_12"/>
          <p:cNvPicPr preferRelativeResize="0"/>
          <p:nvPr/>
        </p:nvPicPr>
        <p:blipFill rotWithShape="1">
          <a:blip r:embed="rId6">
            <a:alphaModFix/>
          </a:blip>
          <a:srcRect b="21313" l="0" r="0" t="18032"/>
          <a:stretch/>
        </p:blipFill>
        <p:spPr>
          <a:xfrm>
            <a:off x="0" y="0"/>
            <a:ext cx="1582451" cy="931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g11ab1e318e5_0_2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59" name="Google Shape;759;g11ab1e318e5_0_2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760" name="Google Shape;760;g11ab1e318e5_0_26"/>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761" name="Google Shape;761;g11ab1e318e5_0_2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762" name="Google Shape;762;g11ab1e318e5_0_2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3" name="Google Shape;763;g11ab1e318e5_0_26"/>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Clearing terms and replacing the data give us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The spill house area is chosen to be 5% of the total parachute area </a:t>
            </a:r>
            <a:endParaRPr>
              <a:solidFill>
                <a:srgbClr val="000000"/>
              </a:solidFill>
            </a:endParaRPr>
          </a:p>
        </p:txBody>
      </p:sp>
      <p:sp>
        <p:nvSpPr>
          <p:cNvPr id="764" name="Google Shape;764;g11ab1e318e5_0_26"/>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765" name="Google Shape;765;g11ab1e318e5_0_26"/>
          <p:cNvPicPr preferRelativeResize="0"/>
          <p:nvPr/>
        </p:nvPicPr>
        <p:blipFill>
          <a:blip r:embed="rId3">
            <a:alphaModFix/>
          </a:blip>
          <a:stretch>
            <a:fillRect/>
          </a:stretch>
        </p:blipFill>
        <p:spPr>
          <a:xfrm>
            <a:off x="347650" y="2767000"/>
            <a:ext cx="8448675" cy="1323975"/>
          </a:xfrm>
          <a:prstGeom prst="rect">
            <a:avLst/>
          </a:prstGeom>
          <a:noFill/>
          <a:ln>
            <a:noFill/>
          </a:ln>
        </p:spPr>
      </p:pic>
      <p:pic>
        <p:nvPicPr>
          <p:cNvPr id="766" name="Google Shape;766;g11ab1e318e5_0_26"/>
          <p:cNvPicPr preferRelativeResize="0"/>
          <p:nvPr/>
        </p:nvPicPr>
        <p:blipFill>
          <a:blip r:embed="rId4">
            <a:alphaModFix/>
          </a:blip>
          <a:stretch>
            <a:fillRect/>
          </a:stretch>
        </p:blipFill>
        <p:spPr>
          <a:xfrm>
            <a:off x="614350" y="5064913"/>
            <a:ext cx="7915275" cy="438150"/>
          </a:xfrm>
          <a:prstGeom prst="rect">
            <a:avLst/>
          </a:prstGeom>
          <a:noFill/>
          <a:ln>
            <a:noFill/>
          </a:ln>
        </p:spPr>
      </p:pic>
      <p:pic>
        <p:nvPicPr>
          <p:cNvPr id="767" name="Google Shape;767;g11ab1e318e5_0_26"/>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g11ab1e318e5_0_3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73" name="Google Shape;773;g11ab1e318e5_0_3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774" name="Google Shape;774;g11ab1e318e5_0_39"/>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775" name="Google Shape;775;g11ab1e318e5_0_3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776" name="Google Shape;776;g11ab1e318e5_0_3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77" name="Google Shape;777;g11ab1e318e5_0_39"/>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457200" rtl="0" algn="ctr">
              <a:spcBef>
                <a:spcPts val="480"/>
              </a:spcBef>
              <a:spcAft>
                <a:spcPts val="0"/>
              </a:spcAft>
              <a:buNone/>
            </a:pPr>
            <a:r>
              <a:t/>
            </a:r>
            <a:endParaRPr b="1" sz="2400">
              <a:solidFill>
                <a:srgbClr val="000000"/>
              </a:solidFill>
            </a:endParaRPr>
          </a:p>
          <a:p>
            <a:pPr indent="0" lvl="0" marL="0" rtl="0" algn="l">
              <a:spcBef>
                <a:spcPts val="480"/>
              </a:spcBef>
              <a:spcAft>
                <a:spcPts val="0"/>
              </a:spcAft>
              <a:buNone/>
            </a:pPr>
            <a:r>
              <a:rPr lang="en-US">
                <a:solidFill>
                  <a:srgbClr val="000000"/>
                </a:solidFill>
              </a:rPr>
              <a:t>The spill house radius can be determined by</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This give us a parachute of a</a:t>
            </a:r>
            <a:r>
              <a:rPr lang="en-US"/>
              <a:t> </a:t>
            </a:r>
            <a:r>
              <a:rPr lang="en-US">
                <a:solidFill>
                  <a:srgbClr val="000000"/>
                </a:solidFill>
              </a:rPr>
              <a:t>190 mm in diameter with a spill house radius of 21,28 mm for the first parachute</a:t>
            </a:r>
            <a:endParaRPr>
              <a:solidFill>
                <a:srgbClr val="000000"/>
              </a:solidFill>
            </a:endParaRPr>
          </a:p>
        </p:txBody>
      </p:sp>
      <p:sp>
        <p:nvSpPr>
          <p:cNvPr id="778" name="Google Shape;778;g11ab1e318e5_0_39"/>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779" name="Google Shape;779;g11ab1e318e5_0_39"/>
          <p:cNvPicPr preferRelativeResize="0"/>
          <p:nvPr/>
        </p:nvPicPr>
        <p:blipFill>
          <a:blip r:embed="rId3">
            <a:alphaModFix/>
          </a:blip>
          <a:stretch>
            <a:fillRect/>
          </a:stretch>
        </p:blipFill>
        <p:spPr>
          <a:xfrm>
            <a:off x="133350" y="2484600"/>
            <a:ext cx="8877300" cy="1257300"/>
          </a:xfrm>
          <a:prstGeom prst="rect">
            <a:avLst/>
          </a:prstGeom>
          <a:noFill/>
          <a:ln>
            <a:noFill/>
          </a:ln>
        </p:spPr>
      </p:pic>
      <p:pic>
        <p:nvPicPr>
          <p:cNvPr id="780" name="Google Shape;780;g11ab1e318e5_0_39"/>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g11ab1e318e5_0_5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86" name="Google Shape;786;g11ab1e318e5_0_5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787" name="Google Shape;787;g11ab1e318e5_0_51"/>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788" name="Google Shape;788;g11ab1e318e5_0_5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789" name="Google Shape;789;g11ab1e318e5_0_5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0" name="Google Shape;790;g11ab1e318e5_0_51"/>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457200" rtl="0" algn="just">
              <a:spcBef>
                <a:spcPts val="480"/>
              </a:spcBef>
              <a:spcAft>
                <a:spcPts val="0"/>
              </a:spcAft>
              <a:buNone/>
            </a:pPr>
            <a:r>
              <a:t/>
            </a:r>
            <a:endParaRPr sz="1200">
              <a:solidFill>
                <a:srgbClr val="000000"/>
              </a:solidFill>
            </a:endParaRPr>
          </a:p>
          <a:p>
            <a:pPr indent="0" lvl="0" marL="457200" rtl="0" algn="just">
              <a:spcBef>
                <a:spcPts val="480"/>
              </a:spcBef>
              <a:spcAft>
                <a:spcPts val="0"/>
              </a:spcAft>
              <a:buNone/>
            </a:pPr>
            <a:r>
              <a:rPr b="1" lang="en-US" sz="1200"/>
              <a:t>                            </a:t>
            </a:r>
            <a:r>
              <a:rPr b="1" lang="en-US" sz="1200">
                <a:solidFill>
                  <a:srgbClr val="000000"/>
                </a:solidFill>
              </a:rPr>
              <a:t>Now we can estimate the descent speed of the container with the payload</a:t>
            </a:r>
            <a:endParaRPr b="1" sz="1200">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With these result we accomplish the mission requirements for the first stage</a:t>
            </a:r>
            <a:endParaRPr>
              <a:solidFill>
                <a:srgbClr val="000000"/>
              </a:solidFill>
            </a:endParaRPr>
          </a:p>
        </p:txBody>
      </p:sp>
      <p:sp>
        <p:nvSpPr>
          <p:cNvPr id="791" name="Google Shape;791;g11ab1e318e5_0_51"/>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792" name="Google Shape;792;g11ab1e318e5_0_51"/>
          <p:cNvPicPr preferRelativeResize="0"/>
          <p:nvPr/>
        </p:nvPicPr>
        <p:blipFill>
          <a:blip r:embed="rId3">
            <a:alphaModFix/>
          </a:blip>
          <a:stretch>
            <a:fillRect/>
          </a:stretch>
        </p:blipFill>
        <p:spPr>
          <a:xfrm>
            <a:off x="1066800" y="2173275"/>
            <a:ext cx="7010400" cy="3028950"/>
          </a:xfrm>
          <a:prstGeom prst="rect">
            <a:avLst/>
          </a:prstGeom>
          <a:noFill/>
          <a:ln>
            <a:noFill/>
          </a:ln>
        </p:spPr>
      </p:pic>
      <p:pic>
        <p:nvPicPr>
          <p:cNvPr id="793" name="Google Shape;793;g11ab1e318e5_0_51"/>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g11ab1e318e5_0_6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99" name="Google Shape;799;g11ab1e318e5_0_6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800" name="Google Shape;800;g11ab1e318e5_0_63"/>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801" name="Google Shape;801;g11ab1e318e5_0_6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802" name="Google Shape;802;g11ab1e318e5_0_6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3" name="Google Shape;803;g11ab1e318e5_0_63"/>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rPr lang="en-US">
                <a:solidFill>
                  <a:srgbClr val="000000"/>
                </a:solidFill>
              </a:rPr>
              <a:t>The area formula of </a:t>
            </a:r>
            <a:r>
              <a:rPr lang="en-US"/>
              <a:t>the second </a:t>
            </a:r>
            <a:r>
              <a:rPr lang="en-US">
                <a:solidFill>
                  <a:srgbClr val="000000"/>
                </a:solidFill>
              </a:rPr>
              <a:t>parachute with spill hole is                                                       where</a:t>
            </a:r>
            <a:endParaRPr>
              <a:solidFill>
                <a:srgbClr val="000000"/>
              </a:solidFill>
            </a:endParaRPr>
          </a:p>
          <a:p>
            <a:pPr indent="0" lvl="0" marL="457200" rtl="0" algn="l">
              <a:spcBef>
                <a:spcPts val="480"/>
              </a:spcBef>
              <a:spcAft>
                <a:spcPts val="0"/>
              </a:spcAft>
              <a:buNone/>
            </a:pPr>
            <a:r>
              <a:rPr b="1" lang="en-US" sz="2400">
                <a:solidFill>
                  <a:srgbClr val="000000"/>
                </a:solidFill>
              </a:rPr>
              <a:t>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p:txBody>
      </p:sp>
      <p:pic>
        <p:nvPicPr>
          <p:cNvPr id="804" name="Google Shape;804;g11ab1e318e5_0_63"/>
          <p:cNvPicPr preferRelativeResize="0"/>
          <p:nvPr/>
        </p:nvPicPr>
        <p:blipFill>
          <a:blip r:embed="rId3">
            <a:alphaModFix/>
          </a:blip>
          <a:stretch>
            <a:fillRect/>
          </a:stretch>
        </p:blipFill>
        <p:spPr>
          <a:xfrm>
            <a:off x="5047975" y="1632575"/>
            <a:ext cx="2324100" cy="1066800"/>
          </a:xfrm>
          <a:prstGeom prst="rect">
            <a:avLst/>
          </a:prstGeom>
          <a:noFill/>
          <a:ln>
            <a:noFill/>
          </a:ln>
        </p:spPr>
      </p:pic>
      <p:sp>
        <p:nvSpPr>
          <p:cNvPr id="805" name="Google Shape;805;g11ab1e318e5_0_63"/>
          <p:cNvSpPr txBox="1"/>
          <p:nvPr/>
        </p:nvSpPr>
        <p:spPr>
          <a:xfrm>
            <a:off x="351375" y="2554700"/>
            <a:ext cx="6319200" cy="298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a:solidFill>
                  <a:srgbClr val="000000"/>
                </a:solidFill>
              </a:rPr>
              <a:t>𝑆𝑝= Area of the parachute with a spill hole ( 𝑚2 )</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𝐷= The diameter of the parachute 𝑚𝑚</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𝑉= Descent speed 𝑚/𝑠</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𝐶𝐷= 1.5 Drift coefficient of parachute</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𝜌= 1.225 kg/𝑚3(Air density at +15 C from sea level)</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𝑚=0.600kg Container+Payload</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𝑔=9.81𝑚/𝑠2</a:t>
            </a:r>
            <a:endParaRPr>
              <a:solidFill>
                <a:srgbClr val="000000"/>
              </a:solidFill>
            </a:endParaRPr>
          </a:p>
          <a:p>
            <a:pPr indent="0" lvl="0" marL="0" rtl="0" algn="l">
              <a:lnSpc>
                <a:spcPct val="150000"/>
              </a:lnSpc>
              <a:spcBef>
                <a:spcPts val="0"/>
              </a:spcBef>
              <a:spcAft>
                <a:spcPts val="0"/>
              </a:spcAft>
              <a:buNone/>
            </a:pPr>
            <a:r>
              <a:rPr lang="en-US" sz="1100">
                <a:solidFill>
                  <a:srgbClr val="000000"/>
                </a:solidFill>
              </a:rPr>
              <a:t>S_(s_H )  </a:t>
            </a:r>
            <a:r>
              <a:rPr lang="en-US">
                <a:solidFill>
                  <a:srgbClr val="000000"/>
                </a:solidFill>
              </a:rPr>
              <a:t>=Spill hole area</a:t>
            </a:r>
            <a:endParaRPr>
              <a:solidFill>
                <a:srgbClr val="000000"/>
              </a:solidFill>
            </a:endParaRPr>
          </a:p>
          <a:p>
            <a:pPr indent="0" lvl="0" marL="0" rtl="0" algn="l">
              <a:lnSpc>
                <a:spcPct val="150000"/>
              </a:lnSpc>
              <a:spcBef>
                <a:spcPts val="0"/>
              </a:spcBef>
              <a:spcAft>
                <a:spcPts val="0"/>
              </a:spcAft>
              <a:buNone/>
            </a:pPr>
            <a:r>
              <a:rPr lang="en-US" sz="1100">
                <a:solidFill>
                  <a:srgbClr val="000000"/>
                </a:solidFill>
              </a:rPr>
              <a:t>S_Hr  </a:t>
            </a:r>
            <a:r>
              <a:rPr lang="en-US">
                <a:solidFill>
                  <a:srgbClr val="000000"/>
                </a:solidFill>
              </a:rPr>
              <a:t>=Spill hole radius</a:t>
            </a:r>
            <a:endParaRPr>
              <a:solidFill>
                <a:srgbClr val="000000"/>
              </a:solidFill>
            </a:endParaRPr>
          </a:p>
        </p:txBody>
      </p:sp>
      <p:pic>
        <p:nvPicPr>
          <p:cNvPr id="806" name="Google Shape;806;g11ab1e318e5_0_63"/>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g11ab1e318e5_0_7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812" name="Google Shape;812;g11ab1e318e5_0_7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813" name="Google Shape;813;g11ab1e318e5_0_75"/>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814" name="Google Shape;814;g11ab1e318e5_0_7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815" name="Google Shape;815;g11ab1e318e5_0_7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16" name="Google Shape;816;g11ab1e318e5_0_75"/>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0" rtl="0" algn="l">
              <a:spcBef>
                <a:spcPts val="480"/>
              </a:spcBef>
              <a:spcAft>
                <a:spcPts val="0"/>
              </a:spcAft>
              <a:buNone/>
            </a:pPr>
            <a:r>
              <a:rPr lang="en-US">
                <a:solidFill>
                  <a:srgbClr val="000000"/>
                </a:solidFill>
              </a:rPr>
              <a:t>Replacing the data gives the following results</a:t>
            </a:r>
            <a:endParaRPr>
              <a:solidFill>
                <a:srgbClr val="000000"/>
              </a:solidFill>
            </a:endParaRPr>
          </a:p>
          <a:p>
            <a:pPr indent="0" lvl="0" marL="457200" rtl="0" algn="l">
              <a:spcBef>
                <a:spcPts val="480"/>
              </a:spcBef>
              <a:spcAft>
                <a:spcPts val="0"/>
              </a:spcAft>
              <a:buNone/>
            </a:pPr>
            <a:r>
              <a:rPr b="1" lang="en-US" sz="2400">
                <a:solidFill>
                  <a:srgbClr val="000000"/>
                </a:solidFill>
              </a:rPr>
              <a:t>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rPr lang="en-US">
                <a:solidFill>
                  <a:srgbClr val="000000"/>
                </a:solidFill>
              </a:rPr>
              <a:t>The diameter can be calculated from the formula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p:txBody>
      </p:sp>
      <p:sp>
        <p:nvSpPr>
          <p:cNvPr id="817" name="Google Shape;817;g11ab1e318e5_0_75"/>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818" name="Google Shape;818;g11ab1e318e5_0_75"/>
          <p:cNvPicPr preferRelativeResize="0"/>
          <p:nvPr/>
        </p:nvPicPr>
        <p:blipFill>
          <a:blip r:embed="rId3">
            <a:alphaModFix/>
          </a:blip>
          <a:stretch>
            <a:fillRect/>
          </a:stretch>
        </p:blipFill>
        <p:spPr>
          <a:xfrm>
            <a:off x="4247475" y="4296800"/>
            <a:ext cx="1114425" cy="657225"/>
          </a:xfrm>
          <a:prstGeom prst="rect">
            <a:avLst/>
          </a:prstGeom>
          <a:noFill/>
          <a:ln>
            <a:noFill/>
          </a:ln>
        </p:spPr>
      </p:pic>
      <p:pic>
        <p:nvPicPr>
          <p:cNvPr id="819" name="Google Shape;819;g11ab1e318e5_0_75"/>
          <p:cNvPicPr preferRelativeResize="0"/>
          <p:nvPr/>
        </p:nvPicPr>
        <p:blipFill>
          <a:blip r:embed="rId4">
            <a:alphaModFix/>
          </a:blip>
          <a:stretch>
            <a:fillRect/>
          </a:stretch>
        </p:blipFill>
        <p:spPr>
          <a:xfrm>
            <a:off x="2077200" y="1910650"/>
            <a:ext cx="5294376" cy="1389888"/>
          </a:xfrm>
          <a:prstGeom prst="rect">
            <a:avLst/>
          </a:prstGeom>
          <a:noFill/>
          <a:ln>
            <a:noFill/>
          </a:ln>
        </p:spPr>
      </p:pic>
      <p:pic>
        <p:nvPicPr>
          <p:cNvPr id="820" name="Google Shape;820;g11ab1e318e5_0_75"/>
          <p:cNvPicPr preferRelativeResize="0"/>
          <p:nvPr/>
        </p:nvPicPr>
        <p:blipFill>
          <a:blip r:embed="rId5">
            <a:alphaModFix/>
          </a:blip>
          <a:stretch>
            <a:fillRect/>
          </a:stretch>
        </p:blipFill>
        <p:spPr>
          <a:xfrm>
            <a:off x="3630168" y="3364992"/>
            <a:ext cx="2258568" cy="429768"/>
          </a:xfrm>
          <a:prstGeom prst="rect">
            <a:avLst/>
          </a:prstGeom>
          <a:noFill/>
          <a:ln>
            <a:noFill/>
          </a:ln>
        </p:spPr>
      </p:pic>
      <p:pic>
        <p:nvPicPr>
          <p:cNvPr id="821" name="Google Shape;821;g11ab1e318e5_0_75"/>
          <p:cNvPicPr preferRelativeResize="0"/>
          <p:nvPr/>
        </p:nvPicPr>
        <p:blipFill rotWithShape="1">
          <a:blip r:embed="rId6">
            <a:alphaModFix/>
          </a:blip>
          <a:srcRect b="21313" l="0" r="0" t="18032"/>
          <a:stretch/>
        </p:blipFill>
        <p:spPr>
          <a:xfrm>
            <a:off x="0" y="0"/>
            <a:ext cx="1582451" cy="9314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g11ab1e318e5_0_8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827" name="Google Shape;827;g11ab1e318e5_0_8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828" name="Google Shape;828;g11ab1e318e5_0_89"/>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829" name="Google Shape;829;g11ab1e318e5_0_8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830" name="Google Shape;830;g11ab1e318e5_0_8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1" name="Google Shape;831;g11ab1e318e5_0_89"/>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Clearing terms and replacing the data give us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The spill house area is chosen to be 5% of the total parachute area </a:t>
            </a:r>
            <a:endParaRPr>
              <a:solidFill>
                <a:srgbClr val="000000"/>
              </a:solidFill>
            </a:endParaRPr>
          </a:p>
        </p:txBody>
      </p:sp>
      <p:sp>
        <p:nvSpPr>
          <p:cNvPr id="832" name="Google Shape;832;g11ab1e318e5_0_89"/>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833" name="Google Shape;833;g11ab1e318e5_0_89"/>
          <p:cNvPicPr preferRelativeResize="0"/>
          <p:nvPr/>
        </p:nvPicPr>
        <p:blipFill>
          <a:blip r:embed="rId3">
            <a:alphaModFix/>
          </a:blip>
          <a:stretch>
            <a:fillRect/>
          </a:stretch>
        </p:blipFill>
        <p:spPr>
          <a:xfrm>
            <a:off x="347472" y="2770632"/>
            <a:ext cx="8449056" cy="1325880"/>
          </a:xfrm>
          <a:prstGeom prst="rect">
            <a:avLst/>
          </a:prstGeom>
          <a:noFill/>
          <a:ln>
            <a:noFill/>
          </a:ln>
        </p:spPr>
      </p:pic>
      <p:pic>
        <p:nvPicPr>
          <p:cNvPr id="834" name="Google Shape;834;g11ab1e318e5_0_89"/>
          <p:cNvPicPr preferRelativeResize="0"/>
          <p:nvPr/>
        </p:nvPicPr>
        <p:blipFill>
          <a:blip r:embed="rId4">
            <a:alphaModFix/>
          </a:blip>
          <a:stretch>
            <a:fillRect/>
          </a:stretch>
        </p:blipFill>
        <p:spPr>
          <a:xfrm>
            <a:off x="612648" y="5065776"/>
            <a:ext cx="7918703" cy="438912"/>
          </a:xfrm>
          <a:prstGeom prst="rect">
            <a:avLst/>
          </a:prstGeom>
          <a:noFill/>
          <a:ln>
            <a:noFill/>
          </a:ln>
        </p:spPr>
      </p:pic>
      <p:pic>
        <p:nvPicPr>
          <p:cNvPr id="835" name="Google Shape;835;g11ab1e318e5_0_89"/>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g11ab1e318e5_0_10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841" name="Google Shape;841;g11ab1e318e5_0_10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842" name="Google Shape;842;g11ab1e318e5_0_102"/>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843" name="Google Shape;843;g11ab1e318e5_0_10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844" name="Google Shape;844;g11ab1e318e5_0_10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45" name="Google Shape;845;g11ab1e318e5_0_102"/>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457200" rtl="0" algn="ctr">
              <a:spcBef>
                <a:spcPts val="480"/>
              </a:spcBef>
              <a:spcAft>
                <a:spcPts val="0"/>
              </a:spcAft>
              <a:buNone/>
            </a:pPr>
            <a:r>
              <a:t/>
            </a:r>
            <a:endParaRPr b="1" sz="2400">
              <a:solidFill>
                <a:srgbClr val="000000"/>
              </a:solidFill>
            </a:endParaRPr>
          </a:p>
          <a:p>
            <a:pPr indent="0" lvl="0" marL="0" rtl="0" algn="l">
              <a:spcBef>
                <a:spcPts val="480"/>
              </a:spcBef>
              <a:spcAft>
                <a:spcPts val="0"/>
              </a:spcAft>
              <a:buNone/>
            </a:pPr>
            <a:r>
              <a:rPr lang="en-US">
                <a:solidFill>
                  <a:srgbClr val="000000"/>
                </a:solidFill>
              </a:rPr>
              <a:t>The spill house radius can be determined by</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This give us a parachute of a</a:t>
            </a:r>
            <a:r>
              <a:rPr lang="en-US"/>
              <a:t> 571</a:t>
            </a:r>
            <a:r>
              <a:rPr lang="en-US">
                <a:solidFill>
                  <a:srgbClr val="000000"/>
                </a:solidFill>
              </a:rPr>
              <a:t> mm in diameter with a spill house radius of </a:t>
            </a:r>
            <a:r>
              <a:rPr lang="en-US"/>
              <a:t>63</a:t>
            </a:r>
            <a:r>
              <a:rPr lang="en-US">
                <a:solidFill>
                  <a:srgbClr val="000000"/>
                </a:solidFill>
              </a:rPr>
              <a:t>,</a:t>
            </a:r>
            <a:r>
              <a:rPr lang="en-US"/>
              <a:t>86</a:t>
            </a:r>
            <a:r>
              <a:rPr lang="en-US">
                <a:solidFill>
                  <a:srgbClr val="000000"/>
                </a:solidFill>
              </a:rPr>
              <a:t> mm for the</a:t>
            </a:r>
            <a:r>
              <a:rPr lang="en-US"/>
              <a:t> second</a:t>
            </a:r>
            <a:r>
              <a:rPr lang="en-US">
                <a:solidFill>
                  <a:srgbClr val="000000"/>
                </a:solidFill>
              </a:rPr>
              <a:t> parachute</a:t>
            </a:r>
            <a:endParaRPr>
              <a:solidFill>
                <a:srgbClr val="000000"/>
              </a:solidFill>
            </a:endParaRPr>
          </a:p>
        </p:txBody>
      </p:sp>
      <p:sp>
        <p:nvSpPr>
          <p:cNvPr id="846" name="Google Shape;846;g11ab1e318e5_0_102"/>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847" name="Google Shape;847;g11ab1e318e5_0_102"/>
          <p:cNvPicPr preferRelativeResize="0"/>
          <p:nvPr/>
        </p:nvPicPr>
        <p:blipFill>
          <a:blip r:embed="rId3">
            <a:alphaModFix/>
          </a:blip>
          <a:stretch>
            <a:fillRect/>
          </a:stretch>
        </p:blipFill>
        <p:spPr>
          <a:xfrm>
            <a:off x="133350" y="2487168"/>
            <a:ext cx="8877300" cy="1261872"/>
          </a:xfrm>
          <a:prstGeom prst="rect">
            <a:avLst/>
          </a:prstGeom>
          <a:noFill/>
          <a:ln>
            <a:noFill/>
          </a:ln>
        </p:spPr>
      </p:pic>
      <p:pic>
        <p:nvPicPr>
          <p:cNvPr id="848" name="Google Shape;848;g11ab1e318e5_0_102"/>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g11ab1e318e5_0_11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854" name="Google Shape;854;g11ab1e318e5_0_11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855" name="Google Shape;855;g11ab1e318e5_0_114"/>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856" name="Google Shape;856;g11ab1e318e5_0_11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857" name="Google Shape;857;g11ab1e318e5_0_11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8" name="Google Shape;858;g11ab1e318e5_0_114"/>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457200" rtl="0" algn="just">
              <a:spcBef>
                <a:spcPts val="480"/>
              </a:spcBef>
              <a:spcAft>
                <a:spcPts val="0"/>
              </a:spcAft>
              <a:buNone/>
            </a:pPr>
            <a:r>
              <a:t/>
            </a:r>
            <a:endParaRPr sz="1200">
              <a:solidFill>
                <a:srgbClr val="000000"/>
              </a:solidFill>
            </a:endParaRPr>
          </a:p>
          <a:p>
            <a:pPr indent="0" lvl="0" marL="457200" rtl="0" algn="just">
              <a:spcBef>
                <a:spcPts val="480"/>
              </a:spcBef>
              <a:spcAft>
                <a:spcPts val="0"/>
              </a:spcAft>
              <a:buNone/>
            </a:pPr>
            <a:r>
              <a:rPr b="1" lang="en-US" sz="1200"/>
              <a:t>                            </a:t>
            </a:r>
            <a:r>
              <a:rPr b="1" lang="en-US" sz="1200">
                <a:solidFill>
                  <a:srgbClr val="000000"/>
                </a:solidFill>
              </a:rPr>
              <a:t>Now we can estimate the descent speed of the container with the payload</a:t>
            </a:r>
            <a:endParaRPr b="1" sz="1200">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With these result we accomplish the mission requirements for the</a:t>
            </a:r>
            <a:r>
              <a:rPr lang="en-US"/>
              <a:t> second</a:t>
            </a:r>
            <a:r>
              <a:rPr lang="en-US">
                <a:solidFill>
                  <a:srgbClr val="000000"/>
                </a:solidFill>
              </a:rPr>
              <a:t> stage</a:t>
            </a:r>
            <a:endParaRPr>
              <a:solidFill>
                <a:srgbClr val="000000"/>
              </a:solidFill>
            </a:endParaRPr>
          </a:p>
        </p:txBody>
      </p:sp>
      <p:sp>
        <p:nvSpPr>
          <p:cNvPr id="859" name="Google Shape;859;g11ab1e318e5_0_114"/>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860" name="Google Shape;860;g11ab1e318e5_0_114"/>
          <p:cNvPicPr preferRelativeResize="0"/>
          <p:nvPr/>
        </p:nvPicPr>
        <p:blipFill>
          <a:blip r:embed="rId3">
            <a:alphaModFix/>
          </a:blip>
          <a:stretch>
            <a:fillRect/>
          </a:stretch>
        </p:blipFill>
        <p:spPr>
          <a:xfrm>
            <a:off x="1069848" y="2176272"/>
            <a:ext cx="7013448" cy="3026664"/>
          </a:xfrm>
          <a:prstGeom prst="rect">
            <a:avLst/>
          </a:prstGeom>
          <a:noFill/>
          <a:ln>
            <a:noFill/>
          </a:ln>
        </p:spPr>
      </p:pic>
      <p:pic>
        <p:nvPicPr>
          <p:cNvPr id="861" name="Google Shape;861;g11ab1e318e5_0_114"/>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a:t>
            </a:r>
            <a:r>
              <a:rPr b="0" i="0" lang="en-US" sz="1000" u="none" cap="none" strike="noStrike">
                <a:solidFill>
                  <a:schemeClr val="dk1"/>
                </a:solidFill>
                <a:latin typeface="Arial"/>
                <a:ea typeface="Arial"/>
                <a:cs typeface="Arial"/>
                <a:sym typeface="Arial"/>
              </a:rPr>
              <a:t> CDR:  </a:t>
            </a:r>
            <a:r>
              <a:rPr lang="en-US"/>
              <a:t>Team 1064 UCASAL</a:t>
            </a:r>
            <a:endParaRPr b="0" i="0" sz="1000" u="none" cap="none" strike="noStrike">
              <a:solidFill>
                <a:schemeClr val="dk1"/>
              </a:solidFill>
              <a:latin typeface="Arial"/>
              <a:ea typeface="Arial"/>
              <a:cs typeface="Arial"/>
              <a:sym typeface="Arial"/>
            </a:endParaRPr>
          </a:p>
        </p:txBody>
      </p:sp>
      <p:sp>
        <p:nvSpPr>
          <p:cNvPr id="277" name="Google Shape;277;p4"/>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78" name="Google Shape;278;p4"/>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Acronyms</a:t>
            </a:r>
            <a:endParaRPr/>
          </a:p>
        </p:txBody>
      </p:sp>
      <p:sp>
        <p:nvSpPr>
          <p:cNvPr id="279" name="Google Shape;279;p4"/>
          <p:cNvSpPr txBox="1"/>
          <p:nvPr/>
        </p:nvSpPr>
        <p:spPr>
          <a:xfrm>
            <a:off x="228600" y="6477000"/>
            <a:ext cx="22860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 Jorge Royon</a:t>
            </a:r>
            <a:endParaRPr b="0" i="0" sz="1400" u="none" cap="none" strike="noStrike">
              <a:solidFill>
                <a:srgbClr val="000000"/>
              </a:solidFill>
              <a:latin typeface="Arial"/>
              <a:ea typeface="Arial"/>
              <a:cs typeface="Arial"/>
              <a:sym typeface="Arial"/>
            </a:endParaRPr>
          </a:p>
        </p:txBody>
      </p:sp>
      <p:pic>
        <p:nvPicPr>
          <p:cNvPr id="280" name="Google Shape;280;p4"/>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281" name="Google Shape;281;p4"/>
          <p:cNvGraphicFramePr/>
          <p:nvPr/>
        </p:nvGraphicFramePr>
        <p:xfrm>
          <a:off x="228600" y="1104075"/>
          <a:ext cx="3000000" cy="3000000"/>
        </p:xfrm>
        <a:graphic>
          <a:graphicData uri="http://schemas.openxmlformats.org/drawingml/2006/table">
            <a:tbl>
              <a:tblPr>
                <a:noFill/>
                <a:tableStyleId>{A9ED1627-924B-4930-AA3C-071C1F8F71B4}</a:tableStyleId>
              </a:tblPr>
              <a:tblGrid>
                <a:gridCol w="4342325"/>
                <a:gridCol w="4342325"/>
              </a:tblGrid>
              <a:tr h="396200">
                <a:tc>
                  <a:txBody>
                    <a:bodyPr/>
                    <a:lstStyle/>
                    <a:p>
                      <a:pPr indent="0" lvl="0" marL="0" rtl="0" algn="ctr">
                        <a:spcBef>
                          <a:spcPts val="0"/>
                        </a:spcBef>
                        <a:spcAft>
                          <a:spcPts val="0"/>
                        </a:spcAft>
                        <a:buNone/>
                      </a:pPr>
                      <a:r>
                        <a:rPr b="1" lang="en-US"/>
                        <a:t>Acronyms</a:t>
                      </a:r>
                      <a:endParaRPr b="1"/>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a:t>Analysis</a:t>
                      </a:r>
                      <a:endParaRPr b="1"/>
                    </a:p>
                  </a:txBody>
                  <a:tcPr marT="91425" marB="91425" marR="91425" marL="91425" anchor="ctr">
                    <a:solidFill>
                      <a:srgbClr val="FFFF00"/>
                    </a:solidFill>
                  </a:tcPr>
                </a:tc>
              </a:tr>
              <a:tr h="396200">
                <a:tc>
                  <a:txBody>
                    <a:bodyPr/>
                    <a:lstStyle/>
                    <a:p>
                      <a:pPr indent="0" lvl="0" marL="0" rtl="0" algn="ctr">
                        <a:spcBef>
                          <a:spcPts val="0"/>
                        </a:spcBef>
                        <a:spcAft>
                          <a:spcPts val="0"/>
                        </a:spcAft>
                        <a:buNone/>
                      </a:pPr>
                      <a:r>
                        <a:rPr lang="en-US"/>
                        <a:t>CDR</a:t>
                      </a:r>
                      <a:endParaRPr/>
                    </a:p>
                  </a:txBody>
                  <a:tcPr marT="91425" marB="91425" marR="91425" marL="91425" anchor="ctr"/>
                </a:tc>
                <a:tc>
                  <a:txBody>
                    <a:bodyPr/>
                    <a:lstStyle/>
                    <a:p>
                      <a:pPr indent="0" lvl="0" marL="0" rtl="0" algn="ctr">
                        <a:spcBef>
                          <a:spcPts val="0"/>
                        </a:spcBef>
                        <a:spcAft>
                          <a:spcPts val="0"/>
                        </a:spcAft>
                        <a:buNone/>
                      </a:pPr>
                      <a:r>
                        <a:rPr lang="en-US"/>
                        <a:t>Critical design review</a:t>
                      </a:r>
                      <a:endParaRPr/>
                    </a:p>
                  </a:txBody>
                  <a:tcPr marT="91425" marB="91425" marR="91425" marL="91425" anchor="ctr"/>
                </a:tc>
              </a:tr>
              <a:tr h="396200">
                <a:tc>
                  <a:txBody>
                    <a:bodyPr/>
                    <a:lstStyle/>
                    <a:p>
                      <a:pPr indent="0" lvl="0" marL="0" rtl="0" algn="ctr">
                        <a:spcBef>
                          <a:spcPts val="0"/>
                        </a:spcBef>
                        <a:spcAft>
                          <a:spcPts val="0"/>
                        </a:spcAft>
                        <a:buNone/>
                      </a:pPr>
                      <a:r>
                        <a:rPr lang="en-US"/>
                        <a:t>Hz</a:t>
                      </a:r>
                      <a:endParaRPr/>
                    </a:p>
                  </a:txBody>
                  <a:tcPr marT="91425" marB="91425" marR="91425" marL="91425" anchor="ctr"/>
                </a:tc>
                <a:tc>
                  <a:txBody>
                    <a:bodyPr/>
                    <a:lstStyle/>
                    <a:p>
                      <a:pPr indent="0" lvl="0" marL="0" rtl="0" algn="ctr">
                        <a:spcBef>
                          <a:spcPts val="0"/>
                        </a:spcBef>
                        <a:spcAft>
                          <a:spcPts val="0"/>
                        </a:spcAft>
                        <a:buNone/>
                      </a:pPr>
                      <a:r>
                        <a:rPr lang="en-US"/>
                        <a:t>Frequency</a:t>
                      </a:r>
                      <a:endParaRPr/>
                    </a:p>
                  </a:txBody>
                  <a:tcPr marT="91425" marB="91425" marR="91425" marL="91425" anchor="ctr"/>
                </a:tc>
              </a:tr>
              <a:tr h="396200">
                <a:tc>
                  <a:txBody>
                    <a:bodyPr/>
                    <a:lstStyle/>
                    <a:p>
                      <a:pPr indent="0" lvl="0" marL="0" rtl="0" algn="ctr">
                        <a:spcBef>
                          <a:spcPts val="0"/>
                        </a:spcBef>
                        <a:spcAft>
                          <a:spcPts val="0"/>
                        </a:spcAft>
                        <a:buNone/>
                      </a:pPr>
                      <a:r>
                        <a:rPr lang="en-US"/>
                        <a:t>DCS</a:t>
                      </a:r>
                      <a:endParaRPr/>
                    </a:p>
                  </a:txBody>
                  <a:tcPr marT="91425" marB="91425" marR="91425" marL="91425" anchor="ctr"/>
                </a:tc>
                <a:tc>
                  <a:txBody>
                    <a:bodyPr/>
                    <a:lstStyle/>
                    <a:p>
                      <a:pPr indent="0" lvl="0" marL="0" rtl="0" algn="ctr">
                        <a:spcBef>
                          <a:spcPts val="0"/>
                        </a:spcBef>
                        <a:spcAft>
                          <a:spcPts val="0"/>
                        </a:spcAft>
                        <a:buNone/>
                      </a:pPr>
                      <a:r>
                        <a:rPr lang="en-US"/>
                        <a:t>Descent Control System</a:t>
                      </a:r>
                      <a:endParaRPr/>
                    </a:p>
                  </a:txBody>
                  <a:tcPr marT="91425" marB="91425" marR="91425" marL="91425" anchor="ctr"/>
                </a:tc>
              </a:tr>
              <a:tr h="396200">
                <a:tc>
                  <a:txBody>
                    <a:bodyPr/>
                    <a:lstStyle/>
                    <a:p>
                      <a:pPr indent="0" lvl="0" marL="0" rtl="0" algn="ctr">
                        <a:spcBef>
                          <a:spcPts val="0"/>
                        </a:spcBef>
                        <a:spcAft>
                          <a:spcPts val="0"/>
                        </a:spcAft>
                        <a:buNone/>
                      </a:pPr>
                      <a:r>
                        <a:rPr lang="en-US"/>
                        <a:t>FRR</a:t>
                      </a:r>
                      <a:endParaRPr/>
                    </a:p>
                  </a:txBody>
                  <a:tcPr marT="91425" marB="91425" marR="91425" marL="91425" anchor="ctr"/>
                </a:tc>
                <a:tc>
                  <a:txBody>
                    <a:bodyPr/>
                    <a:lstStyle/>
                    <a:p>
                      <a:pPr indent="0" lvl="0" marL="0" rtl="0" algn="ctr">
                        <a:spcBef>
                          <a:spcPts val="0"/>
                        </a:spcBef>
                        <a:spcAft>
                          <a:spcPts val="0"/>
                        </a:spcAft>
                        <a:buNone/>
                      </a:pPr>
                      <a:r>
                        <a:rPr lang="en-US"/>
                        <a:t>Flight Readiness Review</a:t>
                      </a:r>
                      <a:endParaRPr/>
                    </a:p>
                  </a:txBody>
                  <a:tcPr marT="91425" marB="91425" marR="91425" marL="91425" anchor="ctr"/>
                </a:tc>
              </a:tr>
              <a:tr h="396200">
                <a:tc>
                  <a:txBody>
                    <a:bodyPr/>
                    <a:lstStyle/>
                    <a:p>
                      <a:pPr indent="0" lvl="0" marL="0" rtl="0" algn="ctr">
                        <a:spcBef>
                          <a:spcPts val="0"/>
                        </a:spcBef>
                        <a:spcAft>
                          <a:spcPts val="0"/>
                        </a:spcAft>
                        <a:buNone/>
                      </a:pPr>
                      <a:r>
                        <a:rPr lang="en-US"/>
                        <a:t>GCS</a:t>
                      </a:r>
                      <a:endParaRPr/>
                    </a:p>
                  </a:txBody>
                  <a:tcPr marT="91425" marB="91425" marR="91425" marL="91425" anchor="ctr"/>
                </a:tc>
                <a:tc>
                  <a:txBody>
                    <a:bodyPr/>
                    <a:lstStyle/>
                    <a:p>
                      <a:pPr indent="0" lvl="0" marL="0" rtl="0" algn="ctr">
                        <a:spcBef>
                          <a:spcPts val="0"/>
                        </a:spcBef>
                        <a:spcAft>
                          <a:spcPts val="0"/>
                        </a:spcAft>
                        <a:buNone/>
                      </a:pPr>
                      <a:r>
                        <a:rPr lang="en-US"/>
                        <a:t>Ground Control Station</a:t>
                      </a:r>
                      <a:endParaRPr/>
                    </a:p>
                  </a:txBody>
                  <a:tcPr marT="91425" marB="91425" marR="91425" marL="91425" anchor="ctr"/>
                </a:tc>
              </a:tr>
              <a:tr h="396200">
                <a:tc>
                  <a:txBody>
                    <a:bodyPr/>
                    <a:lstStyle/>
                    <a:p>
                      <a:pPr indent="0" lvl="0" marL="0" rtl="0" algn="ctr">
                        <a:spcBef>
                          <a:spcPts val="0"/>
                        </a:spcBef>
                        <a:spcAft>
                          <a:spcPts val="0"/>
                        </a:spcAft>
                        <a:buNone/>
                      </a:pPr>
                      <a:r>
                        <a:rPr lang="en-US"/>
                        <a:t>CG</a:t>
                      </a:r>
                      <a:endParaRPr/>
                    </a:p>
                  </a:txBody>
                  <a:tcPr marT="91425" marB="91425" marR="91425" marL="91425" anchor="ctr"/>
                </a:tc>
                <a:tc>
                  <a:txBody>
                    <a:bodyPr/>
                    <a:lstStyle/>
                    <a:p>
                      <a:pPr indent="0" lvl="0" marL="0" rtl="0" algn="ctr">
                        <a:spcBef>
                          <a:spcPts val="0"/>
                        </a:spcBef>
                        <a:spcAft>
                          <a:spcPts val="0"/>
                        </a:spcAft>
                        <a:buNone/>
                      </a:pPr>
                      <a:r>
                        <a:rPr lang="en-US"/>
                        <a:t>Center of gravity</a:t>
                      </a:r>
                      <a:endParaRPr/>
                    </a:p>
                  </a:txBody>
                  <a:tcPr marT="91425" marB="91425" marR="91425" marL="91425" anchor="ctr"/>
                </a:tc>
              </a:tr>
              <a:tr h="396200">
                <a:tc>
                  <a:txBody>
                    <a:bodyPr/>
                    <a:lstStyle/>
                    <a:p>
                      <a:pPr indent="0" lvl="0" marL="0" rtl="0" algn="ctr">
                        <a:spcBef>
                          <a:spcPts val="0"/>
                        </a:spcBef>
                        <a:spcAft>
                          <a:spcPts val="0"/>
                        </a:spcAft>
                        <a:buNone/>
                      </a:pPr>
                      <a:r>
                        <a:rPr lang="en-US"/>
                        <a:t>LCO</a:t>
                      </a:r>
                      <a:endParaRPr/>
                    </a:p>
                  </a:txBody>
                  <a:tcPr marT="91425" marB="91425" marR="91425" marL="91425" anchor="ctr"/>
                </a:tc>
                <a:tc>
                  <a:txBody>
                    <a:bodyPr/>
                    <a:lstStyle/>
                    <a:p>
                      <a:pPr indent="0" lvl="0" marL="0" rtl="0" algn="ctr">
                        <a:spcBef>
                          <a:spcPts val="0"/>
                        </a:spcBef>
                        <a:spcAft>
                          <a:spcPts val="0"/>
                        </a:spcAft>
                        <a:buNone/>
                      </a:pPr>
                      <a:r>
                        <a:rPr lang="en-US"/>
                        <a:t>Launch Control Officer</a:t>
                      </a:r>
                      <a:endParaRPr/>
                    </a:p>
                  </a:txBody>
                  <a:tcPr marT="91425" marB="91425" marR="91425" marL="91425" anchor="ctr"/>
                </a:tc>
              </a:tr>
              <a:tr h="396200">
                <a:tc>
                  <a:txBody>
                    <a:bodyPr/>
                    <a:lstStyle/>
                    <a:p>
                      <a:pPr indent="0" lvl="0" marL="0" rtl="0" algn="ctr">
                        <a:spcBef>
                          <a:spcPts val="0"/>
                        </a:spcBef>
                        <a:spcAft>
                          <a:spcPts val="0"/>
                        </a:spcAft>
                        <a:buNone/>
                      </a:pPr>
                      <a:r>
                        <a:rPr lang="en-US"/>
                        <a:t>RPM</a:t>
                      </a:r>
                      <a:endParaRPr/>
                    </a:p>
                  </a:txBody>
                  <a:tcPr marT="91425" marB="91425" marR="91425" marL="91425" anchor="ctr"/>
                </a:tc>
                <a:tc>
                  <a:txBody>
                    <a:bodyPr/>
                    <a:lstStyle/>
                    <a:p>
                      <a:pPr indent="0" lvl="0" marL="0" rtl="0" algn="ctr">
                        <a:spcBef>
                          <a:spcPts val="0"/>
                        </a:spcBef>
                        <a:spcAft>
                          <a:spcPts val="0"/>
                        </a:spcAft>
                        <a:buNone/>
                      </a:pPr>
                      <a:r>
                        <a:rPr lang="en-US"/>
                        <a:t>Revolution per minute</a:t>
                      </a:r>
                      <a:endParaRPr/>
                    </a:p>
                  </a:txBody>
                  <a:tcPr marT="91425" marB="91425" marR="91425" marL="91425" anchor="ct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29"/>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867" name="Google Shape;867;p29"/>
          <p:cNvSpPr txBox="1"/>
          <p:nvPr>
            <p:ph idx="12" type="sldNum"/>
          </p:nvPr>
        </p:nvSpPr>
        <p:spPr>
          <a:xfrm>
            <a:off x="8001000" y="6477000"/>
            <a:ext cx="685800" cy="2476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868" name="Google Shape;868;p2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1" i="0" lang="en-US" sz="3200" u="none" cap="none" strike="noStrike">
                <a:solidFill>
                  <a:schemeClr val="accent2"/>
                </a:solidFill>
                <a:latin typeface="Arial"/>
                <a:ea typeface="Arial"/>
                <a:cs typeface="Arial"/>
                <a:sym typeface="Arial"/>
              </a:rPr>
              <a:t>Mechanical Subsystem Design</a:t>
            </a:r>
            <a:endParaRPr/>
          </a:p>
        </p:txBody>
      </p:sp>
      <p:sp>
        <p:nvSpPr>
          <p:cNvPr id="869" name="Google Shape;869;p29"/>
          <p:cNvSpPr txBox="1"/>
          <p:nvPr>
            <p:ph idx="1" type="subTitle"/>
          </p:nvPr>
        </p:nvSpPr>
        <p:spPr>
          <a:xfrm>
            <a:off x="1371600" y="4343400"/>
            <a:ext cx="6400800"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Jorge Royon</a:t>
            </a:r>
            <a:endParaRPr/>
          </a:p>
          <a:p>
            <a:pPr indent="0" lvl="0" marL="0" marR="0" rtl="0" algn="ctr">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pic>
        <p:nvPicPr>
          <p:cNvPr id="870" name="Google Shape;870;p29"/>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g11ab1e318e5_0_21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876" name="Google Shape;876;g11ab1e318e5_0_21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877" name="Google Shape;877;g11ab1e318e5_0_217"/>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Mechanical Subsystem Overview</a:t>
            </a:r>
            <a:endParaRPr/>
          </a:p>
        </p:txBody>
      </p:sp>
      <p:sp>
        <p:nvSpPr>
          <p:cNvPr id="878" name="Google Shape;878;g11ab1e318e5_0_21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879" name="Google Shape;879;g11ab1e318e5_0_21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880" name="Google Shape;880;g11ab1e318e5_0_217"/>
          <p:cNvPicPr preferRelativeResize="0"/>
          <p:nvPr/>
        </p:nvPicPr>
        <p:blipFill>
          <a:blip r:embed="rId3">
            <a:alphaModFix/>
          </a:blip>
          <a:stretch>
            <a:fillRect/>
          </a:stretch>
        </p:blipFill>
        <p:spPr>
          <a:xfrm>
            <a:off x="1441988" y="2624973"/>
            <a:ext cx="6260025" cy="3544474"/>
          </a:xfrm>
          <a:prstGeom prst="rect">
            <a:avLst/>
          </a:prstGeom>
          <a:noFill/>
          <a:ln>
            <a:noFill/>
          </a:ln>
        </p:spPr>
      </p:pic>
      <p:sp>
        <p:nvSpPr>
          <p:cNvPr id="881" name="Google Shape;881;g11ab1e318e5_0_217"/>
          <p:cNvSpPr txBox="1"/>
          <p:nvPr/>
        </p:nvSpPr>
        <p:spPr>
          <a:xfrm>
            <a:off x="3515250" y="1066800"/>
            <a:ext cx="2050200" cy="5541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t>CONTAINER</a:t>
            </a:r>
            <a:endParaRPr b="1" sz="2400"/>
          </a:p>
        </p:txBody>
      </p:sp>
      <p:sp>
        <p:nvSpPr>
          <p:cNvPr id="882" name="Google Shape;882;g11ab1e318e5_0_217"/>
          <p:cNvSpPr txBox="1"/>
          <p:nvPr/>
        </p:nvSpPr>
        <p:spPr>
          <a:xfrm>
            <a:off x="276300" y="1670675"/>
            <a:ext cx="5683800" cy="1139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1200">
                <a:solidFill>
                  <a:schemeClr val="dk1"/>
                </a:solidFill>
              </a:rPr>
              <a:t>DESCRIPTION:</a:t>
            </a:r>
            <a:endParaRPr b="1" sz="1200">
              <a:solidFill>
                <a:schemeClr val="dk1"/>
              </a:solidFill>
            </a:endParaRPr>
          </a:p>
          <a:p>
            <a:pPr indent="0" lvl="0" marL="457200" rtl="0" algn="l">
              <a:spcBef>
                <a:spcPts val="0"/>
              </a:spcBef>
              <a:spcAft>
                <a:spcPts val="0"/>
              </a:spcAft>
              <a:buClr>
                <a:schemeClr val="dk1"/>
              </a:buClr>
              <a:buSzPts val="1100"/>
              <a:buFont typeface="Arial"/>
              <a:buNone/>
            </a:pPr>
            <a:r>
              <a:rPr lang="en-US" sz="1200">
                <a:solidFill>
                  <a:schemeClr val="dk1"/>
                </a:solidFill>
              </a:rPr>
              <a:t>•12 cm diameter by 30 cm length</a:t>
            </a:r>
            <a:endParaRPr sz="1200">
              <a:solidFill>
                <a:schemeClr val="dk1"/>
              </a:solidFill>
            </a:endParaRPr>
          </a:p>
          <a:p>
            <a:pPr indent="0" lvl="0" marL="457200" rtl="0" algn="l">
              <a:spcBef>
                <a:spcPts val="0"/>
              </a:spcBef>
              <a:spcAft>
                <a:spcPts val="0"/>
              </a:spcAft>
              <a:buClr>
                <a:schemeClr val="dk1"/>
              </a:buClr>
              <a:buSzPts val="1100"/>
              <a:buFont typeface="Arial"/>
              <a:buNone/>
            </a:pPr>
            <a:r>
              <a:rPr lang="en-US" sz="1200">
                <a:solidFill>
                  <a:schemeClr val="dk1"/>
                </a:solidFill>
              </a:rPr>
              <a:t>•3D printed in pla in thin walls of 0,8mm</a:t>
            </a:r>
            <a:endParaRPr sz="1200">
              <a:solidFill>
                <a:schemeClr val="dk1"/>
              </a:solidFill>
            </a:endParaRPr>
          </a:p>
          <a:p>
            <a:pPr indent="0" lvl="0" marL="457200" rtl="0" algn="l">
              <a:spcBef>
                <a:spcPts val="0"/>
              </a:spcBef>
              <a:spcAft>
                <a:spcPts val="0"/>
              </a:spcAft>
              <a:buClr>
                <a:schemeClr val="dk1"/>
              </a:buClr>
              <a:buSzPts val="1100"/>
              <a:buFont typeface="Arial"/>
              <a:buNone/>
            </a:pPr>
            <a:r>
              <a:rPr lang="en-US" sz="1200">
                <a:solidFill>
                  <a:schemeClr val="dk1"/>
                </a:solidFill>
              </a:rPr>
              <a:t>•Estimate weight of 207,5gr</a:t>
            </a:r>
            <a:endParaRPr sz="1200">
              <a:solidFill>
                <a:schemeClr val="dk1"/>
              </a:solidFill>
            </a:endParaRPr>
          </a:p>
          <a:p>
            <a:pPr indent="0" lvl="0" marL="0" rtl="0" algn="l">
              <a:spcBef>
                <a:spcPts val="0"/>
              </a:spcBef>
              <a:spcAft>
                <a:spcPts val="0"/>
              </a:spcAft>
              <a:buNone/>
            </a:pPr>
            <a:r>
              <a:t/>
            </a:r>
            <a:endParaRPr/>
          </a:p>
        </p:txBody>
      </p:sp>
      <p:pic>
        <p:nvPicPr>
          <p:cNvPr id="883" name="Google Shape;883;g11ab1e318e5_0_217"/>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g11ab1e6b424_6_14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889" name="Google Shape;889;g11ab1e6b424_6_14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890" name="Google Shape;890;g11ab1e6b424_6_142"/>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Mechanical Subsystem Overview</a:t>
            </a:r>
            <a:endParaRPr/>
          </a:p>
        </p:txBody>
      </p:sp>
      <p:sp>
        <p:nvSpPr>
          <p:cNvPr id="891" name="Google Shape;891;g11ab1e6b424_6_14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2" name="Google Shape;892;g11ab1e6b424_6_14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893" name="Google Shape;893;g11ab1e6b424_6_142"/>
          <p:cNvPicPr preferRelativeResize="0"/>
          <p:nvPr/>
        </p:nvPicPr>
        <p:blipFill>
          <a:blip r:embed="rId3">
            <a:alphaModFix/>
          </a:blip>
          <a:stretch>
            <a:fillRect/>
          </a:stretch>
        </p:blipFill>
        <p:spPr>
          <a:xfrm>
            <a:off x="3630000" y="1688262"/>
            <a:ext cx="1883994" cy="4482100"/>
          </a:xfrm>
          <a:prstGeom prst="rect">
            <a:avLst/>
          </a:prstGeom>
          <a:noFill/>
          <a:ln>
            <a:noFill/>
          </a:ln>
        </p:spPr>
      </p:pic>
      <p:sp>
        <p:nvSpPr>
          <p:cNvPr id="894" name="Google Shape;894;g11ab1e6b424_6_142"/>
          <p:cNvSpPr txBox="1"/>
          <p:nvPr/>
        </p:nvSpPr>
        <p:spPr>
          <a:xfrm>
            <a:off x="6137650" y="504235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PAYLOAD</a:t>
            </a:r>
            <a:endParaRPr b="1"/>
          </a:p>
        </p:txBody>
      </p:sp>
      <p:cxnSp>
        <p:nvCxnSpPr>
          <p:cNvPr id="895" name="Google Shape;895;g11ab1e6b424_6_142"/>
          <p:cNvCxnSpPr>
            <a:stCxn id="894" idx="1"/>
          </p:cNvCxnSpPr>
          <p:nvPr/>
        </p:nvCxnSpPr>
        <p:spPr>
          <a:xfrm flipH="1">
            <a:off x="5279050" y="5242450"/>
            <a:ext cx="858600" cy="105900"/>
          </a:xfrm>
          <a:prstGeom prst="straightConnector1">
            <a:avLst/>
          </a:prstGeom>
          <a:noFill/>
          <a:ln cap="flat" cmpd="sng" w="9525">
            <a:solidFill>
              <a:schemeClr val="dk2"/>
            </a:solidFill>
            <a:prstDash val="solid"/>
            <a:round/>
            <a:headEnd len="med" w="med" type="none"/>
            <a:tailEnd len="med" w="med" type="triangle"/>
          </a:ln>
        </p:spPr>
      </p:cxnSp>
      <p:sp>
        <p:nvSpPr>
          <p:cNvPr id="896" name="Google Shape;896;g11ab1e6b424_6_142"/>
          <p:cNvSpPr txBox="1"/>
          <p:nvPr/>
        </p:nvSpPr>
        <p:spPr>
          <a:xfrm>
            <a:off x="6399201" y="2096325"/>
            <a:ext cx="20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ELECTRONICS BAY</a:t>
            </a:r>
            <a:endParaRPr b="1"/>
          </a:p>
        </p:txBody>
      </p:sp>
      <p:cxnSp>
        <p:nvCxnSpPr>
          <p:cNvPr id="897" name="Google Shape;897;g11ab1e6b424_6_142"/>
          <p:cNvCxnSpPr>
            <a:stCxn id="896" idx="1"/>
          </p:cNvCxnSpPr>
          <p:nvPr/>
        </p:nvCxnSpPr>
        <p:spPr>
          <a:xfrm flipH="1">
            <a:off x="5575101" y="2296425"/>
            <a:ext cx="824100" cy="141000"/>
          </a:xfrm>
          <a:prstGeom prst="straightConnector1">
            <a:avLst/>
          </a:prstGeom>
          <a:noFill/>
          <a:ln cap="flat" cmpd="sng" w="9525">
            <a:solidFill>
              <a:schemeClr val="dk2"/>
            </a:solidFill>
            <a:prstDash val="solid"/>
            <a:round/>
            <a:headEnd len="med" w="med" type="none"/>
            <a:tailEnd len="med" w="med" type="triangle"/>
          </a:ln>
        </p:spPr>
      </p:cxnSp>
      <p:sp>
        <p:nvSpPr>
          <p:cNvPr id="898" name="Google Shape;898;g11ab1e6b424_6_142"/>
          <p:cNvSpPr txBox="1"/>
          <p:nvPr/>
        </p:nvSpPr>
        <p:spPr>
          <a:xfrm>
            <a:off x="895180" y="1617175"/>
            <a:ext cx="202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PARACHUTES BAY</a:t>
            </a:r>
            <a:endParaRPr b="1"/>
          </a:p>
        </p:txBody>
      </p:sp>
      <p:cxnSp>
        <p:nvCxnSpPr>
          <p:cNvPr id="899" name="Google Shape;899;g11ab1e6b424_6_142"/>
          <p:cNvCxnSpPr/>
          <p:nvPr/>
        </p:nvCxnSpPr>
        <p:spPr>
          <a:xfrm>
            <a:off x="2672700" y="1815625"/>
            <a:ext cx="957300" cy="49500"/>
          </a:xfrm>
          <a:prstGeom prst="straightConnector1">
            <a:avLst/>
          </a:prstGeom>
          <a:noFill/>
          <a:ln cap="flat" cmpd="sng" w="9525">
            <a:solidFill>
              <a:schemeClr val="dk2"/>
            </a:solidFill>
            <a:prstDash val="solid"/>
            <a:round/>
            <a:headEnd len="med" w="med" type="none"/>
            <a:tailEnd len="med" w="med" type="triangle"/>
          </a:ln>
        </p:spPr>
      </p:cxnSp>
      <p:pic>
        <p:nvPicPr>
          <p:cNvPr id="900" name="Google Shape;900;g11ab1e6b424_6_142"/>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
        <p:nvSpPr>
          <p:cNvPr id="901" name="Google Shape;901;g11ab1e6b424_6_142"/>
          <p:cNvSpPr txBox="1"/>
          <p:nvPr/>
        </p:nvSpPr>
        <p:spPr>
          <a:xfrm>
            <a:off x="3515250" y="1066800"/>
            <a:ext cx="2050200" cy="5541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t>CONTAINER</a:t>
            </a:r>
            <a:endParaRPr b="1" sz="24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g11ab1e318e5_0_22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907" name="Google Shape;907;g11ab1e318e5_0_22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908" name="Google Shape;908;g11ab1e318e5_0_229"/>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Mechanical Subsystem Overview</a:t>
            </a:r>
            <a:endParaRPr/>
          </a:p>
        </p:txBody>
      </p:sp>
      <p:sp>
        <p:nvSpPr>
          <p:cNvPr id="909" name="Google Shape;909;g11ab1e318e5_0_22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910" name="Google Shape;910;g11ab1e318e5_0_22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1" name="Google Shape;911;g11ab1e318e5_0_229"/>
          <p:cNvSpPr txBox="1"/>
          <p:nvPr/>
        </p:nvSpPr>
        <p:spPr>
          <a:xfrm>
            <a:off x="3515250" y="1066800"/>
            <a:ext cx="2050200" cy="5541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t>CONTAINER</a:t>
            </a:r>
            <a:endParaRPr b="1" sz="2400"/>
          </a:p>
        </p:txBody>
      </p:sp>
      <p:pic>
        <p:nvPicPr>
          <p:cNvPr id="912" name="Google Shape;912;g11ab1e318e5_0_229"/>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pic>
        <p:nvPicPr>
          <p:cNvPr id="913" name="Google Shape;913;g11ab1e318e5_0_229"/>
          <p:cNvPicPr preferRelativeResize="0"/>
          <p:nvPr/>
        </p:nvPicPr>
        <p:blipFill>
          <a:blip r:embed="rId4">
            <a:alphaModFix/>
          </a:blip>
          <a:stretch>
            <a:fillRect/>
          </a:stretch>
        </p:blipFill>
        <p:spPr>
          <a:xfrm>
            <a:off x="2366675" y="1773300"/>
            <a:ext cx="4410655" cy="4551301"/>
          </a:xfrm>
          <a:prstGeom prst="rect">
            <a:avLst/>
          </a:prstGeom>
          <a:noFill/>
          <a:ln>
            <a:noFill/>
          </a:ln>
        </p:spPr>
      </p:pic>
      <p:cxnSp>
        <p:nvCxnSpPr>
          <p:cNvPr id="914" name="Google Shape;914;g11ab1e318e5_0_229"/>
          <p:cNvCxnSpPr/>
          <p:nvPr/>
        </p:nvCxnSpPr>
        <p:spPr>
          <a:xfrm flipH="1">
            <a:off x="6221650" y="2158825"/>
            <a:ext cx="833700" cy="88800"/>
          </a:xfrm>
          <a:prstGeom prst="straightConnector1">
            <a:avLst/>
          </a:prstGeom>
          <a:noFill/>
          <a:ln cap="flat" cmpd="sng" w="9525">
            <a:solidFill>
              <a:srgbClr val="000000"/>
            </a:solidFill>
            <a:prstDash val="solid"/>
            <a:round/>
            <a:headEnd len="med" w="med" type="none"/>
            <a:tailEnd len="med" w="med" type="triangle"/>
          </a:ln>
        </p:spPr>
      </p:cxnSp>
      <p:sp>
        <p:nvSpPr>
          <p:cNvPr id="915" name="Google Shape;915;g11ab1e318e5_0_229"/>
          <p:cNvSpPr txBox="1"/>
          <p:nvPr/>
        </p:nvSpPr>
        <p:spPr>
          <a:xfrm>
            <a:off x="6981000" y="20031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FIRST PARACHUTE</a:t>
            </a:r>
            <a:endParaRPr/>
          </a:p>
        </p:txBody>
      </p:sp>
      <p:cxnSp>
        <p:nvCxnSpPr>
          <p:cNvPr id="916" name="Google Shape;916;g11ab1e318e5_0_229"/>
          <p:cNvCxnSpPr/>
          <p:nvPr/>
        </p:nvCxnSpPr>
        <p:spPr>
          <a:xfrm rot="10800000">
            <a:off x="5673775" y="4499675"/>
            <a:ext cx="1490100" cy="444000"/>
          </a:xfrm>
          <a:prstGeom prst="straightConnector1">
            <a:avLst/>
          </a:prstGeom>
          <a:noFill/>
          <a:ln cap="flat" cmpd="sng" w="9525">
            <a:solidFill>
              <a:srgbClr val="000000"/>
            </a:solidFill>
            <a:prstDash val="solid"/>
            <a:round/>
            <a:headEnd len="med" w="med" type="none"/>
            <a:tailEnd len="med" w="med" type="triangle"/>
          </a:ln>
        </p:spPr>
      </p:cxnSp>
      <p:sp>
        <p:nvSpPr>
          <p:cNvPr id="917" name="Google Shape;917;g11ab1e318e5_0_229"/>
          <p:cNvSpPr txBox="1"/>
          <p:nvPr/>
        </p:nvSpPr>
        <p:spPr>
          <a:xfrm>
            <a:off x="7104700" y="473637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Cotton lines</a:t>
            </a:r>
            <a:endParaRPr/>
          </a:p>
        </p:txBody>
      </p:sp>
      <p:cxnSp>
        <p:nvCxnSpPr>
          <p:cNvPr id="918" name="Google Shape;918;g11ab1e318e5_0_229"/>
          <p:cNvCxnSpPr/>
          <p:nvPr/>
        </p:nvCxnSpPr>
        <p:spPr>
          <a:xfrm>
            <a:off x="2259675" y="5042350"/>
            <a:ext cx="1934100" cy="256500"/>
          </a:xfrm>
          <a:prstGeom prst="straightConnector1">
            <a:avLst/>
          </a:prstGeom>
          <a:noFill/>
          <a:ln cap="flat" cmpd="sng" w="9525">
            <a:solidFill>
              <a:srgbClr val="000000"/>
            </a:solidFill>
            <a:prstDash val="solid"/>
            <a:round/>
            <a:headEnd len="med" w="med" type="none"/>
            <a:tailEnd len="med" w="med" type="triangle"/>
          </a:ln>
        </p:spPr>
      </p:cxnSp>
      <p:sp>
        <p:nvSpPr>
          <p:cNvPr id="919" name="Google Shape;919;g11ab1e318e5_0_229"/>
          <p:cNvSpPr txBox="1"/>
          <p:nvPr/>
        </p:nvSpPr>
        <p:spPr>
          <a:xfrm>
            <a:off x="228600" y="48153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SECOND PARACHUTE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31"/>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Mechanical Subsystem </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Changes Since PDR</a:t>
            </a:r>
            <a:endParaRPr/>
          </a:p>
        </p:txBody>
      </p:sp>
      <p:sp>
        <p:nvSpPr>
          <p:cNvPr id="925" name="Google Shape;925;p3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lang="en-US"/>
              <a:t>No</a:t>
            </a:r>
            <a:r>
              <a:rPr b="1" i="0" lang="en-US" sz="2400" u="none" cap="none" strike="noStrike">
                <a:solidFill>
                  <a:schemeClr val="dk1"/>
                </a:solidFill>
                <a:latin typeface="Arial"/>
                <a:ea typeface="Arial"/>
                <a:cs typeface="Arial"/>
                <a:sym typeface="Arial"/>
              </a:rPr>
              <a:t> changes since PDR</a:t>
            </a:r>
            <a:endParaRPr/>
          </a:p>
        </p:txBody>
      </p:sp>
      <p:sp>
        <p:nvSpPr>
          <p:cNvPr id="926" name="Google Shape;926;p31"/>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SzPts val="1400"/>
              <a:buNone/>
            </a:pPr>
            <a:r>
              <a:t/>
            </a:r>
            <a:endParaRPr/>
          </a:p>
        </p:txBody>
      </p:sp>
      <p:sp>
        <p:nvSpPr>
          <p:cNvPr id="927" name="Google Shape;927;p31"/>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28" name="Google Shape;928;p3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29" name="Google Shape;929;p3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30" name="Google Shape;930;p3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931" name="Google Shape;931;p31"/>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g11ab1e318e5_0_33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937" name="Google Shape;937;g11ab1e318e5_0_33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938" name="Google Shape;938;g11ab1e318e5_0_337"/>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Mechanical Layout of Components </a:t>
            </a:r>
            <a:endParaRPr/>
          </a:p>
        </p:txBody>
      </p:sp>
      <p:sp>
        <p:nvSpPr>
          <p:cNvPr id="939" name="Google Shape;939;g11ab1e318e5_0_33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0" name="Google Shape;940;g11ab1e318e5_0_33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941" name="Google Shape;941;g11ab1e318e5_0_337"/>
          <p:cNvPicPr preferRelativeResize="0"/>
          <p:nvPr/>
        </p:nvPicPr>
        <p:blipFill>
          <a:blip r:embed="rId3">
            <a:alphaModFix/>
          </a:blip>
          <a:stretch>
            <a:fillRect/>
          </a:stretch>
        </p:blipFill>
        <p:spPr>
          <a:xfrm>
            <a:off x="3630000" y="1688262"/>
            <a:ext cx="1883994" cy="4482100"/>
          </a:xfrm>
          <a:prstGeom prst="rect">
            <a:avLst/>
          </a:prstGeom>
          <a:noFill/>
          <a:ln>
            <a:noFill/>
          </a:ln>
        </p:spPr>
      </p:pic>
      <p:sp>
        <p:nvSpPr>
          <p:cNvPr id="942" name="Google Shape;942;g11ab1e318e5_0_337"/>
          <p:cNvSpPr txBox="1"/>
          <p:nvPr/>
        </p:nvSpPr>
        <p:spPr>
          <a:xfrm>
            <a:off x="6137650" y="504235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PAYLOAD</a:t>
            </a:r>
            <a:endParaRPr b="1"/>
          </a:p>
        </p:txBody>
      </p:sp>
      <p:cxnSp>
        <p:nvCxnSpPr>
          <p:cNvPr id="943" name="Google Shape;943;g11ab1e318e5_0_337"/>
          <p:cNvCxnSpPr>
            <a:stCxn id="942" idx="1"/>
          </p:cNvCxnSpPr>
          <p:nvPr/>
        </p:nvCxnSpPr>
        <p:spPr>
          <a:xfrm flipH="1">
            <a:off x="5279050" y="5242450"/>
            <a:ext cx="858600" cy="105900"/>
          </a:xfrm>
          <a:prstGeom prst="straightConnector1">
            <a:avLst/>
          </a:prstGeom>
          <a:noFill/>
          <a:ln cap="flat" cmpd="sng" w="9525">
            <a:solidFill>
              <a:schemeClr val="dk2"/>
            </a:solidFill>
            <a:prstDash val="solid"/>
            <a:round/>
            <a:headEnd len="med" w="med" type="none"/>
            <a:tailEnd len="med" w="med" type="triangle"/>
          </a:ln>
        </p:spPr>
      </p:cxnSp>
      <p:sp>
        <p:nvSpPr>
          <p:cNvPr id="944" name="Google Shape;944;g11ab1e318e5_0_337"/>
          <p:cNvSpPr txBox="1"/>
          <p:nvPr/>
        </p:nvSpPr>
        <p:spPr>
          <a:xfrm>
            <a:off x="6399201" y="2096325"/>
            <a:ext cx="20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ELECTRONICS BAY</a:t>
            </a:r>
            <a:endParaRPr b="1"/>
          </a:p>
        </p:txBody>
      </p:sp>
      <p:cxnSp>
        <p:nvCxnSpPr>
          <p:cNvPr id="945" name="Google Shape;945;g11ab1e318e5_0_337"/>
          <p:cNvCxnSpPr>
            <a:stCxn id="944" idx="1"/>
          </p:cNvCxnSpPr>
          <p:nvPr/>
        </p:nvCxnSpPr>
        <p:spPr>
          <a:xfrm flipH="1">
            <a:off x="5575101" y="2296425"/>
            <a:ext cx="824100" cy="141000"/>
          </a:xfrm>
          <a:prstGeom prst="straightConnector1">
            <a:avLst/>
          </a:prstGeom>
          <a:noFill/>
          <a:ln cap="flat" cmpd="sng" w="9525">
            <a:solidFill>
              <a:schemeClr val="dk2"/>
            </a:solidFill>
            <a:prstDash val="solid"/>
            <a:round/>
            <a:headEnd len="med" w="med" type="none"/>
            <a:tailEnd len="med" w="med" type="triangle"/>
          </a:ln>
        </p:spPr>
      </p:cxnSp>
      <p:sp>
        <p:nvSpPr>
          <p:cNvPr id="946" name="Google Shape;946;g11ab1e318e5_0_337"/>
          <p:cNvSpPr txBox="1"/>
          <p:nvPr/>
        </p:nvSpPr>
        <p:spPr>
          <a:xfrm>
            <a:off x="895180" y="1617175"/>
            <a:ext cx="202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PARACHUTES BAY</a:t>
            </a:r>
            <a:endParaRPr b="1"/>
          </a:p>
        </p:txBody>
      </p:sp>
      <p:cxnSp>
        <p:nvCxnSpPr>
          <p:cNvPr id="947" name="Google Shape;947;g11ab1e318e5_0_337"/>
          <p:cNvCxnSpPr/>
          <p:nvPr/>
        </p:nvCxnSpPr>
        <p:spPr>
          <a:xfrm>
            <a:off x="2672700" y="1815625"/>
            <a:ext cx="957300" cy="49500"/>
          </a:xfrm>
          <a:prstGeom prst="straightConnector1">
            <a:avLst/>
          </a:prstGeom>
          <a:noFill/>
          <a:ln cap="flat" cmpd="sng" w="9525">
            <a:solidFill>
              <a:schemeClr val="dk2"/>
            </a:solidFill>
            <a:prstDash val="solid"/>
            <a:round/>
            <a:headEnd len="med" w="med" type="none"/>
            <a:tailEnd len="med" w="med" type="triangle"/>
          </a:ln>
        </p:spPr>
      </p:cxnSp>
      <p:pic>
        <p:nvPicPr>
          <p:cNvPr id="948" name="Google Shape;948;g11ab1e318e5_0_337"/>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
        <p:nvSpPr>
          <p:cNvPr id="949" name="Google Shape;949;g11ab1e318e5_0_337"/>
          <p:cNvSpPr txBox="1"/>
          <p:nvPr/>
        </p:nvSpPr>
        <p:spPr>
          <a:xfrm>
            <a:off x="3515250" y="1066800"/>
            <a:ext cx="2050200" cy="5541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t>CONTAINER</a:t>
            </a:r>
            <a:endParaRPr b="1" sz="24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pic>
        <p:nvPicPr>
          <p:cNvPr id="954" name="Google Shape;954;g11ab1e318e5_0_354"/>
          <p:cNvPicPr preferRelativeResize="0"/>
          <p:nvPr/>
        </p:nvPicPr>
        <p:blipFill>
          <a:blip r:embed="rId3">
            <a:alphaModFix/>
          </a:blip>
          <a:stretch>
            <a:fillRect/>
          </a:stretch>
        </p:blipFill>
        <p:spPr>
          <a:xfrm>
            <a:off x="1479613" y="1490350"/>
            <a:ext cx="6184775" cy="3877287"/>
          </a:xfrm>
          <a:prstGeom prst="rect">
            <a:avLst/>
          </a:prstGeom>
          <a:noFill/>
          <a:ln>
            <a:noFill/>
          </a:ln>
        </p:spPr>
      </p:pic>
      <p:sp>
        <p:nvSpPr>
          <p:cNvPr id="955" name="Google Shape;955;g11ab1e318e5_0_35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956" name="Google Shape;956;g11ab1e318e5_0_35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957" name="Google Shape;957;g11ab1e318e5_0_354"/>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Mechanical Layout of Components </a:t>
            </a:r>
            <a:endParaRPr/>
          </a:p>
        </p:txBody>
      </p:sp>
      <p:sp>
        <p:nvSpPr>
          <p:cNvPr id="958" name="Google Shape;958;g11ab1e318e5_0_35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59" name="Google Shape;959;g11ab1e318e5_0_35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960" name="Google Shape;960;g11ab1e318e5_0_354"/>
          <p:cNvSpPr txBox="1"/>
          <p:nvPr/>
        </p:nvSpPr>
        <p:spPr>
          <a:xfrm>
            <a:off x="83250" y="1435800"/>
            <a:ext cx="145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PARACHUTES BAY</a:t>
            </a:r>
            <a:endParaRPr b="1"/>
          </a:p>
        </p:txBody>
      </p:sp>
      <p:cxnSp>
        <p:nvCxnSpPr>
          <p:cNvPr id="961" name="Google Shape;961;g11ab1e318e5_0_354"/>
          <p:cNvCxnSpPr/>
          <p:nvPr/>
        </p:nvCxnSpPr>
        <p:spPr>
          <a:xfrm>
            <a:off x="1115050" y="1776175"/>
            <a:ext cx="1539600" cy="957000"/>
          </a:xfrm>
          <a:prstGeom prst="straightConnector1">
            <a:avLst/>
          </a:prstGeom>
          <a:noFill/>
          <a:ln cap="flat" cmpd="sng" w="9525">
            <a:solidFill>
              <a:schemeClr val="dk2"/>
            </a:solidFill>
            <a:prstDash val="solid"/>
            <a:round/>
            <a:headEnd len="med" w="med" type="none"/>
            <a:tailEnd len="med" w="med" type="triangle"/>
          </a:ln>
        </p:spPr>
      </p:cxnSp>
      <p:sp>
        <p:nvSpPr>
          <p:cNvPr id="962" name="Google Shape;962;g11ab1e318e5_0_354"/>
          <p:cNvSpPr txBox="1"/>
          <p:nvPr/>
        </p:nvSpPr>
        <p:spPr>
          <a:xfrm>
            <a:off x="83250" y="2970150"/>
            <a:ext cx="131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SECOND </a:t>
            </a:r>
            <a:endParaRPr b="1"/>
          </a:p>
          <a:p>
            <a:pPr indent="0" lvl="0" marL="0" rtl="0" algn="l">
              <a:spcBef>
                <a:spcPts val="0"/>
              </a:spcBef>
              <a:spcAft>
                <a:spcPts val="0"/>
              </a:spcAft>
              <a:buNone/>
            </a:pPr>
            <a:r>
              <a:rPr b="1" lang="en-US"/>
              <a:t>PARACHUTE</a:t>
            </a:r>
            <a:endParaRPr b="1"/>
          </a:p>
        </p:txBody>
      </p:sp>
      <p:cxnSp>
        <p:nvCxnSpPr>
          <p:cNvPr id="963" name="Google Shape;963;g11ab1e318e5_0_354"/>
          <p:cNvCxnSpPr>
            <a:stCxn id="962" idx="3"/>
          </p:cNvCxnSpPr>
          <p:nvPr/>
        </p:nvCxnSpPr>
        <p:spPr>
          <a:xfrm>
            <a:off x="1401150" y="3277950"/>
            <a:ext cx="1766400" cy="471900"/>
          </a:xfrm>
          <a:prstGeom prst="straightConnector1">
            <a:avLst/>
          </a:prstGeom>
          <a:noFill/>
          <a:ln cap="flat" cmpd="sng" w="9525">
            <a:solidFill>
              <a:schemeClr val="dk2"/>
            </a:solidFill>
            <a:prstDash val="solid"/>
            <a:round/>
            <a:headEnd len="med" w="med" type="none"/>
            <a:tailEnd len="med" w="med" type="triangle"/>
          </a:ln>
        </p:spPr>
      </p:cxnSp>
      <p:sp>
        <p:nvSpPr>
          <p:cNvPr id="964" name="Google Shape;964;g11ab1e318e5_0_354"/>
          <p:cNvSpPr txBox="1"/>
          <p:nvPr/>
        </p:nvSpPr>
        <p:spPr>
          <a:xfrm>
            <a:off x="8180250" y="296030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SERVO</a:t>
            </a:r>
            <a:endParaRPr b="1"/>
          </a:p>
        </p:txBody>
      </p:sp>
      <p:cxnSp>
        <p:nvCxnSpPr>
          <p:cNvPr id="965" name="Google Shape;965;g11ab1e318e5_0_354"/>
          <p:cNvCxnSpPr>
            <a:stCxn id="964" idx="1"/>
          </p:cNvCxnSpPr>
          <p:nvPr/>
        </p:nvCxnSpPr>
        <p:spPr>
          <a:xfrm flipH="1">
            <a:off x="7173750" y="3160400"/>
            <a:ext cx="1006500" cy="431400"/>
          </a:xfrm>
          <a:prstGeom prst="straightConnector1">
            <a:avLst/>
          </a:prstGeom>
          <a:noFill/>
          <a:ln cap="flat" cmpd="sng" w="9525">
            <a:solidFill>
              <a:schemeClr val="dk2"/>
            </a:solidFill>
            <a:prstDash val="solid"/>
            <a:round/>
            <a:headEnd len="med" w="med" type="none"/>
            <a:tailEnd len="med" w="med" type="triangle"/>
          </a:ln>
        </p:spPr>
      </p:cxnSp>
      <p:sp>
        <p:nvSpPr>
          <p:cNvPr id="966" name="Google Shape;966;g11ab1e318e5_0_354"/>
          <p:cNvSpPr txBox="1"/>
          <p:nvPr/>
        </p:nvSpPr>
        <p:spPr>
          <a:xfrm>
            <a:off x="7726375" y="400625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RUBBER BAND</a:t>
            </a:r>
            <a:endParaRPr b="1"/>
          </a:p>
        </p:txBody>
      </p:sp>
      <p:cxnSp>
        <p:nvCxnSpPr>
          <p:cNvPr id="967" name="Google Shape;967;g11ab1e318e5_0_354"/>
          <p:cNvCxnSpPr>
            <a:stCxn id="966" idx="1"/>
          </p:cNvCxnSpPr>
          <p:nvPr/>
        </p:nvCxnSpPr>
        <p:spPr>
          <a:xfrm rot="10800000">
            <a:off x="6788875" y="4104950"/>
            <a:ext cx="937500" cy="101400"/>
          </a:xfrm>
          <a:prstGeom prst="straightConnector1">
            <a:avLst/>
          </a:prstGeom>
          <a:noFill/>
          <a:ln cap="flat" cmpd="sng" w="9525">
            <a:solidFill>
              <a:schemeClr val="dk2"/>
            </a:solidFill>
            <a:prstDash val="solid"/>
            <a:round/>
            <a:headEnd len="med" w="med" type="none"/>
            <a:tailEnd len="med" w="med" type="triangle"/>
          </a:ln>
        </p:spPr>
      </p:cxnSp>
      <p:pic>
        <p:nvPicPr>
          <p:cNvPr id="968" name="Google Shape;968;g11ab1e318e5_0_354"/>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g11ab1e318e5_0_37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974" name="Google Shape;974;g11ab1e318e5_0_37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975" name="Google Shape;975;g11ab1e318e5_0_373"/>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Mechanical Layout of Components </a:t>
            </a:r>
            <a:endParaRPr/>
          </a:p>
        </p:txBody>
      </p:sp>
      <p:sp>
        <p:nvSpPr>
          <p:cNvPr id="976" name="Google Shape;976;g11ab1e318e5_0_37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77" name="Google Shape;977;g11ab1e318e5_0_37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978" name="Google Shape;978;g11ab1e318e5_0_373"/>
          <p:cNvPicPr preferRelativeResize="0"/>
          <p:nvPr/>
        </p:nvPicPr>
        <p:blipFill>
          <a:blip r:embed="rId3">
            <a:alphaModFix/>
          </a:blip>
          <a:stretch>
            <a:fillRect/>
          </a:stretch>
        </p:blipFill>
        <p:spPr>
          <a:xfrm>
            <a:off x="2121938" y="1466738"/>
            <a:ext cx="4900113" cy="4442055"/>
          </a:xfrm>
          <a:prstGeom prst="rect">
            <a:avLst/>
          </a:prstGeom>
          <a:noFill/>
          <a:ln>
            <a:noFill/>
          </a:ln>
        </p:spPr>
      </p:pic>
      <p:sp>
        <p:nvSpPr>
          <p:cNvPr id="979" name="Google Shape;979;g11ab1e318e5_0_373"/>
          <p:cNvSpPr txBox="1"/>
          <p:nvPr/>
        </p:nvSpPr>
        <p:spPr>
          <a:xfrm>
            <a:off x="740100" y="3080913"/>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INNER BAY</a:t>
            </a:r>
            <a:endParaRPr b="1"/>
          </a:p>
        </p:txBody>
      </p:sp>
      <p:cxnSp>
        <p:nvCxnSpPr>
          <p:cNvPr id="980" name="Google Shape;980;g11ab1e318e5_0_373"/>
          <p:cNvCxnSpPr/>
          <p:nvPr/>
        </p:nvCxnSpPr>
        <p:spPr>
          <a:xfrm>
            <a:off x="1924200" y="3327613"/>
            <a:ext cx="848700" cy="532800"/>
          </a:xfrm>
          <a:prstGeom prst="straightConnector1">
            <a:avLst/>
          </a:prstGeom>
          <a:noFill/>
          <a:ln cap="flat" cmpd="sng" w="9525">
            <a:solidFill>
              <a:schemeClr val="dk2"/>
            </a:solidFill>
            <a:prstDash val="solid"/>
            <a:round/>
            <a:headEnd len="med" w="med" type="none"/>
            <a:tailEnd len="med" w="med" type="triangle"/>
          </a:ln>
        </p:spPr>
      </p:cxnSp>
      <p:sp>
        <p:nvSpPr>
          <p:cNvPr id="981" name="Google Shape;981;g11ab1e318e5_0_373"/>
          <p:cNvSpPr txBox="1"/>
          <p:nvPr/>
        </p:nvSpPr>
        <p:spPr>
          <a:xfrm>
            <a:off x="740100" y="2094163"/>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ARDUINO</a:t>
            </a:r>
            <a:endParaRPr b="1"/>
          </a:p>
        </p:txBody>
      </p:sp>
      <p:cxnSp>
        <p:nvCxnSpPr>
          <p:cNvPr id="982" name="Google Shape;982;g11ab1e318e5_0_373"/>
          <p:cNvCxnSpPr/>
          <p:nvPr/>
        </p:nvCxnSpPr>
        <p:spPr>
          <a:xfrm>
            <a:off x="1697250" y="2400063"/>
            <a:ext cx="1460400" cy="1243200"/>
          </a:xfrm>
          <a:prstGeom prst="straightConnector1">
            <a:avLst/>
          </a:prstGeom>
          <a:noFill/>
          <a:ln cap="flat" cmpd="sng" w="9525">
            <a:solidFill>
              <a:schemeClr val="dk2"/>
            </a:solidFill>
            <a:prstDash val="solid"/>
            <a:round/>
            <a:headEnd len="med" w="med" type="none"/>
            <a:tailEnd len="med" w="med" type="triangle"/>
          </a:ln>
        </p:spPr>
      </p:cxnSp>
      <p:sp>
        <p:nvSpPr>
          <p:cNvPr id="983" name="Google Shape;983;g11ab1e318e5_0_373"/>
          <p:cNvSpPr txBox="1"/>
          <p:nvPr/>
        </p:nvSpPr>
        <p:spPr>
          <a:xfrm>
            <a:off x="7124450" y="1511988"/>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GPS</a:t>
            </a:r>
            <a:endParaRPr b="1"/>
          </a:p>
        </p:txBody>
      </p:sp>
      <p:cxnSp>
        <p:nvCxnSpPr>
          <p:cNvPr id="984" name="Google Shape;984;g11ab1e318e5_0_373"/>
          <p:cNvCxnSpPr>
            <a:stCxn id="983" idx="1"/>
          </p:cNvCxnSpPr>
          <p:nvPr/>
        </p:nvCxnSpPr>
        <p:spPr>
          <a:xfrm flipH="1">
            <a:off x="5052350" y="1712088"/>
            <a:ext cx="2072100" cy="1319400"/>
          </a:xfrm>
          <a:prstGeom prst="straightConnector1">
            <a:avLst/>
          </a:prstGeom>
          <a:noFill/>
          <a:ln cap="flat" cmpd="sng" w="9525">
            <a:solidFill>
              <a:schemeClr val="dk2"/>
            </a:solidFill>
            <a:prstDash val="solid"/>
            <a:round/>
            <a:headEnd len="med" w="med" type="none"/>
            <a:tailEnd len="med" w="med" type="triangle"/>
          </a:ln>
        </p:spPr>
      </p:cxnSp>
      <p:sp>
        <p:nvSpPr>
          <p:cNvPr id="985" name="Google Shape;985;g11ab1e318e5_0_373"/>
          <p:cNvSpPr txBox="1"/>
          <p:nvPr/>
        </p:nvSpPr>
        <p:spPr>
          <a:xfrm>
            <a:off x="7311925" y="3120388"/>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XBEE</a:t>
            </a:r>
            <a:endParaRPr b="1"/>
          </a:p>
        </p:txBody>
      </p:sp>
      <p:cxnSp>
        <p:nvCxnSpPr>
          <p:cNvPr id="986" name="Google Shape;986;g11ab1e318e5_0_373"/>
          <p:cNvCxnSpPr>
            <a:stCxn id="985" idx="1"/>
          </p:cNvCxnSpPr>
          <p:nvPr/>
        </p:nvCxnSpPr>
        <p:spPr>
          <a:xfrm flipH="1">
            <a:off x="6127825" y="3320488"/>
            <a:ext cx="1184100" cy="125400"/>
          </a:xfrm>
          <a:prstGeom prst="straightConnector1">
            <a:avLst/>
          </a:prstGeom>
          <a:noFill/>
          <a:ln cap="flat" cmpd="sng" w="9525">
            <a:solidFill>
              <a:schemeClr val="dk2"/>
            </a:solidFill>
            <a:prstDash val="solid"/>
            <a:round/>
            <a:headEnd len="med" w="med" type="none"/>
            <a:tailEnd len="med" w="med" type="triangle"/>
          </a:ln>
        </p:spPr>
      </p:cxnSp>
      <p:sp>
        <p:nvSpPr>
          <p:cNvPr id="987" name="Google Shape;987;g11ab1e318e5_0_373"/>
          <p:cNvSpPr txBox="1"/>
          <p:nvPr/>
        </p:nvSpPr>
        <p:spPr>
          <a:xfrm>
            <a:off x="7124450" y="4255163"/>
            <a:ext cx="211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WAVESHARE SENSORS BOARD</a:t>
            </a:r>
            <a:endParaRPr b="1"/>
          </a:p>
        </p:txBody>
      </p:sp>
      <p:cxnSp>
        <p:nvCxnSpPr>
          <p:cNvPr id="988" name="Google Shape;988;g11ab1e318e5_0_373"/>
          <p:cNvCxnSpPr>
            <a:stCxn id="987" idx="1"/>
          </p:cNvCxnSpPr>
          <p:nvPr/>
        </p:nvCxnSpPr>
        <p:spPr>
          <a:xfrm flipH="1">
            <a:off x="5673950" y="4562963"/>
            <a:ext cx="1450500" cy="195600"/>
          </a:xfrm>
          <a:prstGeom prst="straightConnector1">
            <a:avLst/>
          </a:prstGeom>
          <a:noFill/>
          <a:ln cap="flat" cmpd="sng" w="9525">
            <a:solidFill>
              <a:schemeClr val="dk2"/>
            </a:solidFill>
            <a:prstDash val="solid"/>
            <a:round/>
            <a:headEnd len="med" w="med" type="none"/>
            <a:tailEnd len="med" w="med" type="triangle"/>
          </a:ln>
        </p:spPr>
      </p:cxnSp>
      <p:sp>
        <p:nvSpPr>
          <p:cNvPr id="989" name="Google Shape;989;g11ab1e318e5_0_373"/>
          <p:cNvSpPr txBox="1"/>
          <p:nvPr/>
        </p:nvSpPr>
        <p:spPr>
          <a:xfrm>
            <a:off x="769700" y="5024838"/>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RTC CLOCK</a:t>
            </a:r>
            <a:endParaRPr b="1"/>
          </a:p>
        </p:txBody>
      </p:sp>
      <p:cxnSp>
        <p:nvCxnSpPr>
          <p:cNvPr id="990" name="Google Shape;990;g11ab1e318e5_0_373"/>
          <p:cNvCxnSpPr/>
          <p:nvPr/>
        </p:nvCxnSpPr>
        <p:spPr>
          <a:xfrm>
            <a:off x="2013025" y="5222188"/>
            <a:ext cx="2141400" cy="118500"/>
          </a:xfrm>
          <a:prstGeom prst="straightConnector1">
            <a:avLst/>
          </a:prstGeom>
          <a:noFill/>
          <a:ln cap="flat" cmpd="sng" w="9525">
            <a:solidFill>
              <a:schemeClr val="dk2"/>
            </a:solidFill>
            <a:prstDash val="solid"/>
            <a:round/>
            <a:headEnd len="med" w="med" type="none"/>
            <a:tailEnd len="med" w="med" type="triangle"/>
          </a:ln>
        </p:spPr>
      </p:cxnSp>
      <p:sp>
        <p:nvSpPr>
          <p:cNvPr id="991" name="Google Shape;991;g11ab1e318e5_0_373"/>
          <p:cNvSpPr txBox="1"/>
          <p:nvPr/>
        </p:nvSpPr>
        <p:spPr>
          <a:xfrm>
            <a:off x="572350" y="4274913"/>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BUZZER</a:t>
            </a:r>
            <a:endParaRPr b="1"/>
          </a:p>
        </p:txBody>
      </p:sp>
      <p:cxnSp>
        <p:nvCxnSpPr>
          <p:cNvPr id="992" name="Google Shape;992;g11ab1e318e5_0_373"/>
          <p:cNvCxnSpPr/>
          <p:nvPr/>
        </p:nvCxnSpPr>
        <p:spPr>
          <a:xfrm>
            <a:off x="1549100" y="4501938"/>
            <a:ext cx="1884900" cy="473700"/>
          </a:xfrm>
          <a:prstGeom prst="straightConnector1">
            <a:avLst/>
          </a:prstGeom>
          <a:noFill/>
          <a:ln cap="flat" cmpd="sng" w="9525">
            <a:solidFill>
              <a:schemeClr val="dk2"/>
            </a:solidFill>
            <a:prstDash val="solid"/>
            <a:round/>
            <a:headEnd len="med" w="med" type="none"/>
            <a:tailEnd len="med" w="med" type="triangle"/>
          </a:ln>
        </p:spPr>
      </p:cxnSp>
      <p:pic>
        <p:nvPicPr>
          <p:cNvPr id="993" name="Google Shape;993;g11ab1e318e5_0_373"/>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pic>
        <p:nvPicPr>
          <p:cNvPr id="998" name="Google Shape;998;g11ab1e318e5_0_398"/>
          <p:cNvPicPr preferRelativeResize="0"/>
          <p:nvPr/>
        </p:nvPicPr>
        <p:blipFill>
          <a:blip r:embed="rId3">
            <a:alphaModFix/>
          </a:blip>
          <a:stretch>
            <a:fillRect/>
          </a:stretch>
        </p:blipFill>
        <p:spPr>
          <a:xfrm>
            <a:off x="2368296" y="1764792"/>
            <a:ext cx="4416551" cy="4379976"/>
          </a:xfrm>
          <a:prstGeom prst="rect">
            <a:avLst/>
          </a:prstGeom>
          <a:noFill/>
          <a:ln>
            <a:noFill/>
          </a:ln>
        </p:spPr>
      </p:pic>
      <p:sp>
        <p:nvSpPr>
          <p:cNvPr id="999" name="Google Shape;999;g11ab1e318e5_0_39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000" name="Google Shape;1000;g11ab1e318e5_0_39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1001" name="Google Shape;1001;g11ab1e318e5_0_398"/>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Mechanical Layout of Components </a:t>
            </a:r>
            <a:endParaRPr/>
          </a:p>
        </p:txBody>
      </p:sp>
      <p:sp>
        <p:nvSpPr>
          <p:cNvPr id="1002" name="Google Shape;1002;g11ab1e318e5_0_39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03" name="Google Shape;1003;g11ab1e318e5_0_39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004" name="Google Shape;1004;g11ab1e318e5_0_398"/>
          <p:cNvSpPr txBox="1"/>
          <p:nvPr/>
        </p:nvSpPr>
        <p:spPr>
          <a:xfrm>
            <a:off x="404575" y="2920825"/>
            <a:ext cx="10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BATTERY</a:t>
            </a:r>
            <a:endParaRPr b="1"/>
          </a:p>
        </p:txBody>
      </p:sp>
      <p:cxnSp>
        <p:nvCxnSpPr>
          <p:cNvPr id="1005" name="Google Shape;1005;g11ab1e318e5_0_398"/>
          <p:cNvCxnSpPr/>
          <p:nvPr/>
        </p:nvCxnSpPr>
        <p:spPr>
          <a:xfrm>
            <a:off x="1450550" y="3177375"/>
            <a:ext cx="1223700" cy="49500"/>
          </a:xfrm>
          <a:prstGeom prst="straightConnector1">
            <a:avLst/>
          </a:prstGeom>
          <a:noFill/>
          <a:ln cap="flat" cmpd="sng" w="9525">
            <a:solidFill>
              <a:schemeClr val="dk2"/>
            </a:solidFill>
            <a:prstDash val="solid"/>
            <a:round/>
            <a:headEnd len="med" w="med" type="none"/>
            <a:tailEnd len="med" w="med" type="triangle"/>
          </a:ln>
        </p:spPr>
      </p:cxnSp>
      <p:sp>
        <p:nvSpPr>
          <p:cNvPr id="1006" name="Google Shape;1006;g11ab1e318e5_0_398"/>
          <p:cNvSpPr txBox="1"/>
          <p:nvPr/>
        </p:nvSpPr>
        <p:spPr>
          <a:xfrm>
            <a:off x="7474175" y="3002025"/>
            <a:ext cx="11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BATTERY</a:t>
            </a:r>
            <a:endParaRPr b="1"/>
          </a:p>
        </p:txBody>
      </p:sp>
      <p:cxnSp>
        <p:nvCxnSpPr>
          <p:cNvPr id="1007" name="Google Shape;1007;g11ab1e318e5_0_398"/>
          <p:cNvCxnSpPr/>
          <p:nvPr/>
        </p:nvCxnSpPr>
        <p:spPr>
          <a:xfrm flipH="1">
            <a:off x="6275675" y="3226875"/>
            <a:ext cx="1198500" cy="86100"/>
          </a:xfrm>
          <a:prstGeom prst="straightConnector1">
            <a:avLst/>
          </a:prstGeom>
          <a:noFill/>
          <a:ln cap="flat" cmpd="sng" w="9525">
            <a:solidFill>
              <a:schemeClr val="dk2"/>
            </a:solidFill>
            <a:prstDash val="solid"/>
            <a:round/>
            <a:headEnd len="med" w="med" type="none"/>
            <a:tailEnd len="med" w="med" type="triangle"/>
          </a:ln>
        </p:spPr>
      </p:cxnSp>
      <p:sp>
        <p:nvSpPr>
          <p:cNvPr id="1008" name="Google Shape;1008;g11ab1e318e5_0_398"/>
          <p:cNvSpPr txBox="1"/>
          <p:nvPr/>
        </p:nvSpPr>
        <p:spPr>
          <a:xfrm>
            <a:off x="7094975" y="158737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VOLTAGE REGULATOR</a:t>
            </a:r>
            <a:endParaRPr b="1"/>
          </a:p>
        </p:txBody>
      </p:sp>
      <p:cxnSp>
        <p:nvCxnSpPr>
          <p:cNvPr id="1009" name="Google Shape;1009;g11ab1e318e5_0_398"/>
          <p:cNvCxnSpPr>
            <a:stCxn id="1008" idx="1"/>
          </p:cNvCxnSpPr>
          <p:nvPr/>
        </p:nvCxnSpPr>
        <p:spPr>
          <a:xfrm flipH="1">
            <a:off x="5358275" y="1787475"/>
            <a:ext cx="1736700" cy="263700"/>
          </a:xfrm>
          <a:prstGeom prst="straightConnector1">
            <a:avLst/>
          </a:prstGeom>
          <a:noFill/>
          <a:ln cap="flat" cmpd="sng" w="9525">
            <a:solidFill>
              <a:schemeClr val="dk2"/>
            </a:solidFill>
            <a:prstDash val="solid"/>
            <a:round/>
            <a:headEnd len="med" w="med" type="none"/>
            <a:tailEnd len="med" w="med" type="triangle"/>
          </a:ln>
        </p:spPr>
      </p:cxnSp>
      <p:sp>
        <p:nvSpPr>
          <p:cNvPr id="1010" name="Google Shape;1010;g11ab1e318e5_0_398"/>
          <p:cNvSpPr txBox="1"/>
          <p:nvPr/>
        </p:nvSpPr>
        <p:spPr>
          <a:xfrm>
            <a:off x="7686875" y="45983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SERVO WINCH</a:t>
            </a:r>
            <a:endParaRPr b="1"/>
          </a:p>
        </p:txBody>
      </p:sp>
      <p:cxnSp>
        <p:nvCxnSpPr>
          <p:cNvPr id="1011" name="Google Shape;1011;g11ab1e318e5_0_398"/>
          <p:cNvCxnSpPr>
            <a:stCxn id="1010" idx="1"/>
          </p:cNvCxnSpPr>
          <p:nvPr/>
        </p:nvCxnSpPr>
        <p:spPr>
          <a:xfrm flipH="1">
            <a:off x="5358275" y="4798425"/>
            <a:ext cx="2328600" cy="46500"/>
          </a:xfrm>
          <a:prstGeom prst="straightConnector1">
            <a:avLst/>
          </a:prstGeom>
          <a:noFill/>
          <a:ln cap="flat" cmpd="sng" w="9525">
            <a:solidFill>
              <a:schemeClr val="dk2"/>
            </a:solidFill>
            <a:prstDash val="solid"/>
            <a:round/>
            <a:headEnd len="med" w="med" type="none"/>
            <a:tailEnd len="med" w="med" type="triangle"/>
          </a:ln>
        </p:spPr>
      </p:cxnSp>
      <p:pic>
        <p:nvPicPr>
          <p:cNvPr id="1012" name="Google Shape;1012;g11ab1e318e5_0_398"/>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
        <p:nvSpPr>
          <p:cNvPr id="1013" name="Google Shape;1013;g11ab1e318e5_0_398"/>
          <p:cNvSpPr txBox="1"/>
          <p:nvPr/>
        </p:nvSpPr>
        <p:spPr>
          <a:xfrm>
            <a:off x="621650" y="4398225"/>
            <a:ext cx="97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BONUS CAMERA</a:t>
            </a:r>
            <a:endParaRPr b="1"/>
          </a:p>
        </p:txBody>
      </p:sp>
      <p:cxnSp>
        <p:nvCxnSpPr>
          <p:cNvPr id="1014" name="Google Shape;1014;g11ab1e318e5_0_398"/>
          <p:cNvCxnSpPr/>
          <p:nvPr/>
        </p:nvCxnSpPr>
        <p:spPr>
          <a:xfrm flipH="1" rot="10800000">
            <a:off x="1593075" y="3650975"/>
            <a:ext cx="2146800" cy="1003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g11ab1e318e5_0_582"/>
          <p:cNvSpPr txBox="1"/>
          <p:nvPr>
            <p:ph type="title"/>
          </p:nvPr>
        </p:nvSpPr>
        <p:spPr>
          <a:xfrm>
            <a:off x="1600200" y="76200"/>
            <a:ext cx="5410200" cy="8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US"/>
              <a:t>Container Payload Mount</a:t>
            </a:r>
            <a:endParaRPr/>
          </a:p>
        </p:txBody>
      </p:sp>
      <p:sp>
        <p:nvSpPr>
          <p:cNvPr id="1021" name="Google Shape;1021;g11ab1e318e5_0_582"/>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0" lvl="0" marL="457200" rtl="0" algn="l">
              <a:lnSpc>
                <a:spcPct val="120000"/>
              </a:lnSpc>
              <a:spcBef>
                <a:spcPts val="500"/>
              </a:spcBef>
              <a:spcAft>
                <a:spcPts val="0"/>
              </a:spcAft>
              <a:buNone/>
            </a:pPr>
            <a:r>
              <a:t/>
            </a:r>
            <a:endParaRPr/>
          </a:p>
          <a:p>
            <a:pPr indent="0" lvl="0" marL="0" rtl="0" algn="l">
              <a:lnSpc>
                <a:spcPct val="100000"/>
              </a:lnSpc>
              <a:spcBef>
                <a:spcPts val="480"/>
              </a:spcBef>
              <a:spcAft>
                <a:spcPts val="0"/>
              </a:spcAft>
              <a:buSzPts val="2400"/>
              <a:buNone/>
            </a:pPr>
            <a:r>
              <a:t/>
            </a:r>
            <a:endParaRPr/>
          </a:p>
        </p:txBody>
      </p:sp>
      <p:sp>
        <p:nvSpPr>
          <p:cNvPr id="1022" name="Google Shape;1022;g11ab1e318e5_0_58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1023" name="Google Shape;1023;g11ab1e318e5_0_582"/>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pic>
        <p:nvPicPr>
          <p:cNvPr id="1024" name="Google Shape;1024;g11ab1e318e5_0_582"/>
          <p:cNvPicPr preferRelativeResize="0"/>
          <p:nvPr/>
        </p:nvPicPr>
        <p:blipFill>
          <a:blip r:embed="rId4">
            <a:alphaModFix/>
          </a:blip>
          <a:stretch>
            <a:fillRect/>
          </a:stretch>
        </p:blipFill>
        <p:spPr>
          <a:xfrm>
            <a:off x="5257802" y="2590800"/>
            <a:ext cx="3657600" cy="3657600"/>
          </a:xfrm>
          <a:prstGeom prst="rect">
            <a:avLst/>
          </a:prstGeom>
          <a:noFill/>
          <a:ln>
            <a:noFill/>
          </a:ln>
        </p:spPr>
      </p:pic>
      <p:pic>
        <p:nvPicPr>
          <p:cNvPr id="1025" name="Google Shape;1025;g11ab1e318e5_0_582"/>
          <p:cNvPicPr preferRelativeResize="0"/>
          <p:nvPr/>
        </p:nvPicPr>
        <p:blipFill>
          <a:blip r:embed="rId5">
            <a:alphaModFix/>
          </a:blip>
          <a:stretch>
            <a:fillRect/>
          </a:stretch>
        </p:blipFill>
        <p:spPr>
          <a:xfrm>
            <a:off x="228600" y="2590800"/>
            <a:ext cx="3657600" cy="3657599"/>
          </a:xfrm>
          <a:prstGeom prst="rect">
            <a:avLst/>
          </a:prstGeom>
          <a:noFill/>
          <a:ln>
            <a:noFill/>
          </a:ln>
        </p:spPr>
      </p:pic>
      <p:sp>
        <p:nvSpPr>
          <p:cNvPr id="1026" name="Google Shape;1026;g11ab1e318e5_0_582"/>
          <p:cNvSpPr txBox="1"/>
          <p:nvPr/>
        </p:nvSpPr>
        <p:spPr>
          <a:xfrm>
            <a:off x="276300" y="1124900"/>
            <a:ext cx="8686800" cy="9234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b="1" lang="en-US" sz="2400"/>
              <a:t>The payload is locked in the </a:t>
            </a:r>
            <a:r>
              <a:rPr b="1" lang="en-US" sz="2400"/>
              <a:t>tether</a:t>
            </a:r>
            <a:r>
              <a:rPr b="1" lang="en-US" sz="2400"/>
              <a:t> </a:t>
            </a:r>
            <a:r>
              <a:rPr b="1" lang="en-US" sz="2400"/>
              <a:t>previously</a:t>
            </a:r>
            <a:r>
              <a:rPr b="1" lang="en-US" sz="2400"/>
              <a:t> </a:t>
            </a:r>
            <a:r>
              <a:rPr b="1" lang="en-US" sz="2400"/>
              <a:t>slightly</a:t>
            </a:r>
            <a:r>
              <a:rPr b="1" lang="en-US" sz="2400"/>
              <a:t> extended from the container</a:t>
            </a:r>
            <a:endParaRPr b="1"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287" name="Google Shape;287;p5"/>
          <p:cNvSpPr txBox="1"/>
          <p:nvPr>
            <p:ph idx="12" type="sldNum"/>
          </p:nvPr>
        </p:nvSpPr>
        <p:spPr>
          <a:xfrm>
            <a:off x="8001000" y="6477000"/>
            <a:ext cx="685800" cy="2476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88" name="Google Shape;288;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1" i="0" lang="en-US" sz="3200" u="none" cap="none" strike="noStrike">
                <a:solidFill>
                  <a:schemeClr val="accent2"/>
                </a:solidFill>
                <a:latin typeface="Arial"/>
                <a:ea typeface="Arial"/>
                <a:cs typeface="Arial"/>
                <a:sym typeface="Arial"/>
              </a:rPr>
              <a:t>System Overview</a:t>
            </a:r>
            <a:endParaRPr/>
          </a:p>
        </p:txBody>
      </p:sp>
      <p:sp>
        <p:nvSpPr>
          <p:cNvPr id="289" name="Google Shape;289;p5"/>
          <p:cNvSpPr txBox="1"/>
          <p:nvPr>
            <p:ph idx="1" type="subTitle"/>
          </p:nvPr>
        </p:nvSpPr>
        <p:spPr>
          <a:xfrm>
            <a:off x="1371600" y="4343400"/>
            <a:ext cx="6400800"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Jorge Royon</a:t>
            </a:r>
            <a:endParaRPr/>
          </a:p>
        </p:txBody>
      </p:sp>
      <p:pic>
        <p:nvPicPr>
          <p:cNvPr id="290" name="Google Shape;290;p5"/>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35"/>
          <p:cNvSpPr txBox="1"/>
          <p:nvPr>
            <p:ph type="title"/>
          </p:nvPr>
        </p:nvSpPr>
        <p:spPr>
          <a:xfrm>
            <a:off x="1600200" y="76200"/>
            <a:ext cx="5410200" cy="8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US"/>
              <a:t>Container Payload Mount</a:t>
            </a:r>
            <a:endParaRPr/>
          </a:p>
        </p:txBody>
      </p:sp>
      <p:sp>
        <p:nvSpPr>
          <p:cNvPr id="1033" name="Google Shape;1033;p35"/>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0" lvl="0" marL="457200" rtl="0" algn="l">
              <a:lnSpc>
                <a:spcPct val="120000"/>
              </a:lnSpc>
              <a:spcBef>
                <a:spcPts val="500"/>
              </a:spcBef>
              <a:spcAft>
                <a:spcPts val="0"/>
              </a:spcAft>
              <a:buNone/>
            </a:pPr>
            <a:r>
              <a:t/>
            </a:r>
            <a:endParaRPr/>
          </a:p>
          <a:p>
            <a:pPr indent="0" lvl="0" marL="0" rtl="0" algn="l">
              <a:lnSpc>
                <a:spcPct val="100000"/>
              </a:lnSpc>
              <a:spcBef>
                <a:spcPts val="480"/>
              </a:spcBef>
              <a:spcAft>
                <a:spcPts val="0"/>
              </a:spcAft>
              <a:buSzPts val="2400"/>
              <a:buNone/>
            </a:pPr>
            <a:r>
              <a:t/>
            </a:r>
            <a:endParaRPr/>
          </a:p>
        </p:txBody>
      </p:sp>
      <p:sp>
        <p:nvSpPr>
          <p:cNvPr id="1034" name="Google Shape;1034;p3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1035" name="Google Shape;1035;p35"/>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pic>
        <p:nvPicPr>
          <p:cNvPr id="1036" name="Google Shape;1036;p35"/>
          <p:cNvPicPr preferRelativeResize="0"/>
          <p:nvPr/>
        </p:nvPicPr>
        <p:blipFill>
          <a:blip r:embed="rId4">
            <a:alphaModFix/>
          </a:blip>
          <a:stretch>
            <a:fillRect/>
          </a:stretch>
        </p:blipFill>
        <p:spPr>
          <a:xfrm>
            <a:off x="4666075" y="1335975"/>
            <a:ext cx="1883994" cy="4482100"/>
          </a:xfrm>
          <a:prstGeom prst="rect">
            <a:avLst/>
          </a:prstGeom>
          <a:noFill/>
          <a:ln>
            <a:noFill/>
          </a:ln>
        </p:spPr>
      </p:pic>
      <p:pic>
        <p:nvPicPr>
          <p:cNvPr id="1037" name="Google Shape;1037;p35"/>
          <p:cNvPicPr preferRelativeResize="0"/>
          <p:nvPr/>
        </p:nvPicPr>
        <p:blipFill>
          <a:blip r:embed="rId5">
            <a:alphaModFix/>
          </a:blip>
          <a:stretch>
            <a:fillRect/>
          </a:stretch>
        </p:blipFill>
        <p:spPr>
          <a:xfrm>
            <a:off x="6707175" y="1417325"/>
            <a:ext cx="1883664" cy="4480561"/>
          </a:xfrm>
          <a:prstGeom prst="rect">
            <a:avLst/>
          </a:prstGeom>
          <a:noFill/>
          <a:ln>
            <a:noFill/>
          </a:ln>
        </p:spPr>
      </p:pic>
      <p:sp>
        <p:nvSpPr>
          <p:cNvPr id="1038" name="Google Shape;1038;p35"/>
          <p:cNvSpPr txBox="1"/>
          <p:nvPr/>
        </p:nvSpPr>
        <p:spPr>
          <a:xfrm>
            <a:off x="394700" y="1361725"/>
            <a:ext cx="3868200" cy="46794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b="1" lang="en-US" sz="2400"/>
              <a:t>Then the servo is activated and the payload is retracted and locked by tension in place</a:t>
            </a:r>
            <a:endParaRPr b="1" sz="2400"/>
          </a:p>
          <a:p>
            <a:pPr indent="-381000" lvl="0" marL="457200" rtl="0" algn="l">
              <a:spcBef>
                <a:spcPts val="480"/>
              </a:spcBef>
              <a:spcAft>
                <a:spcPts val="0"/>
              </a:spcAft>
              <a:buSzPts val="2400"/>
              <a:buChar char="●"/>
            </a:pPr>
            <a:r>
              <a:rPr b="1" lang="en-US" sz="2400">
                <a:solidFill>
                  <a:schemeClr val="dk1"/>
                </a:solidFill>
              </a:rPr>
              <a:t>The payload is locked in place by the tension created by the teather and the payload upper plate against the main battery</a:t>
            </a:r>
            <a:endParaRPr b="1" sz="24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g11ab1e318e5_0_523"/>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Payload </a:t>
            </a:r>
            <a:r>
              <a:rPr b="1" i="0" lang="en-US" sz="2400" u="none" cap="none" strike="noStrike">
                <a:solidFill>
                  <a:schemeClr val="accent2"/>
                </a:solidFill>
                <a:latin typeface="Arial"/>
                <a:ea typeface="Arial"/>
                <a:cs typeface="Arial"/>
                <a:sym typeface="Arial"/>
              </a:rPr>
              <a:t>Mechanical Layout of Components</a:t>
            </a:r>
            <a:endParaRPr/>
          </a:p>
        </p:txBody>
      </p:sp>
      <p:sp>
        <p:nvSpPr>
          <p:cNvPr id="1044" name="Google Shape;1044;g11ab1e318e5_0_523"/>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l">
              <a:lnSpc>
                <a:spcPct val="120000"/>
              </a:lnSpc>
              <a:spcBef>
                <a:spcPts val="0"/>
              </a:spcBef>
              <a:spcAft>
                <a:spcPts val="0"/>
              </a:spcAft>
              <a:buNone/>
            </a:pPr>
            <a:r>
              <a:t/>
            </a:r>
            <a:endParaRPr/>
          </a:p>
          <a:p>
            <a:pPr indent="-190500" lvl="0" marL="342900" marR="0" rtl="0" algn="l">
              <a:lnSpc>
                <a:spcPct val="100000"/>
              </a:lnSpc>
              <a:spcBef>
                <a:spcPts val="480"/>
              </a:spcBef>
              <a:spcAft>
                <a:spcPts val="0"/>
              </a:spcAft>
              <a:buClr>
                <a:schemeClr val="dk1"/>
              </a:buClr>
              <a:buSzPts val="2400"/>
              <a:buFont typeface="Arial"/>
              <a:buNone/>
            </a:pPr>
            <a:r>
              <a:t/>
            </a:r>
            <a:endParaRPr/>
          </a:p>
        </p:txBody>
      </p:sp>
      <p:sp>
        <p:nvSpPr>
          <p:cNvPr id="1045" name="Google Shape;1045;g11ab1e318e5_0_52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046" name="Google Shape;1046;g11ab1e318e5_0_52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047" name="Google Shape;1047;g11ab1e318e5_0_52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48" name="Google Shape;1048;g11ab1e318e5_0_52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1049" name="Google Shape;1049;g11ab1e318e5_0_523"/>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pic>
        <p:nvPicPr>
          <p:cNvPr id="1050" name="Google Shape;1050;g11ab1e318e5_0_523"/>
          <p:cNvPicPr preferRelativeResize="0"/>
          <p:nvPr/>
        </p:nvPicPr>
        <p:blipFill>
          <a:blip r:embed="rId4">
            <a:alphaModFix/>
          </a:blip>
          <a:stretch>
            <a:fillRect/>
          </a:stretch>
        </p:blipFill>
        <p:spPr>
          <a:xfrm>
            <a:off x="2430588" y="1593100"/>
            <a:ext cx="4282823" cy="4731500"/>
          </a:xfrm>
          <a:prstGeom prst="rect">
            <a:avLst/>
          </a:prstGeom>
          <a:noFill/>
          <a:ln>
            <a:noFill/>
          </a:ln>
        </p:spPr>
      </p:pic>
      <p:sp>
        <p:nvSpPr>
          <p:cNvPr id="1051" name="Google Shape;1051;g11ab1e318e5_0_523"/>
          <p:cNvSpPr txBox="1"/>
          <p:nvPr/>
        </p:nvSpPr>
        <p:spPr>
          <a:xfrm>
            <a:off x="937425" y="4854875"/>
            <a:ext cx="1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CAMERA</a:t>
            </a:r>
            <a:endParaRPr b="1"/>
          </a:p>
        </p:txBody>
      </p:sp>
      <p:cxnSp>
        <p:nvCxnSpPr>
          <p:cNvPr id="1052" name="Google Shape;1052;g11ab1e318e5_0_523"/>
          <p:cNvCxnSpPr>
            <a:stCxn id="1051" idx="3"/>
          </p:cNvCxnSpPr>
          <p:nvPr/>
        </p:nvCxnSpPr>
        <p:spPr>
          <a:xfrm>
            <a:off x="1973625" y="5054975"/>
            <a:ext cx="1549200" cy="86100"/>
          </a:xfrm>
          <a:prstGeom prst="straightConnector1">
            <a:avLst/>
          </a:prstGeom>
          <a:noFill/>
          <a:ln cap="flat" cmpd="sng" w="9525">
            <a:solidFill>
              <a:srgbClr val="000000"/>
            </a:solidFill>
            <a:prstDash val="solid"/>
            <a:round/>
            <a:headEnd len="med" w="med" type="none"/>
            <a:tailEnd len="med" w="med" type="triangle"/>
          </a:ln>
        </p:spPr>
      </p:cxnSp>
      <p:sp>
        <p:nvSpPr>
          <p:cNvPr id="1053" name="Google Shape;1053;g11ab1e318e5_0_523"/>
          <p:cNvSpPr txBox="1"/>
          <p:nvPr/>
        </p:nvSpPr>
        <p:spPr>
          <a:xfrm>
            <a:off x="6713400" y="2822150"/>
            <a:ext cx="232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ANTI VIBRATION MOUNT</a:t>
            </a:r>
            <a:endParaRPr b="1"/>
          </a:p>
        </p:txBody>
      </p:sp>
      <p:cxnSp>
        <p:nvCxnSpPr>
          <p:cNvPr id="1054" name="Google Shape;1054;g11ab1e318e5_0_523"/>
          <p:cNvCxnSpPr>
            <a:stCxn id="1053" idx="1"/>
          </p:cNvCxnSpPr>
          <p:nvPr/>
        </p:nvCxnSpPr>
        <p:spPr>
          <a:xfrm rot="10800000">
            <a:off x="6078600" y="2989850"/>
            <a:ext cx="634800" cy="32400"/>
          </a:xfrm>
          <a:prstGeom prst="straightConnector1">
            <a:avLst/>
          </a:prstGeom>
          <a:noFill/>
          <a:ln cap="flat" cmpd="sng" w="9525">
            <a:solidFill>
              <a:srgbClr val="000000"/>
            </a:solidFill>
            <a:prstDash val="solid"/>
            <a:round/>
            <a:headEnd len="med" w="med" type="none"/>
            <a:tailEnd len="med" w="med" type="triangle"/>
          </a:ln>
        </p:spPr>
      </p:cxnSp>
      <p:sp>
        <p:nvSpPr>
          <p:cNvPr id="1055" name="Google Shape;1055;g11ab1e318e5_0_523"/>
          <p:cNvSpPr txBox="1"/>
          <p:nvPr/>
        </p:nvSpPr>
        <p:spPr>
          <a:xfrm>
            <a:off x="597000" y="1707100"/>
            <a:ext cx="154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TETHER AND POWER CABLE</a:t>
            </a:r>
            <a:endParaRPr b="1"/>
          </a:p>
        </p:txBody>
      </p:sp>
      <p:cxnSp>
        <p:nvCxnSpPr>
          <p:cNvPr id="1056" name="Google Shape;1056;g11ab1e318e5_0_523"/>
          <p:cNvCxnSpPr>
            <a:stCxn id="1055" idx="3"/>
          </p:cNvCxnSpPr>
          <p:nvPr/>
        </p:nvCxnSpPr>
        <p:spPr>
          <a:xfrm flipH="1" rot="10800000">
            <a:off x="2146200" y="1934200"/>
            <a:ext cx="2215200" cy="80700"/>
          </a:xfrm>
          <a:prstGeom prst="straightConnector1">
            <a:avLst/>
          </a:prstGeom>
          <a:noFill/>
          <a:ln cap="flat" cmpd="sng" w="9525">
            <a:solidFill>
              <a:srgbClr val="000000"/>
            </a:solidFill>
            <a:prstDash val="solid"/>
            <a:round/>
            <a:headEnd len="med" w="med" type="none"/>
            <a:tailEnd len="med" w="med" type="triangle"/>
          </a:ln>
        </p:spPr>
      </p:cxnSp>
      <p:sp>
        <p:nvSpPr>
          <p:cNvPr id="1057" name="Google Shape;1057;g11ab1e318e5_0_523"/>
          <p:cNvSpPr txBox="1"/>
          <p:nvPr/>
        </p:nvSpPr>
        <p:spPr>
          <a:xfrm>
            <a:off x="0" y="3222350"/>
            <a:ext cx="2422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ELECTRONICS BAY WITH STORM CONTROLLER BOARD AND WAVESHARE IMU SENSOR</a:t>
            </a:r>
            <a:endParaRPr b="1"/>
          </a:p>
        </p:txBody>
      </p:sp>
      <p:cxnSp>
        <p:nvCxnSpPr>
          <p:cNvPr id="1058" name="Google Shape;1058;g11ab1e318e5_0_523"/>
          <p:cNvCxnSpPr/>
          <p:nvPr/>
        </p:nvCxnSpPr>
        <p:spPr>
          <a:xfrm flipH="1" rot="10800000">
            <a:off x="1924175" y="3730050"/>
            <a:ext cx="1805700" cy="157800"/>
          </a:xfrm>
          <a:prstGeom prst="straightConnector1">
            <a:avLst/>
          </a:prstGeom>
          <a:noFill/>
          <a:ln cap="flat" cmpd="sng" w="9525">
            <a:solidFill>
              <a:srgbClr val="000000"/>
            </a:solidFill>
            <a:prstDash val="solid"/>
            <a:round/>
            <a:headEnd len="med" w="med" type="none"/>
            <a:tailEnd len="med" w="med" type="triangle"/>
          </a:ln>
        </p:spPr>
      </p:cxnSp>
      <p:sp>
        <p:nvSpPr>
          <p:cNvPr id="1059" name="Google Shape;1059;g11ab1e318e5_0_523"/>
          <p:cNvSpPr txBox="1"/>
          <p:nvPr/>
        </p:nvSpPr>
        <p:spPr>
          <a:xfrm>
            <a:off x="7331650" y="186497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XBEE</a:t>
            </a:r>
            <a:endParaRPr b="1"/>
          </a:p>
        </p:txBody>
      </p:sp>
      <p:cxnSp>
        <p:nvCxnSpPr>
          <p:cNvPr id="1060" name="Google Shape;1060;g11ab1e318e5_0_523"/>
          <p:cNvCxnSpPr>
            <a:stCxn id="1059" idx="1"/>
          </p:cNvCxnSpPr>
          <p:nvPr/>
        </p:nvCxnSpPr>
        <p:spPr>
          <a:xfrm flipH="1">
            <a:off x="5062150" y="2065075"/>
            <a:ext cx="2269500" cy="618900"/>
          </a:xfrm>
          <a:prstGeom prst="straightConnector1">
            <a:avLst/>
          </a:prstGeom>
          <a:noFill/>
          <a:ln cap="flat" cmpd="sng" w="9525">
            <a:solidFill>
              <a:srgbClr val="000000"/>
            </a:solidFill>
            <a:prstDash val="solid"/>
            <a:round/>
            <a:headEnd len="med" w="med" type="none"/>
            <a:tailEnd len="med" w="med" type="triangle"/>
          </a:ln>
        </p:spPr>
      </p:cxnSp>
      <p:sp>
        <p:nvSpPr>
          <p:cNvPr id="1061" name="Google Shape;1061;g11ab1e318e5_0_523"/>
          <p:cNvSpPr txBox="1"/>
          <p:nvPr/>
        </p:nvSpPr>
        <p:spPr>
          <a:xfrm>
            <a:off x="6877750" y="474087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STABILIZATION MOTOR</a:t>
            </a:r>
            <a:endParaRPr b="1"/>
          </a:p>
        </p:txBody>
      </p:sp>
      <p:cxnSp>
        <p:nvCxnSpPr>
          <p:cNvPr id="1062" name="Google Shape;1062;g11ab1e318e5_0_523"/>
          <p:cNvCxnSpPr>
            <a:stCxn id="1061" idx="1"/>
          </p:cNvCxnSpPr>
          <p:nvPr/>
        </p:nvCxnSpPr>
        <p:spPr>
          <a:xfrm flipH="1">
            <a:off x="6364750" y="4940975"/>
            <a:ext cx="513000" cy="32400"/>
          </a:xfrm>
          <a:prstGeom prst="straightConnector1">
            <a:avLst/>
          </a:prstGeom>
          <a:noFill/>
          <a:ln cap="flat" cmpd="sng" w="9525">
            <a:solidFill>
              <a:srgbClr val="000000"/>
            </a:solidFill>
            <a:prstDash val="solid"/>
            <a:round/>
            <a:headEnd len="med" w="med" type="none"/>
            <a:tailEnd len="med" w="med" type="triangle"/>
          </a:ln>
        </p:spPr>
      </p:cxnSp>
      <p:cxnSp>
        <p:nvCxnSpPr>
          <p:cNvPr id="1063" name="Google Shape;1063;g11ab1e318e5_0_523"/>
          <p:cNvCxnSpPr>
            <a:stCxn id="1061" idx="1"/>
          </p:cNvCxnSpPr>
          <p:nvPr/>
        </p:nvCxnSpPr>
        <p:spPr>
          <a:xfrm rot="10800000">
            <a:off x="4953550" y="4253075"/>
            <a:ext cx="1924200" cy="6879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g11ab1e318e5_0_547"/>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Payload </a:t>
            </a:r>
            <a:r>
              <a:rPr b="1" i="0" lang="en-US" sz="2400" u="none" cap="none" strike="noStrike">
                <a:solidFill>
                  <a:schemeClr val="accent2"/>
                </a:solidFill>
                <a:latin typeface="Arial"/>
                <a:ea typeface="Arial"/>
                <a:cs typeface="Arial"/>
                <a:sym typeface="Arial"/>
              </a:rPr>
              <a:t>Mechanical Layout of Components</a:t>
            </a:r>
            <a:endParaRPr/>
          </a:p>
        </p:txBody>
      </p:sp>
      <p:sp>
        <p:nvSpPr>
          <p:cNvPr id="1069" name="Google Shape;1069;g11ab1e318e5_0_54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070" name="Google Shape;1070;g11ab1e318e5_0_54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071" name="Google Shape;1071;g11ab1e318e5_0_54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72" name="Google Shape;1072;g11ab1e318e5_0_54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1073" name="Google Shape;1073;g11ab1e318e5_0_547"/>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pic>
        <p:nvPicPr>
          <p:cNvPr id="1074" name="Google Shape;1074;g11ab1e318e5_0_547"/>
          <p:cNvPicPr preferRelativeResize="0"/>
          <p:nvPr/>
        </p:nvPicPr>
        <p:blipFill>
          <a:blip r:embed="rId4">
            <a:alphaModFix/>
          </a:blip>
          <a:stretch>
            <a:fillRect/>
          </a:stretch>
        </p:blipFill>
        <p:spPr>
          <a:xfrm>
            <a:off x="971550" y="1176937"/>
            <a:ext cx="7200900" cy="50387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g11ab1e6b424_6_250"/>
          <p:cNvSpPr txBox="1"/>
          <p:nvPr>
            <p:ph type="title"/>
          </p:nvPr>
        </p:nvSpPr>
        <p:spPr>
          <a:xfrm>
            <a:off x="1600200" y="76200"/>
            <a:ext cx="5410200" cy="8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400"/>
              <a:buNone/>
            </a:pPr>
            <a:r>
              <a:rPr lang="en-US"/>
              <a:t>Payload Pre Deployment Configuration</a:t>
            </a:r>
            <a:endParaRPr/>
          </a:p>
        </p:txBody>
      </p:sp>
      <p:sp>
        <p:nvSpPr>
          <p:cNvPr id="1081" name="Google Shape;1081;g11ab1e6b424_6_250"/>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0" lvl="0" marL="457200" rtl="0" algn="l">
              <a:lnSpc>
                <a:spcPct val="120000"/>
              </a:lnSpc>
              <a:spcBef>
                <a:spcPts val="500"/>
              </a:spcBef>
              <a:spcAft>
                <a:spcPts val="0"/>
              </a:spcAft>
              <a:buNone/>
            </a:pPr>
            <a:r>
              <a:t/>
            </a:r>
            <a:endParaRPr/>
          </a:p>
          <a:p>
            <a:pPr indent="0" lvl="0" marL="0" rtl="0" algn="l">
              <a:lnSpc>
                <a:spcPct val="100000"/>
              </a:lnSpc>
              <a:spcBef>
                <a:spcPts val="480"/>
              </a:spcBef>
              <a:spcAft>
                <a:spcPts val="0"/>
              </a:spcAft>
              <a:buSzPts val="2400"/>
              <a:buNone/>
            </a:pPr>
            <a:r>
              <a:t/>
            </a:r>
            <a:endParaRPr/>
          </a:p>
        </p:txBody>
      </p:sp>
      <p:sp>
        <p:nvSpPr>
          <p:cNvPr id="1082" name="Google Shape;1082;g11ab1e6b424_6_25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1083" name="Google Shape;1083;g11ab1e6b424_6_25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pic>
        <p:nvPicPr>
          <p:cNvPr id="1084" name="Google Shape;1084;g11ab1e6b424_6_250"/>
          <p:cNvPicPr preferRelativeResize="0"/>
          <p:nvPr/>
        </p:nvPicPr>
        <p:blipFill>
          <a:blip r:embed="rId4">
            <a:alphaModFix/>
          </a:blip>
          <a:stretch>
            <a:fillRect/>
          </a:stretch>
        </p:blipFill>
        <p:spPr>
          <a:xfrm>
            <a:off x="4666075" y="1335975"/>
            <a:ext cx="1883994" cy="4482100"/>
          </a:xfrm>
          <a:prstGeom prst="rect">
            <a:avLst/>
          </a:prstGeom>
          <a:noFill/>
          <a:ln>
            <a:noFill/>
          </a:ln>
        </p:spPr>
      </p:pic>
      <p:pic>
        <p:nvPicPr>
          <p:cNvPr id="1085" name="Google Shape;1085;g11ab1e6b424_6_250"/>
          <p:cNvPicPr preferRelativeResize="0"/>
          <p:nvPr/>
        </p:nvPicPr>
        <p:blipFill>
          <a:blip r:embed="rId5">
            <a:alphaModFix/>
          </a:blip>
          <a:stretch>
            <a:fillRect/>
          </a:stretch>
        </p:blipFill>
        <p:spPr>
          <a:xfrm>
            <a:off x="6707175" y="1417325"/>
            <a:ext cx="1883664" cy="4480561"/>
          </a:xfrm>
          <a:prstGeom prst="rect">
            <a:avLst/>
          </a:prstGeom>
          <a:noFill/>
          <a:ln>
            <a:noFill/>
          </a:ln>
        </p:spPr>
      </p:pic>
      <p:sp>
        <p:nvSpPr>
          <p:cNvPr id="1086" name="Google Shape;1086;g11ab1e6b424_6_250"/>
          <p:cNvSpPr txBox="1"/>
          <p:nvPr/>
        </p:nvSpPr>
        <p:spPr>
          <a:xfrm>
            <a:off x="394700" y="1361725"/>
            <a:ext cx="3868200" cy="46794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b="1" lang="en-US" sz="2400"/>
              <a:t>Then the servo is activated and the payload is retracted and locked by tension in place</a:t>
            </a:r>
            <a:endParaRPr b="1" sz="2400"/>
          </a:p>
          <a:p>
            <a:pPr indent="-381000" lvl="0" marL="457200" rtl="0" algn="l">
              <a:spcBef>
                <a:spcPts val="480"/>
              </a:spcBef>
              <a:spcAft>
                <a:spcPts val="0"/>
              </a:spcAft>
              <a:buSzPts val="2400"/>
              <a:buChar char="●"/>
            </a:pPr>
            <a:r>
              <a:rPr b="1" lang="en-US" sz="2400">
                <a:solidFill>
                  <a:schemeClr val="dk1"/>
                </a:solidFill>
              </a:rPr>
              <a:t>The payload is locked in place by the tension created by the teather and the payload upper plate against the main battery</a:t>
            </a:r>
            <a:endParaRPr b="1" sz="2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g11ab1e318e5_0_59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092" name="Google Shape;1092;g11ab1e318e5_0_59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1093" name="Google Shape;1093;g11ab1e318e5_0_594"/>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Payload Deployment Configuration</a:t>
            </a:r>
            <a:endParaRPr/>
          </a:p>
        </p:txBody>
      </p:sp>
      <p:sp>
        <p:nvSpPr>
          <p:cNvPr id="1094" name="Google Shape;1094;g11ab1e318e5_0_59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5" name="Google Shape;1095;g11ab1e318e5_0_59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1096" name="Google Shape;1096;g11ab1e318e5_0_594"/>
          <p:cNvPicPr preferRelativeResize="0"/>
          <p:nvPr/>
        </p:nvPicPr>
        <p:blipFill>
          <a:blip r:embed="rId3">
            <a:alphaModFix/>
          </a:blip>
          <a:stretch>
            <a:fillRect/>
          </a:stretch>
        </p:blipFill>
        <p:spPr>
          <a:xfrm>
            <a:off x="4262800" y="1525637"/>
            <a:ext cx="2167128" cy="4482100"/>
          </a:xfrm>
          <a:prstGeom prst="rect">
            <a:avLst/>
          </a:prstGeom>
          <a:noFill/>
          <a:ln>
            <a:noFill/>
          </a:ln>
        </p:spPr>
      </p:pic>
      <p:sp>
        <p:nvSpPr>
          <p:cNvPr id="1097" name="Google Shape;1097;g11ab1e318e5_0_594"/>
          <p:cNvSpPr txBox="1"/>
          <p:nvPr/>
        </p:nvSpPr>
        <p:spPr>
          <a:xfrm>
            <a:off x="396825" y="1253175"/>
            <a:ext cx="3522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DESCRIPTION:</a:t>
            </a:r>
            <a:endParaRPr b="1"/>
          </a:p>
          <a:p>
            <a:pPr indent="-317500" lvl="0" marL="457200" rtl="0" algn="l">
              <a:spcBef>
                <a:spcPts val="0"/>
              </a:spcBef>
              <a:spcAft>
                <a:spcPts val="0"/>
              </a:spcAft>
              <a:buSzPts val="1400"/>
              <a:buChar char="●"/>
            </a:pPr>
            <a:r>
              <a:rPr b="1" lang="en-US"/>
              <a:t>The payload is attached to one end of the tether with a 3D printed bulb of TPU, the same material of the tether and locked with glue and a servo with a spool rolls to tangle or untangle the tether so the payload be deployed or retracted as wish</a:t>
            </a:r>
            <a:endParaRPr b="1"/>
          </a:p>
        </p:txBody>
      </p:sp>
      <p:pic>
        <p:nvPicPr>
          <p:cNvPr id="1098" name="Google Shape;1098;g11ab1e318e5_0_594"/>
          <p:cNvPicPr preferRelativeResize="0"/>
          <p:nvPr/>
        </p:nvPicPr>
        <p:blipFill>
          <a:blip r:embed="rId4">
            <a:alphaModFix/>
          </a:blip>
          <a:stretch>
            <a:fillRect/>
          </a:stretch>
        </p:blipFill>
        <p:spPr>
          <a:xfrm>
            <a:off x="300425" y="3282300"/>
            <a:ext cx="3715700" cy="3015525"/>
          </a:xfrm>
          <a:prstGeom prst="rect">
            <a:avLst/>
          </a:prstGeom>
          <a:noFill/>
          <a:ln>
            <a:noFill/>
          </a:ln>
        </p:spPr>
      </p:pic>
      <p:pic>
        <p:nvPicPr>
          <p:cNvPr id="1099" name="Google Shape;1099;g11ab1e318e5_0_594"/>
          <p:cNvPicPr preferRelativeResize="0"/>
          <p:nvPr/>
        </p:nvPicPr>
        <p:blipFill>
          <a:blip r:embed="rId5">
            <a:alphaModFix/>
          </a:blip>
          <a:stretch>
            <a:fillRect/>
          </a:stretch>
        </p:blipFill>
        <p:spPr>
          <a:xfrm>
            <a:off x="6517428" y="3766680"/>
            <a:ext cx="2167128" cy="2240280"/>
          </a:xfrm>
          <a:prstGeom prst="rect">
            <a:avLst/>
          </a:prstGeom>
          <a:noFill/>
          <a:ln>
            <a:noFill/>
          </a:ln>
        </p:spPr>
      </p:pic>
      <p:pic>
        <p:nvPicPr>
          <p:cNvPr id="1100" name="Google Shape;1100;g11ab1e318e5_0_594"/>
          <p:cNvPicPr preferRelativeResize="0"/>
          <p:nvPr/>
        </p:nvPicPr>
        <p:blipFill rotWithShape="1">
          <a:blip r:embed="rId6">
            <a:alphaModFix/>
          </a:blip>
          <a:srcRect b="21313" l="0" r="0" t="18032"/>
          <a:stretch/>
        </p:blipFill>
        <p:spPr>
          <a:xfrm>
            <a:off x="0" y="0"/>
            <a:ext cx="1582451" cy="931475"/>
          </a:xfrm>
          <a:prstGeom prst="rect">
            <a:avLst/>
          </a:prstGeom>
          <a:noFill/>
          <a:ln>
            <a:noFill/>
          </a:ln>
        </p:spPr>
      </p:pic>
      <p:pic>
        <p:nvPicPr>
          <p:cNvPr id="1101" name="Google Shape;1101;g11ab1e318e5_0_594"/>
          <p:cNvPicPr preferRelativeResize="0"/>
          <p:nvPr/>
        </p:nvPicPr>
        <p:blipFill>
          <a:blip r:embed="rId7">
            <a:alphaModFix/>
          </a:blip>
          <a:stretch>
            <a:fillRect/>
          </a:stretch>
        </p:blipFill>
        <p:spPr>
          <a:xfrm>
            <a:off x="6519672" y="1527048"/>
            <a:ext cx="2167129" cy="224028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36"/>
          <p:cNvSpPr txBox="1"/>
          <p:nvPr>
            <p:ph type="title"/>
          </p:nvPr>
        </p:nvSpPr>
        <p:spPr>
          <a:xfrm>
            <a:off x="1600200" y="76200"/>
            <a:ext cx="5410200" cy="8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Payload Deployment Configuration</a:t>
            </a:r>
            <a:endParaRPr/>
          </a:p>
        </p:txBody>
      </p:sp>
      <p:sp>
        <p:nvSpPr>
          <p:cNvPr id="1108" name="Google Shape;1108;p3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109" name="Google Shape;1109;p36"/>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pic>
        <p:nvPicPr>
          <p:cNvPr id="1110" name="Google Shape;1110;p36"/>
          <p:cNvPicPr preferRelativeResize="0"/>
          <p:nvPr/>
        </p:nvPicPr>
        <p:blipFill>
          <a:blip r:embed="rId4">
            <a:alphaModFix/>
          </a:blip>
          <a:stretch>
            <a:fillRect/>
          </a:stretch>
        </p:blipFill>
        <p:spPr>
          <a:xfrm>
            <a:off x="4657526" y="1319462"/>
            <a:ext cx="3126500" cy="4219074"/>
          </a:xfrm>
          <a:prstGeom prst="rect">
            <a:avLst/>
          </a:prstGeom>
          <a:noFill/>
          <a:ln>
            <a:noFill/>
          </a:ln>
        </p:spPr>
      </p:pic>
      <p:sp>
        <p:nvSpPr>
          <p:cNvPr id="1111" name="Google Shape;1111;p36"/>
          <p:cNvSpPr txBox="1"/>
          <p:nvPr/>
        </p:nvSpPr>
        <p:spPr>
          <a:xfrm>
            <a:off x="396825" y="1253175"/>
            <a:ext cx="3522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DESCRIPTION:</a:t>
            </a:r>
            <a:endParaRPr b="1"/>
          </a:p>
          <a:p>
            <a:pPr indent="-317500" lvl="0" marL="457200" rtl="0" algn="l">
              <a:spcBef>
                <a:spcPts val="0"/>
              </a:spcBef>
              <a:spcAft>
                <a:spcPts val="0"/>
              </a:spcAft>
              <a:buSzPts val="1400"/>
              <a:buChar char="●"/>
            </a:pPr>
            <a:r>
              <a:rPr b="1" lang="en-US"/>
              <a:t>The payload is attached to one end of the tether with a 3D printed bulb of TPU, the same material of the tether and locked with glue and a servo with a spool rolls to tangle or untangle the tether so the payload be deployed or retracted as wish</a:t>
            </a:r>
            <a:endParaRPr b="1"/>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g11ab1e318e5_0_70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117" name="Google Shape;1117;g11ab1e318e5_0_70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1118" name="Google Shape;1118;g11ab1e318e5_0_709"/>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Tether Design Description</a:t>
            </a:r>
            <a:endParaRPr/>
          </a:p>
        </p:txBody>
      </p:sp>
      <p:sp>
        <p:nvSpPr>
          <p:cNvPr id="1119" name="Google Shape;1119;g11ab1e318e5_0_70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20" name="Google Shape;1120;g11ab1e318e5_0_70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1121" name="Google Shape;1121;g11ab1e318e5_0_709"/>
          <p:cNvPicPr preferRelativeResize="0"/>
          <p:nvPr/>
        </p:nvPicPr>
        <p:blipFill>
          <a:blip r:embed="rId3">
            <a:alphaModFix/>
          </a:blip>
          <a:stretch>
            <a:fillRect/>
          </a:stretch>
        </p:blipFill>
        <p:spPr>
          <a:xfrm>
            <a:off x="6121500" y="1119200"/>
            <a:ext cx="2642575" cy="3474928"/>
          </a:xfrm>
          <a:prstGeom prst="rect">
            <a:avLst/>
          </a:prstGeom>
          <a:noFill/>
          <a:ln>
            <a:noFill/>
          </a:ln>
        </p:spPr>
      </p:pic>
      <p:pic>
        <p:nvPicPr>
          <p:cNvPr id="1122" name="Google Shape;1122;g11ab1e318e5_0_709"/>
          <p:cNvPicPr preferRelativeResize="0"/>
          <p:nvPr/>
        </p:nvPicPr>
        <p:blipFill>
          <a:blip r:embed="rId4">
            <a:alphaModFix/>
          </a:blip>
          <a:stretch>
            <a:fillRect/>
          </a:stretch>
        </p:blipFill>
        <p:spPr>
          <a:xfrm>
            <a:off x="3447638" y="1119313"/>
            <a:ext cx="2642616" cy="3474720"/>
          </a:xfrm>
          <a:prstGeom prst="rect">
            <a:avLst/>
          </a:prstGeom>
          <a:noFill/>
          <a:ln>
            <a:noFill/>
          </a:ln>
        </p:spPr>
      </p:pic>
      <p:sp>
        <p:nvSpPr>
          <p:cNvPr id="1123" name="Google Shape;1123;g11ab1e318e5_0_709"/>
          <p:cNvSpPr txBox="1"/>
          <p:nvPr/>
        </p:nvSpPr>
        <p:spPr>
          <a:xfrm>
            <a:off x="228600" y="1064513"/>
            <a:ext cx="31878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t>Description:</a:t>
            </a:r>
            <a:endParaRPr b="1" sz="1200"/>
          </a:p>
          <a:p>
            <a:pPr indent="-304800" lvl="0" marL="457200" rtl="0" algn="l">
              <a:spcBef>
                <a:spcPts val="0"/>
              </a:spcBef>
              <a:spcAft>
                <a:spcPts val="0"/>
              </a:spcAft>
              <a:buSzPts val="1200"/>
              <a:buChar char="●"/>
            </a:pPr>
            <a:r>
              <a:rPr b="1" lang="en-US" sz="1200"/>
              <a:t>A special designed spool is used as servo arm on a modified servo that spins in continuous rotation in both directions that allows the tether to be tangled or untangled. A tiny and very flexible awg 35 cable with shrink tube will be used to give power to the payload, and for the tether material will choose TPU printing filament because is very flexible and can withstand high forces before fail</a:t>
            </a:r>
            <a:endParaRPr b="1" sz="1200"/>
          </a:p>
        </p:txBody>
      </p:sp>
      <p:pic>
        <p:nvPicPr>
          <p:cNvPr id="1124" name="Google Shape;1124;g11ab1e318e5_0_709"/>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pic>
        <p:nvPicPr>
          <p:cNvPr id="1125" name="Google Shape;1125;g11ab1e318e5_0_709"/>
          <p:cNvPicPr preferRelativeResize="0"/>
          <p:nvPr/>
        </p:nvPicPr>
        <p:blipFill>
          <a:blip r:embed="rId6">
            <a:alphaModFix/>
          </a:blip>
          <a:stretch>
            <a:fillRect/>
          </a:stretch>
        </p:blipFill>
        <p:spPr>
          <a:xfrm>
            <a:off x="152400" y="3752650"/>
            <a:ext cx="3174075" cy="2380556"/>
          </a:xfrm>
          <a:prstGeom prst="rect">
            <a:avLst/>
          </a:prstGeom>
          <a:noFill/>
          <a:ln>
            <a:noFill/>
          </a:ln>
        </p:spPr>
      </p:pic>
      <p:pic>
        <p:nvPicPr>
          <p:cNvPr id="1126" name="Google Shape;1126;g11ab1e318e5_0_709"/>
          <p:cNvPicPr preferRelativeResize="0"/>
          <p:nvPr/>
        </p:nvPicPr>
        <p:blipFill>
          <a:blip r:embed="rId7">
            <a:alphaModFix/>
          </a:blip>
          <a:stretch>
            <a:fillRect/>
          </a:stretch>
        </p:blipFill>
        <p:spPr>
          <a:xfrm>
            <a:off x="3447650" y="4594150"/>
            <a:ext cx="2642600" cy="1539050"/>
          </a:xfrm>
          <a:prstGeom prst="rect">
            <a:avLst/>
          </a:prstGeom>
          <a:noFill/>
          <a:ln>
            <a:noFill/>
          </a:ln>
        </p:spPr>
      </p:pic>
      <p:pic>
        <p:nvPicPr>
          <p:cNvPr id="1127" name="Google Shape;1127;g11ab1e318e5_0_709"/>
          <p:cNvPicPr preferRelativeResize="0"/>
          <p:nvPr/>
        </p:nvPicPr>
        <p:blipFill>
          <a:blip r:embed="rId8">
            <a:alphaModFix/>
          </a:blip>
          <a:stretch>
            <a:fillRect/>
          </a:stretch>
        </p:blipFill>
        <p:spPr>
          <a:xfrm>
            <a:off x="6121500" y="4594150"/>
            <a:ext cx="2642600" cy="15390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g11ab1e318e5_0_72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133" name="Google Shape;1133;g11ab1e318e5_0_72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1134" name="Google Shape;1134;g11ab1e318e5_0_724"/>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Tether Design Description</a:t>
            </a:r>
            <a:endParaRPr/>
          </a:p>
        </p:txBody>
      </p:sp>
      <p:sp>
        <p:nvSpPr>
          <p:cNvPr id="1135" name="Google Shape;1135;g11ab1e318e5_0_72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6" name="Google Shape;1136;g11ab1e318e5_0_72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137" name="Google Shape;1137;g11ab1e318e5_0_724"/>
          <p:cNvSpPr txBox="1"/>
          <p:nvPr/>
        </p:nvSpPr>
        <p:spPr>
          <a:xfrm>
            <a:off x="228600" y="1691650"/>
            <a:ext cx="3187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Description:</a:t>
            </a:r>
            <a:endParaRPr b="1"/>
          </a:p>
          <a:p>
            <a:pPr indent="-317500" lvl="0" marL="457200" rtl="0" algn="l">
              <a:spcBef>
                <a:spcPts val="0"/>
              </a:spcBef>
              <a:spcAft>
                <a:spcPts val="0"/>
              </a:spcAft>
              <a:buSzPts val="1400"/>
              <a:buChar char="●"/>
            </a:pPr>
            <a:r>
              <a:rPr b="1" lang="en-US"/>
              <a:t>For keeping the descent speed of the payload to the mission requirement in the camera gimbal is a Waveshare IMU sensor board which can measure the altitude very precisely and with a PID algorithm in the arduino we can achieve precise speed under all circumstances accelerating or decelerating the servo rotation</a:t>
            </a:r>
            <a:endParaRPr b="1"/>
          </a:p>
        </p:txBody>
      </p:sp>
      <p:pic>
        <p:nvPicPr>
          <p:cNvPr id="1138" name="Google Shape;1138;g11ab1e318e5_0_724"/>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pic>
        <p:nvPicPr>
          <p:cNvPr id="1139" name="Google Shape;1139;g11ab1e318e5_0_724"/>
          <p:cNvPicPr preferRelativeResize="0"/>
          <p:nvPr/>
        </p:nvPicPr>
        <p:blipFill>
          <a:blip r:embed="rId4">
            <a:alphaModFix/>
          </a:blip>
          <a:stretch>
            <a:fillRect/>
          </a:stretch>
        </p:blipFill>
        <p:spPr>
          <a:xfrm>
            <a:off x="3428999" y="1176525"/>
            <a:ext cx="5181600" cy="503835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g11ab1e318e5_0_838"/>
          <p:cNvSpPr txBox="1"/>
          <p:nvPr>
            <p:ph type="title"/>
          </p:nvPr>
        </p:nvSpPr>
        <p:spPr>
          <a:xfrm>
            <a:off x="1600200" y="76200"/>
            <a:ext cx="5410200" cy="8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US"/>
              <a:t>Container Parachute Attachment Mechanism</a:t>
            </a:r>
            <a:endParaRPr/>
          </a:p>
        </p:txBody>
      </p:sp>
      <p:sp>
        <p:nvSpPr>
          <p:cNvPr id="1146" name="Google Shape;1146;g11ab1e318e5_0_83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1147" name="Google Shape;1147;g11ab1e318e5_0_83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148" name="Google Shape;1148;g11ab1e318e5_0_83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149" name="Google Shape;1149;g11ab1e318e5_0_83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150" name="Google Shape;1150;g11ab1e318e5_0_838"/>
          <p:cNvPicPr preferRelativeResize="0"/>
          <p:nvPr/>
        </p:nvPicPr>
        <p:blipFill>
          <a:blip r:embed="rId3">
            <a:alphaModFix/>
          </a:blip>
          <a:stretch>
            <a:fillRect/>
          </a:stretch>
        </p:blipFill>
        <p:spPr>
          <a:xfrm>
            <a:off x="2356600" y="1222500"/>
            <a:ext cx="1706801" cy="2270650"/>
          </a:xfrm>
          <a:prstGeom prst="rect">
            <a:avLst/>
          </a:prstGeom>
          <a:noFill/>
          <a:ln>
            <a:noFill/>
          </a:ln>
        </p:spPr>
      </p:pic>
      <p:sp>
        <p:nvSpPr>
          <p:cNvPr id="1151" name="Google Shape;1151;g11ab1e318e5_0_838"/>
          <p:cNvSpPr txBox="1"/>
          <p:nvPr/>
        </p:nvSpPr>
        <p:spPr>
          <a:xfrm>
            <a:off x="448950" y="2050013"/>
            <a:ext cx="1845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1)The second Parachute is folded and tied to the hook of the parachute bay</a:t>
            </a:r>
            <a:endParaRPr b="1"/>
          </a:p>
        </p:txBody>
      </p:sp>
      <p:sp>
        <p:nvSpPr>
          <p:cNvPr id="1152" name="Google Shape;1152;g11ab1e318e5_0_838"/>
          <p:cNvSpPr txBox="1"/>
          <p:nvPr/>
        </p:nvSpPr>
        <p:spPr>
          <a:xfrm>
            <a:off x="4173425" y="1942175"/>
            <a:ext cx="1845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2)The parachute bay is secured with screw to the container, the the first parachute is folded and tied to the second one</a:t>
            </a:r>
            <a:endParaRPr b="1"/>
          </a:p>
        </p:txBody>
      </p:sp>
      <p:cxnSp>
        <p:nvCxnSpPr>
          <p:cNvPr id="1153" name="Google Shape;1153;g11ab1e318e5_0_838"/>
          <p:cNvCxnSpPr/>
          <p:nvPr/>
        </p:nvCxnSpPr>
        <p:spPr>
          <a:xfrm flipH="1" rot="10800000">
            <a:off x="4063400" y="1549150"/>
            <a:ext cx="1934100" cy="19800"/>
          </a:xfrm>
          <a:prstGeom prst="straightConnector1">
            <a:avLst/>
          </a:prstGeom>
          <a:noFill/>
          <a:ln cap="flat" cmpd="sng" w="9525">
            <a:solidFill>
              <a:schemeClr val="dk2"/>
            </a:solidFill>
            <a:prstDash val="solid"/>
            <a:round/>
            <a:headEnd len="med" w="med" type="none"/>
            <a:tailEnd len="med" w="med" type="triangle"/>
          </a:ln>
        </p:spPr>
      </p:cxnSp>
      <p:sp>
        <p:nvSpPr>
          <p:cNvPr id="1154" name="Google Shape;1154;g11ab1e318e5_0_838"/>
          <p:cNvSpPr txBox="1"/>
          <p:nvPr/>
        </p:nvSpPr>
        <p:spPr>
          <a:xfrm>
            <a:off x="448950" y="4489025"/>
            <a:ext cx="1845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3)The second parachute is locked with a rubber band</a:t>
            </a:r>
            <a:endParaRPr b="1"/>
          </a:p>
        </p:txBody>
      </p:sp>
      <p:sp>
        <p:nvSpPr>
          <p:cNvPr id="1155" name="Google Shape;1155;g11ab1e318e5_0_838"/>
          <p:cNvSpPr txBox="1"/>
          <p:nvPr/>
        </p:nvSpPr>
        <p:spPr>
          <a:xfrm>
            <a:off x="4173425" y="4381188"/>
            <a:ext cx="1845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4)The first Parachute is folded and placed upside the second parachute on the top container</a:t>
            </a:r>
            <a:endParaRPr b="1"/>
          </a:p>
        </p:txBody>
      </p:sp>
      <p:cxnSp>
        <p:nvCxnSpPr>
          <p:cNvPr id="1156" name="Google Shape;1156;g11ab1e318e5_0_838"/>
          <p:cNvCxnSpPr/>
          <p:nvPr/>
        </p:nvCxnSpPr>
        <p:spPr>
          <a:xfrm flipH="1" rot="10800000">
            <a:off x="4063400" y="3988163"/>
            <a:ext cx="1934100" cy="19800"/>
          </a:xfrm>
          <a:prstGeom prst="straightConnector1">
            <a:avLst/>
          </a:prstGeom>
          <a:noFill/>
          <a:ln cap="flat" cmpd="sng" w="9525">
            <a:solidFill>
              <a:schemeClr val="dk2"/>
            </a:solidFill>
            <a:prstDash val="solid"/>
            <a:round/>
            <a:headEnd len="med" w="med" type="none"/>
            <a:tailEnd len="med" w="med" type="triangle"/>
          </a:ln>
        </p:spPr>
      </p:cxnSp>
      <p:pic>
        <p:nvPicPr>
          <p:cNvPr id="1157" name="Google Shape;1157;g11ab1e318e5_0_838"/>
          <p:cNvPicPr preferRelativeResize="0"/>
          <p:nvPr/>
        </p:nvPicPr>
        <p:blipFill>
          <a:blip r:embed="rId4">
            <a:alphaModFix/>
          </a:blip>
          <a:stretch>
            <a:fillRect/>
          </a:stretch>
        </p:blipFill>
        <p:spPr>
          <a:xfrm>
            <a:off x="6171125" y="1223975"/>
            <a:ext cx="1709928" cy="2267712"/>
          </a:xfrm>
          <a:prstGeom prst="rect">
            <a:avLst/>
          </a:prstGeom>
          <a:noFill/>
          <a:ln>
            <a:noFill/>
          </a:ln>
        </p:spPr>
      </p:pic>
      <p:pic>
        <p:nvPicPr>
          <p:cNvPr id="1158" name="Google Shape;1158;g11ab1e318e5_0_838"/>
          <p:cNvPicPr preferRelativeResize="0"/>
          <p:nvPr/>
        </p:nvPicPr>
        <p:blipFill>
          <a:blip r:embed="rId5">
            <a:alphaModFix/>
          </a:blip>
          <a:stretch>
            <a:fillRect/>
          </a:stretch>
        </p:blipFill>
        <p:spPr>
          <a:xfrm>
            <a:off x="2323863" y="3662988"/>
            <a:ext cx="1709929" cy="2267712"/>
          </a:xfrm>
          <a:prstGeom prst="rect">
            <a:avLst/>
          </a:prstGeom>
          <a:noFill/>
          <a:ln>
            <a:noFill/>
          </a:ln>
        </p:spPr>
      </p:pic>
      <p:pic>
        <p:nvPicPr>
          <p:cNvPr id="1159" name="Google Shape;1159;g11ab1e318e5_0_838"/>
          <p:cNvPicPr preferRelativeResize="0"/>
          <p:nvPr/>
        </p:nvPicPr>
        <p:blipFill>
          <a:blip r:embed="rId6">
            <a:alphaModFix/>
          </a:blip>
          <a:stretch>
            <a:fillRect/>
          </a:stretch>
        </p:blipFill>
        <p:spPr>
          <a:xfrm>
            <a:off x="6171125" y="3801250"/>
            <a:ext cx="1709927" cy="2267712"/>
          </a:xfrm>
          <a:prstGeom prst="rect">
            <a:avLst/>
          </a:prstGeom>
          <a:noFill/>
          <a:ln>
            <a:noFill/>
          </a:ln>
        </p:spPr>
      </p:pic>
      <p:pic>
        <p:nvPicPr>
          <p:cNvPr id="1160" name="Google Shape;1160;g11ab1e318e5_0_838"/>
          <p:cNvPicPr preferRelativeResize="0"/>
          <p:nvPr/>
        </p:nvPicPr>
        <p:blipFill rotWithShape="1">
          <a:blip r:embed="rId7">
            <a:alphaModFix/>
          </a:blip>
          <a:srcRect b="21313" l="0" r="0" t="18032"/>
          <a:stretch/>
        </p:blipFill>
        <p:spPr>
          <a:xfrm>
            <a:off x="0" y="0"/>
            <a:ext cx="1582451" cy="9314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g11ab1e318e5_0_858"/>
          <p:cNvSpPr txBox="1"/>
          <p:nvPr>
            <p:ph type="title"/>
          </p:nvPr>
        </p:nvSpPr>
        <p:spPr>
          <a:xfrm>
            <a:off x="1600200" y="76200"/>
            <a:ext cx="5410200" cy="8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US"/>
              <a:t>Container Parachute Attachment Mechanism</a:t>
            </a:r>
            <a:endParaRPr/>
          </a:p>
        </p:txBody>
      </p:sp>
      <p:sp>
        <p:nvSpPr>
          <p:cNvPr id="1167" name="Google Shape;1167;g11ab1e318e5_0_85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1168" name="Google Shape;1168;g11ab1e318e5_0_85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169" name="Google Shape;1169;g11ab1e318e5_0_85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170" name="Google Shape;1170;g11ab1e318e5_0_85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71" name="Google Shape;1171;g11ab1e318e5_0_858"/>
          <p:cNvSpPr txBox="1"/>
          <p:nvPr/>
        </p:nvSpPr>
        <p:spPr>
          <a:xfrm>
            <a:off x="279000" y="5576875"/>
            <a:ext cx="83316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a:t>When launched the first parachute is deployed and put tension on the second parachute that is locked with the rubber band</a:t>
            </a:r>
            <a:endParaRPr b="1"/>
          </a:p>
        </p:txBody>
      </p:sp>
      <p:pic>
        <p:nvPicPr>
          <p:cNvPr id="1172" name="Google Shape;1172;g11ab1e318e5_0_858"/>
          <p:cNvPicPr preferRelativeResize="0"/>
          <p:nvPr/>
        </p:nvPicPr>
        <p:blipFill>
          <a:blip r:embed="rId3">
            <a:alphaModFix/>
          </a:blip>
          <a:stretch>
            <a:fillRect/>
          </a:stretch>
        </p:blipFill>
        <p:spPr>
          <a:xfrm>
            <a:off x="1499613" y="1385321"/>
            <a:ext cx="3072384" cy="4087368"/>
          </a:xfrm>
          <a:prstGeom prst="rect">
            <a:avLst/>
          </a:prstGeom>
          <a:noFill/>
          <a:ln>
            <a:noFill/>
          </a:ln>
        </p:spPr>
      </p:pic>
      <p:pic>
        <p:nvPicPr>
          <p:cNvPr id="1173" name="Google Shape;1173;g11ab1e318e5_0_858"/>
          <p:cNvPicPr preferRelativeResize="0"/>
          <p:nvPr/>
        </p:nvPicPr>
        <p:blipFill>
          <a:blip r:embed="rId4">
            <a:alphaModFix/>
          </a:blip>
          <a:stretch>
            <a:fillRect/>
          </a:stretch>
        </p:blipFill>
        <p:spPr>
          <a:xfrm>
            <a:off x="4571997" y="1385313"/>
            <a:ext cx="3072384" cy="4087368"/>
          </a:xfrm>
          <a:prstGeom prst="rect">
            <a:avLst/>
          </a:prstGeom>
          <a:noFill/>
          <a:ln>
            <a:noFill/>
          </a:ln>
        </p:spPr>
      </p:pic>
      <p:pic>
        <p:nvPicPr>
          <p:cNvPr id="1174" name="Google Shape;1174;g11ab1e318e5_0_858"/>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6"/>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a:t>
            </a:r>
            <a:r>
              <a:rPr b="0" i="0" lang="en-US" sz="1000" u="none" cap="none" strike="noStrike">
                <a:solidFill>
                  <a:schemeClr val="dk1"/>
                </a:solidFill>
                <a:latin typeface="Arial"/>
                <a:ea typeface="Arial"/>
                <a:cs typeface="Arial"/>
                <a:sym typeface="Arial"/>
              </a:rPr>
              <a:t> </a:t>
            </a:r>
            <a:r>
              <a:rPr lang="en-US"/>
              <a:t>C</a:t>
            </a:r>
            <a:r>
              <a:rPr b="0" i="0" lang="en-US" sz="1000" u="none" cap="none" strike="noStrike">
                <a:solidFill>
                  <a:schemeClr val="dk1"/>
                </a:solidFill>
                <a:latin typeface="Arial"/>
                <a:ea typeface="Arial"/>
                <a:cs typeface="Arial"/>
                <a:sym typeface="Arial"/>
              </a:rPr>
              <a:t>DR:  </a:t>
            </a:r>
            <a:r>
              <a:rPr lang="en-US"/>
              <a:t>Team 1064 UCASAL</a:t>
            </a:r>
            <a:endParaRPr b="0" i="0" sz="1000" u="none" cap="none" strike="noStrike">
              <a:solidFill>
                <a:schemeClr val="dk1"/>
              </a:solidFill>
              <a:latin typeface="Arial"/>
              <a:ea typeface="Arial"/>
              <a:cs typeface="Arial"/>
              <a:sym typeface="Arial"/>
            </a:endParaRPr>
          </a:p>
        </p:txBody>
      </p:sp>
      <p:sp>
        <p:nvSpPr>
          <p:cNvPr id="296" name="Google Shape;296;p6"/>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97" name="Google Shape;297;p6"/>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Mission Summary (1 of 2)</a:t>
            </a:r>
            <a:endParaRPr/>
          </a:p>
        </p:txBody>
      </p:sp>
      <p:sp>
        <p:nvSpPr>
          <p:cNvPr id="298" name="Google Shape;298;p6"/>
          <p:cNvSpPr txBox="1"/>
          <p:nvPr/>
        </p:nvSpPr>
        <p:spPr>
          <a:xfrm>
            <a:off x="228600" y="6477000"/>
            <a:ext cx="22860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299" name="Google Shape;299;p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00" name="Google Shape;300;p6"/>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301" name="Google Shape;301;p6"/>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ctr">
              <a:spcBef>
                <a:spcPts val="480"/>
              </a:spcBef>
              <a:spcAft>
                <a:spcPts val="0"/>
              </a:spcAft>
              <a:buNone/>
            </a:pPr>
            <a:r>
              <a:t/>
            </a:r>
            <a:endParaRPr b="1" sz="900">
              <a:solidFill>
                <a:srgbClr val="000000"/>
              </a:solidFill>
            </a:endParaRPr>
          </a:p>
          <a:p>
            <a:pPr indent="0" lvl="0" marL="0" rtl="0" algn="ctr">
              <a:spcBef>
                <a:spcPts val="480"/>
              </a:spcBef>
              <a:spcAft>
                <a:spcPts val="0"/>
              </a:spcAft>
              <a:buNone/>
            </a:pPr>
            <a:r>
              <a:rPr b="1" lang="en-US" sz="1700">
                <a:solidFill>
                  <a:srgbClr val="000000"/>
                </a:solidFill>
              </a:rPr>
              <a:t>MAIN OBJECTIVES</a:t>
            </a:r>
            <a:endParaRPr b="1" sz="1700"/>
          </a:p>
          <a:p>
            <a:pPr indent="0" lvl="0" marL="0" rtl="0" algn="l">
              <a:spcBef>
                <a:spcPts val="480"/>
              </a:spcBef>
              <a:spcAft>
                <a:spcPts val="0"/>
              </a:spcAft>
              <a:buNone/>
            </a:pPr>
            <a:r>
              <a:t/>
            </a:r>
            <a:endParaRPr b="1" sz="500"/>
          </a:p>
          <a:p>
            <a:pPr indent="-336550" lvl="0" marL="457200" rtl="0" algn="l">
              <a:spcBef>
                <a:spcPts val="480"/>
              </a:spcBef>
              <a:spcAft>
                <a:spcPts val="0"/>
              </a:spcAft>
              <a:buClr>
                <a:srgbClr val="000000"/>
              </a:buClr>
              <a:buSzPts val="1700"/>
              <a:buAutoNum type="arabicPeriod"/>
            </a:pPr>
            <a:r>
              <a:rPr b="1" lang="en-US" sz="1700">
                <a:solidFill>
                  <a:srgbClr val="000000"/>
                </a:solidFill>
              </a:rPr>
              <a:t>Design a Cansat that shall consist of a container and a payload. The Cansat shall be launched to an altitude ranging from 670 meters to 725 meters above the launch site and deployed near apogee (peak altitude). </a:t>
            </a:r>
            <a:endParaRPr b="1" sz="1700">
              <a:solidFill>
                <a:srgbClr val="000000"/>
              </a:solidFill>
            </a:endParaRPr>
          </a:p>
          <a:p>
            <a:pPr indent="0" lvl="0" marL="0" rtl="0" algn="l">
              <a:spcBef>
                <a:spcPts val="480"/>
              </a:spcBef>
              <a:spcAft>
                <a:spcPts val="0"/>
              </a:spcAft>
              <a:buNone/>
            </a:pPr>
            <a:r>
              <a:t/>
            </a:r>
            <a:endParaRPr b="1" sz="500"/>
          </a:p>
          <a:p>
            <a:pPr indent="-336550" lvl="0" marL="457200" rtl="0" algn="l">
              <a:spcBef>
                <a:spcPts val="480"/>
              </a:spcBef>
              <a:spcAft>
                <a:spcPts val="0"/>
              </a:spcAft>
              <a:buClr>
                <a:srgbClr val="000000"/>
              </a:buClr>
              <a:buSzPts val="1700"/>
              <a:buAutoNum type="arabicPeriod"/>
            </a:pPr>
            <a:r>
              <a:rPr b="1" lang="en-US" sz="1700">
                <a:solidFill>
                  <a:srgbClr val="000000"/>
                </a:solidFill>
              </a:rPr>
              <a:t>The Cansat must survive the forces incurred at launch and deployment. </a:t>
            </a:r>
            <a:endParaRPr b="1" sz="1700">
              <a:solidFill>
                <a:srgbClr val="000000"/>
              </a:solidFill>
            </a:endParaRPr>
          </a:p>
          <a:p>
            <a:pPr indent="0" lvl="0" marL="0" rtl="0" algn="l">
              <a:spcBef>
                <a:spcPts val="480"/>
              </a:spcBef>
              <a:spcAft>
                <a:spcPts val="0"/>
              </a:spcAft>
              <a:buNone/>
            </a:pPr>
            <a:r>
              <a:t/>
            </a:r>
            <a:endParaRPr b="1" sz="500"/>
          </a:p>
          <a:p>
            <a:pPr indent="-336550" lvl="0" marL="457200" rtl="0" algn="l">
              <a:spcBef>
                <a:spcPts val="480"/>
              </a:spcBef>
              <a:spcAft>
                <a:spcPts val="0"/>
              </a:spcAft>
              <a:buClr>
                <a:srgbClr val="000000"/>
              </a:buClr>
              <a:buSzPts val="1700"/>
              <a:buAutoNum type="arabicPeriod"/>
            </a:pPr>
            <a:r>
              <a:rPr b="1" lang="en-US" sz="1700">
                <a:solidFill>
                  <a:srgbClr val="000000"/>
                </a:solidFill>
              </a:rPr>
              <a:t>The Cansat shall descend using a parachute at a rate of 15 m/s.</a:t>
            </a:r>
            <a:endParaRPr b="1" sz="1700"/>
          </a:p>
          <a:p>
            <a:pPr indent="0" lvl="0" marL="0" rtl="0" algn="l">
              <a:spcBef>
                <a:spcPts val="480"/>
              </a:spcBef>
              <a:spcAft>
                <a:spcPts val="0"/>
              </a:spcAft>
              <a:buNone/>
            </a:pPr>
            <a:r>
              <a:t/>
            </a:r>
            <a:endParaRPr b="1" sz="500"/>
          </a:p>
          <a:p>
            <a:pPr indent="-336550" lvl="0" marL="457200" rtl="0" algn="l">
              <a:spcBef>
                <a:spcPts val="480"/>
              </a:spcBef>
              <a:spcAft>
                <a:spcPts val="0"/>
              </a:spcAft>
              <a:buClr>
                <a:srgbClr val="000000"/>
              </a:buClr>
              <a:buSzPts val="1700"/>
              <a:buAutoNum type="arabicPeriod"/>
            </a:pPr>
            <a:r>
              <a:rPr b="1" lang="en-US" sz="1700">
                <a:solidFill>
                  <a:srgbClr val="000000"/>
                </a:solidFill>
              </a:rPr>
              <a:t>At 400 meters, the Cansat shall deploy a larger parachute to reduce the descent rate to 5 m/s.</a:t>
            </a:r>
            <a:endParaRPr b="1" sz="1700"/>
          </a:p>
          <a:p>
            <a:pPr indent="0" lvl="0" marL="0" rtl="0" algn="l">
              <a:spcBef>
                <a:spcPts val="480"/>
              </a:spcBef>
              <a:spcAft>
                <a:spcPts val="0"/>
              </a:spcAft>
              <a:buNone/>
            </a:pPr>
            <a:r>
              <a:t/>
            </a:r>
            <a:endParaRPr b="1" sz="500"/>
          </a:p>
          <a:p>
            <a:pPr indent="-336550" lvl="0" marL="457200" rtl="0" algn="l">
              <a:spcBef>
                <a:spcPts val="480"/>
              </a:spcBef>
              <a:spcAft>
                <a:spcPts val="0"/>
              </a:spcAft>
              <a:buClr>
                <a:srgbClr val="000000"/>
              </a:buClr>
              <a:buSzPts val="1700"/>
              <a:buAutoNum type="arabicPeriod"/>
            </a:pPr>
            <a:r>
              <a:rPr b="1" lang="en-US" sz="1700">
                <a:solidFill>
                  <a:srgbClr val="000000"/>
                </a:solidFill>
              </a:rPr>
              <a:t>At 300 meters, the Cansat shall release a tethered payload to a distance of 10 meters in 20 seconds. </a:t>
            </a:r>
            <a:endParaRPr b="1" sz="1700">
              <a:solidFill>
                <a:srgbClr val="000000"/>
              </a:solidFill>
            </a:endParaRPr>
          </a:p>
          <a:p>
            <a:pPr indent="0" lvl="0" marL="0" rtl="0" algn="l">
              <a:spcBef>
                <a:spcPts val="480"/>
              </a:spcBef>
              <a:spcAft>
                <a:spcPts val="0"/>
              </a:spcAft>
              <a:buNone/>
            </a:pPr>
            <a:r>
              <a:t/>
            </a:r>
            <a:endParaRPr b="1" sz="500"/>
          </a:p>
          <a:p>
            <a:pPr indent="-336550" lvl="0" marL="457200" rtl="0" algn="l">
              <a:spcBef>
                <a:spcPts val="480"/>
              </a:spcBef>
              <a:spcAft>
                <a:spcPts val="0"/>
              </a:spcAft>
              <a:buClr>
                <a:srgbClr val="000000"/>
              </a:buClr>
              <a:buSzPts val="1700"/>
              <a:buAutoNum type="arabicPeriod"/>
            </a:pPr>
            <a:r>
              <a:rPr b="1" lang="en-US" sz="1700">
                <a:solidFill>
                  <a:srgbClr val="000000"/>
                </a:solidFill>
              </a:rPr>
              <a:t>During that time, the payload shall maintain the orientation of a video camera pointing in the south direction. </a:t>
            </a:r>
            <a:endParaRPr b="1" sz="1700">
              <a:solidFill>
                <a:srgbClr val="000000"/>
              </a:solidFill>
            </a:endParaRPr>
          </a:p>
          <a:p>
            <a:pPr indent="0" lvl="0" marL="0" rtl="0" algn="l">
              <a:spcBef>
                <a:spcPts val="480"/>
              </a:spcBef>
              <a:spcAft>
                <a:spcPts val="0"/>
              </a:spcAft>
              <a:buNone/>
            </a:pPr>
            <a:r>
              <a:t/>
            </a:r>
            <a:endParaRPr b="1" sz="500"/>
          </a:p>
          <a:p>
            <a:pPr indent="-336550" lvl="0" marL="457200" rtl="0" algn="l">
              <a:spcBef>
                <a:spcPts val="480"/>
              </a:spcBef>
              <a:spcAft>
                <a:spcPts val="0"/>
              </a:spcAft>
              <a:buClr>
                <a:srgbClr val="000000"/>
              </a:buClr>
              <a:buSzPts val="1700"/>
              <a:buAutoNum type="arabicPeriod"/>
            </a:pPr>
            <a:r>
              <a:rPr b="1" lang="en-US" sz="1700">
                <a:solidFill>
                  <a:srgbClr val="000000"/>
                </a:solidFill>
              </a:rPr>
              <a:t>The video camera shall be pointed 45 degrees downward to assure terrain is in the video. </a:t>
            </a:r>
            <a:endParaRPr b="1" sz="1700">
              <a:solidFill>
                <a:srgbClr val="00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g11ab1e318e5_0_871"/>
          <p:cNvSpPr txBox="1"/>
          <p:nvPr>
            <p:ph type="title"/>
          </p:nvPr>
        </p:nvSpPr>
        <p:spPr>
          <a:xfrm>
            <a:off x="1600200" y="76200"/>
            <a:ext cx="5410200" cy="8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US"/>
              <a:t>Container Parachute Attachment Mechanism</a:t>
            </a:r>
            <a:endParaRPr/>
          </a:p>
        </p:txBody>
      </p:sp>
      <p:sp>
        <p:nvSpPr>
          <p:cNvPr id="1181" name="Google Shape;1181;g11ab1e318e5_0_87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1182" name="Google Shape;1182;g11ab1e318e5_0_87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183" name="Google Shape;1183;g11ab1e318e5_0_87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184" name="Google Shape;1184;g11ab1e318e5_0_87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85" name="Google Shape;1185;g11ab1e318e5_0_871"/>
          <p:cNvSpPr txBox="1"/>
          <p:nvPr/>
        </p:nvSpPr>
        <p:spPr>
          <a:xfrm>
            <a:off x="279000" y="5576875"/>
            <a:ext cx="8331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a:t>Then the servo releases the rubber band and the first parachute pulls out the second one and because is only tangled in horizontal way to the second the cottom lines releases the first parachute</a:t>
            </a:r>
            <a:endParaRPr b="1"/>
          </a:p>
        </p:txBody>
      </p:sp>
      <p:pic>
        <p:nvPicPr>
          <p:cNvPr id="1186" name="Google Shape;1186;g11ab1e318e5_0_871"/>
          <p:cNvPicPr preferRelativeResize="0"/>
          <p:nvPr/>
        </p:nvPicPr>
        <p:blipFill>
          <a:blip r:embed="rId3">
            <a:alphaModFix/>
          </a:blip>
          <a:stretch>
            <a:fillRect/>
          </a:stretch>
        </p:blipFill>
        <p:spPr>
          <a:xfrm>
            <a:off x="152400" y="1500512"/>
            <a:ext cx="8839201" cy="3856965"/>
          </a:xfrm>
          <a:prstGeom prst="rect">
            <a:avLst/>
          </a:prstGeom>
          <a:noFill/>
          <a:ln>
            <a:noFill/>
          </a:ln>
        </p:spPr>
      </p:pic>
      <p:pic>
        <p:nvPicPr>
          <p:cNvPr id="1187" name="Google Shape;1187;g11ab1e318e5_0_871"/>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g11ab1e318e5_0_883"/>
          <p:cNvSpPr txBox="1"/>
          <p:nvPr>
            <p:ph type="title"/>
          </p:nvPr>
        </p:nvSpPr>
        <p:spPr>
          <a:xfrm>
            <a:off x="1600200" y="76200"/>
            <a:ext cx="5410200" cy="8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US"/>
              <a:t>Container Parachute Attachment Mechanism</a:t>
            </a:r>
            <a:endParaRPr/>
          </a:p>
        </p:txBody>
      </p:sp>
      <p:sp>
        <p:nvSpPr>
          <p:cNvPr id="1194" name="Google Shape;1194;g11ab1e318e5_0_88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1195" name="Google Shape;1195;g11ab1e318e5_0_88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196" name="Google Shape;1196;g11ab1e318e5_0_88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197" name="Google Shape;1197;g11ab1e318e5_0_88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98" name="Google Shape;1198;g11ab1e318e5_0_883"/>
          <p:cNvSpPr txBox="1"/>
          <p:nvPr/>
        </p:nvSpPr>
        <p:spPr>
          <a:xfrm>
            <a:off x="279000" y="5576875"/>
            <a:ext cx="8331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a:t>Then the second larger parachute fully deploy and the container descend</a:t>
            </a:r>
            <a:endParaRPr b="1"/>
          </a:p>
        </p:txBody>
      </p:sp>
      <p:pic>
        <p:nvPicPr>
          <p:cNvPr id="1199" name="Google Shape;1199;g11ab1e318e5_0_883"/>
          <p:cNvPicPr preferRelativeResize="0"/>
          <p:nvPr/>
        </p:nvPicPr>
        <p:blipFill>
          <a:blip r:embed="rId3">
            <a:alphaModFix/>
          </a:blip>
          <a:stretch>
            <a:fillRect/>
          </a:stretch>
        </p:blipFill>
        <p:spPr>
          <a:xfrm>
            <a:off x="2689738" y="1219200"/>
            <a:ext cx="3764525" cy="4357674"/>
          </a:xfrm>
          <a:prstGeom prst="rect">
            <a:avLst/>
          </a:prstGeom>
          <a:noFill/>
          <a:ln>
            <a:noFill/>
          </a:ln>
        </p:spPr>
      </p:pic>
      <p:pic>
        <p:nvPicPr>
          <p:cNvPr id="1200" name="Google Shape;1200;g11ab1e318e5_0_883"/>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g11ab1e318e5_0_986"/>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Structure Survivability</a:t>
            </a:r>
            <a:endParaRPr/>
          </a:p>
        </p:txBody>
      </p:sp>
      <p:sp>
        <p:nvSpPr>
          <p:cNvPr id="1206" name="Google Shape;1206;g11ab1e318e5_0_986"/>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l">
              <a:spcBef>
                <a:spcPts val="480"/>
              </a:spcBef>
              <a:spcAft>
                <a:spcPts val="0"/>
              </a:spcAft>
              <a:buClr>
                <a:schemeClr val="dk1"/>
              </a:buClr>
              <a:buSzPts val="1100"/>
              <a:buFont typeface="Arial"/>
              <a:buNone/>
            </a:pPr>
            <a:r>
              <a:rPr lang="en-US"/>
              <a:t>Securing Electrical Connections</a:t>
            </a:r>
            <a:endParaRPr/>
          </a:p>
          <a:p>
            <a:pPr indent="0" lvl="0" marL="457200" rtl="0" algn="l">
              <a:spcBef>
                <a:spcPts val="480"/>
              </a:spcBef>
              <a:spcAft>
                <a:spcPts val="0"/>
              </a:spcAft>
              <a:buClr>
                <a:schemeClr val="dk1"/>
              </a:buClr>
              <a:buSzPts val="1100"/>
              <a:buFont typeface="Arial"/>
              <a:buNone/>
            </a:pPr>
            <a:r>
              <a:rPr lang="en-US"/>
              <a:t>•Depending on the connection components, proper methods for securing will be used.</a:t>
            </a:r>
            <a:endParaRPr/>
          </a:p>
          <a:p>
            <a:pPr indent="0" lvl="0" marL="457200" rtl="0" algn="l">
              <a:spcBef>
                <a:spcPts val="480"/>
              </a:spcBef>
              <a:spcAft>
                <a:spcPts val="0"/>
              </a:spcAft>
              <a:buClr>
                <a:schemeClr val="dk1"/>
              </a:buClr>
              <a:buSzPts val="1100"/>
              <a:buFont typeface="Arial"/>
              <a:buNone/>
            </a:pPr>
            <a:r>
              <a:rPr lang="en-US"/>
              <a:t>Electrical connection methods are:</a:t>
            </a:r>
            <a:endParaRPr/>
          </a:p>
          <a:p>
            <a:pPr indent="0" lvl="0" marL="457200" rtl="0" algn="l">
              <a:spcBef>
                <a:spcPts val="480"/>
              </a:spcBef>
              <a:spcAft>
                <a:spcPts val="0"/>
              </a:spcAft>
              <a:buClr>
                <a:schemeClr val="dk1"/>
              </a:buClr>
              <a:buSzPts val="1100"/>
              <a:buFont typeface="Arial"/>
              <a:buNone/>
            </a:pPr>
            <a:r>
              <a:rPr lang="en-US"/>
              <a:t>➢Soldering</a:t>
            </a:r>
            <a:endParaRPr/>
          </a:p>
          <a:p>
            <a:pPr indent="0" lvl="0" marL="457200" rtl="0" algn="l">
              <a:spcBef>
                <a:spcPts val="480"/>
              </a:spcBef>
              <a:spcAft>
                <a:spcPts val="0"/>
              </a:spcAft>
              <a:buClr>
                <a:schemeClr val="dk1"/>
              </a:buClr>
              <a:buSzPts val="1100"/>
              <a:buFont typeface="Arial"/>
              <a:buNone/>
            </a:pPr>
            <a:r>
              <a:rPr lang="en-US"/>
              <a:t>➢Cyanoacrylate</a:t>
            </a:r>
            <a:endParaRPr/>
          </a:p>
          <a:p>
            <a:pPr indent="0" lvl="0" marL="457200" rtl="0" algn="l">
              <a:spcBef>
                <a:spcPts val="480"/>
              </a:spcBef>
              <a:spcAft>
                <a:spcPts val="0"/>
              </a:spcAft>
              <a:buClr>
                <a:schemeClr val="dk1"/>
              </a:buClr>
              <a:buSzPts val="1100"/>
              <a:buFont typeface="Arial"/>
              <a:buNone/>
            </a:pPr>
            <a:r>
              <a:rPr lang="en-US"/>
              <a:t>➢Electric tape</a:t>
            </a:r>
            <a:endParaRPr/>
          </a:p>
          <a:p>
            <a:pPr indent="0" lvl="0" marL="457200" rtl="0" algn="l">
              <a:spcBef>
                <a:spcPts val="480"/>
              </a:spcBef>
              <a:spcAft>
                <a:spcPts val="0"/>
              </a:spcAft>
              <a:buClr>
                <a:schemeClr val="dk1"/>
              </a:buClr>
              <a:buSzPts val="1100"/>
              <a:buFont typeface="Arial"/>
              <a:buNone/>
            </a:pPr>
            <a:r>
              <a:rPr lang="en-US"/>
              <a:t>➢Heat shrink tube</a:t>
            </a:r>
            <a:endParaRPr/>
          </a:p>
          <a:p>
            <a:pPr indent="0" lvl="0" marL="457200" rtl="0" algn="l">
              <a:spcBef>
                <a:spcPts val="480"/>
              </a:spcBef>
              <a:spcAft>
                <a:spcPts val="0"/>
              </a:spcAft>
              <a:buClr>
                <a:schemeClr val="dk1"/>
              </a:buClr>
              <a:buSzPts val="1100"/>
              <a:buFont typeface="Arial"/>
              <a:buNone/>
            </a:pPr>
            <a:r>
              <a:rPr lang="en-US"/>
              <a:t>➢hot glue</a:t>
            </a:r>
            <a:endParaRPr/>
          </a:p>
        </p:txBody>
      </p:sp>
      <p:sp>
        <p:nvSpPr>
          <p:cNvPr id="1207" name="Google Shape;1207;g11ab1e318e5_0_98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208" name="Google Shape;1208;g11ab1e318e5_0_98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1209" name="Google Shape;1209;g11ab1e318e5_0_98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1210" name="Google Shape;1210;g11ab1e318e5_0_986"/>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g11ab1e318e5_0_108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216" name="Google Shape;1216;g11ab1e318e5_0_108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1217" name="Google Shape;1217;g11ab1e318e5_0_1086"/>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Mass Budget</a:t>
            </a:r>
            <a:endParaRPr/>
          </a:p>
        </p:txBody>
      </p:sp>
      <p:sp>
        <p:nvSpPr>
          <p:cNvPr id="1218" name="Google Shape;1218;g11ab1e318e5_0_108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219" name="Google Shape;1219;g11ab1e318e5_0_1086"/>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0" name="Google Shape;1220;g11ab1e318e5_0_1086"/>
          <p:cNvSpPr txBox="1"/>
          <p:nvPr/>
        </p:nvSpPr>
        <p:spPr>
          <a:xfrm>
            <a:off x="228600" y="1154475"/>
            <a:ext cx="6300600" cy="2646600"/>
          </a:xfrm>
          <a:prstGeom prst="rect">
            <a:avLst/>
          </a:prstGeom>
          <a:noFill/>
          <a:ln>
            <a:noFill/>
          </a:ln>
        </p:spPr>
        <p:txBody>
          <a:bodyPr anchorCtr="0" anchor="t" bIns="45700" lIns="91425" spcFirstLastPara="1" rIns="91425" wrap="square" tIns="45700">
            <a:noAutofit/>
          </a:bodyPr>
          <a:lstStyle/>
          <a:p>
            <a:pPr indent="0" lvl="0" marL="457200" rtl="0" algn="l">
              <a:spcBef>
                <a:spcPts val="480"/>
              </a:spcBef>
              <a:spcAft>
                <a:spcPts val="0"/>
              </a:spcAft>
              <a:buNone/>
            </a:pPr>
            <a:r>
              <a:rPr b="1" lang="en-US" sz="2400">
                <a:solidFill>
                  <a:srgbClr val="000000"/>
                </a:solidFill>
              </a:rPr>
              <a:t>PAYLOAD MASS</a:t>
            </a:r>
            <a:endParaRPr b="1" sz="2400">
              <a:solidFill>
                <a:srgbClr val="000000"/>
              </a:solidFill>
            </a:endParaRPr>
          </a:p>
        </p:txBody>
      </p:sp>
      <p:graphicFrame>
        <p:nvGraphicFramePr>
          <p:cNvPr id="1221" name="Google Shape;1221;g11ab1e318e5_0_1086"/>
          <p:cNvGraphicFramePr/>
          <p:nvPr/>
        </p:nvGraphicFramePr>
        <p:xfrm>
          <a:off x="228600" y="1775100"/>
          <a:ext cx="3000000" cy="3000000"/>
        </p:xfrm>
        <a:graphic>
          <a:graphicData uri="http://schemas.openxmlformats.org/drawingml/2006/table">
            <a:tbl>
              <a:tblPr>
                <a:noFill/>
                <a:tableStyleId>{A9ED1627-924B-4930-AA3C-071C1F8F71B4}</a:tableStyleId>
              </a:tblPr>
              <a:tblGrid>
                <a:gridCol w="2893550"/>
                <a:gridCol w="2893550"/>
                <a:gridCol w="2893550"/>
              </a:tblGrid>
              <a:tr h="396200">
                <a:tc>
                  <a:txBody>
                    <a:bodyPr/>
                    <a:lstStyle/>
                    <a:p>
                      <a:pPr indent="0" lvl="0" marL="0" rtl="0" algn="ctr">
                        <a:spcBef>
                          <a:spcPts val="0"/>
                        </a:spcBef>
                        <a:spcAft>
                          <a:spcPts val="0"/>
                        </a:spcAft>
                        <a:buNone/>
                      </a:pPr>
                      <a:r>
                        <a:rPr lang="en-US"/>
                        <a:t>PART</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mass gr</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Data type</a:t>
                      </a:r>
                      <a:endParaRPr/>
                    </a:p>
                  </a:txBody>
                  <a:tcPr marT="91425" marB="91425" marR="91425" marL="91425">
                    <a:solidFill>
                      <a:srgbClr val="FFFF00"/>
                    </a:solidFill>
                  </a:tcPr>
                </a:tc>
              </a:tr>
              <a:tr h="396200">
                <a:tc>
                  <a:txBody>
                    <a:bodyPr/>
                    <a:lstStyle/>
                    <a:p>
                      <a:pPr indent="0" lvl="0" marL="0" rtl="0" algn="ctr">
                        <a:spcBef>
                          <a:spcPts val="0"/>
                        </a:spcBef>
                        <a:spcAft>
                          <a:spcPts val="0"/>
                        </a:spcAft>
                        <a:buNone/>
                      </a:pPr>
                      <a:r>
                        <a:rPr lang="en-US"/>
                        <a:t>XBee </a:t>
                      </a:r>
                      <a:endParaRPr/>
                    </a:p>
                  </a:txBody>
                  <a:tcPr marT="91425" marB="91425" marR="91425" marL="91425"/>
                </a:tc>
                <a:tc>
                  <a:txBody>
                    <a:bodyPr/>
                    <a:lstStyle/>
                    <a:p>
                      <a:pPr indent="0" lvl="0" marL="0" rtl="0" algn="ctr">
                        <a:spcBef>
                          <a:spcPts val="0"/>
                        </a:spcBef>
                        <a:spcAft>
                          <a:spcPts val="0"/>
                        </a:spcAft>
                        <a:buNone/>
                      </a:pPr>
                      <a:r>
                        <a:rPr lang="en-US"/>
                        <a:t>40</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10 DOF IMU Sensor</a:t>
                      </a:r>
                      <a:endParaRPr/>
                    </a:p>
                  </a:txBody>
                  <a:tcPr marT="91425" marB="91425" marR="91425" marL="91425"/>
                </a:tc>
                <a:tc>
                  <a:txBody>
                    <a:bodyPr/>
                    <a:lstStyle/>
                    <a:p>
                      <a:pPr indent="0" lvl="0" marL="0" rtl="0" algn="ctr">
                        <a:spcBef>
                          <a:spcPts val="0"/>
                        </a:spcBef>
                        <a:spcAft>
                          <a:spcPts val="0"/>
                        </a:spcAft>
                        <a:buNone/>
                      </a:pPr>
                      <a:r>
                        <a:rPr lang="en-US"/>
                        <a:t>4</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Storm32 Controller</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Brushless motor (x3)</a:t>
                      </a:r>
                      <a:endParaRPr/>
                    </a:p>
                  </a:txBody>
                  <a:tcPr marT="91425" marB="91425" marR="91425" marL="91425"/>
                </a:tc>
                <a:tc>
                  <a:txBody>
                    <a:bodyPr/>
                    <a:lstStyle/>
                    <a:p>
                      <a:pPr indent="0" lvl="0" marL="0" rtl="0" algn="ctr">
                        <a:spcBef>
                          <a:spcPts val="0"/>
                        </a:spcBef>
                        <a:spcAft>
                          <a:spcPts val="0"/>
                        </a:spcAft>
                        <a:buNone/>
                      </a:pPr>
                      <a:r>
                        <a:rPr lang="en-US"/>
                        <a:t>93</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Air frame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80</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E</a:t>
                      </a:r>
                      <a:endParaRPr/>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US"/>
                        <a:t>Camera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13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US"/>
                        <a:t>TOTAL PAYLOAD MASS</a:t>
                      </a:r>
                      <a:endParaRPr/>
                    </a:p>
                  </a:txBody>
                  <a:tcPr marT="91425" marB="91425" marR="91425" marL="91425">
                    <a:lnT cap="flat" cmpd="sng" w="9525">
                      <a:solidFill>
                        <a:srgbClr val="9E9E9E"/>
                      </a:solidFill>
                      <a:prstDash val="solid"/>
                      <a:round/>
                      <a:headEnd len="sm" w="sm" type="none"/>
                      <a:tailEnd len="sm" w="sm" type="none"/>
                    </a:lnT>
                    <a:solidFill>
                      <a:srgbClr val="FF0000"/>
                    </a:solidFill>
                  </a:tcPr>
                </a:tc>
                <a:tc gridSpan="2">
                  <a:txBody>
                    <a:bodyPr/>
                    <a:lstStyle/>
                    <a:p>
                      <a:pPr indent="0" lvl="0" marL="0" rtl="0" algn="ctr">
                        <a:spcBef>
                          <a:spcPts val="0"/>
                        </a:spcBef>
                        <a:spcAft>
                          <a:spcPts val="0"/>
                        </a:spcAft>
                        <a:buNone/>
                      </a:pPr>
                      <a:r>
                        <a:rPr lang="en-US"/>
                        <a:t>232 gr</a:t>
                      </a:r>
                      <a:endParaRPr/>
                    </a:p>
                  </a:txBody>
                  <a:tcPr marT="91425" marB="91425" marR="91425" marL="91425">
                    <a:lnT cap="flat" cmpd="sng" w="9525">
                      <a:solidFill>
                        <a:srgbClr val="9E9E9E"/>
                      </a:solidFill>
                      <a:prstDash val="solid"/>
                      <a:round/>
                      <a:headEnd len="sm" w="sm" type="none"/>
                      <a:tailEnd len="sm" w="sm" type="none"/>
                    </a:lnT>
                    <a:solidFill>
                      <a:srgbClr val="FF0000"/>
                    </a:solidFill>
                  </a:tcPr>
                </a:tc>
                <a:tc hMerge="1"/>
              </a:tr>
            </a:tbl>
          </a:graphicData>
        </a:graphic>
      </p:graphicFrame>
      <p:sp>
        <p:nvSpPr>
          <p:cNvPr id="1222" name="Google Shape;1222;g11ab1e318e5_0_1086"/>
          <p:cNvSpPr txBox="1"/>
          <p:nvPr/>
        </p:nvSpPr>
        <p:spPr>
          <a:xfrm>
            <a:off x="644950" y="5256375"/>
            <a:ext cx="619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D:Datasheet</a:t>
            </a:r>
            <a:endParaRPr/>
          </a:p>
          <a:p>
            <a:pPr indent="0" lvl="0" marL="0" rtl="0" algn="l">
              <a:spcBef>
                <a:spcPts val="0"/>
              </a:spcBef>
              <a:spcAft>
                <a:spcPts val="0"/>
              </a:spcAft>
              <a:buNone/>
            </a:pPr>
            <a:r>
              <a:rPr lang="en-US"/>
              <a:t>E:Estimated</a:t>
            </a:r>
            <a:endParaRPr/>
          </a:p>
        </p:txBody>
      </p:sp>
      <p:pic>
        <p:nvPicPr>
          <p:cNvPr id="1223" name="Google Shape;1223;g11ab1e318e5_0_1086"/>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g11ab1e318e5_0_109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229" name="Google Shape;1229;g11ab1e318e5_0_109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1230" name="Google Shape;1230;g11ab1e318e5_0_1098"/>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Mass Budget</a:t>
            </a:r>
            <a:endParaRPr/>
          </a:p>
        </p:txBody>
      </p:sp>
      <p:sp>
        <p:nvSpPr>
          <p:cNvPr id="1231" name="Google Shape;1231;g11ab1e318e5_0_109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232" name="Google Shape;1232;g11ab1e318e5_0_1098"/>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33" name="Google Shape;1233;g11ab1e318e5_0_1098"/>
          <p:cNvSpPr txBox="1"/>
          <p:nvPr/>
        </p:nvSpPr>
        <p:spPr>
          <a:xfrm>
            <a:off x="228600" y="1154475"/>
            <a:ext cx="6300600" cy="2646600"/>
          </a:xfrm>
          <a:prstGeom prst="rect">
            <a:avLst/>
          </a:prstGeom>
          <a:noFill/>
          <a:ln>
            <a:noFill/>
          </a:ln>
        </p:spPr>
        <p:txBody>
          <a:bodyPr anchorCtr="0" anchor="t" bIns="45700" lIns="91425" spcFirstLastPara="1" rIns="91425" wrap="square" tIns="45700">
            <a:noAutofit/>
          </a:bodyPr>
          <a:lstStyle/>
          <a:p>
            <a:pPr indent="0" lvl="0" marL="0" rtl="0" algn="l">
              <a:spcBef>
                <a:spcPts val="480"/>
              </a:spcBef>
              <a:spcAft>
                <a:spcPts val="0"/>
              </a:spcAft>
              <a:buNone/>
            </a:pPr>
            <a:r>
              <a:rPr b="1" lang="en-US" sz="2400">
                <a:solidFill>
                  <a:srgbClr val="000000"/>
                </a:solidFill>
              </a:rPr>
              <a:t>CONTAINER MASS</a:t>
            </a:r>
            <a:endParaRPr b="1" sz="2400">
              <a:solidFill>
                <a:srgbClr val="000000"/>
              </a:solidFill>
            </a:endParaRPr>
          </a:p>
        </p:txBody>
      </p:sp>
      <p:graphicFrame>
        <p:nvGraphicFramePr>
          <p:cNvPr id="1234" name="Google Shape;1234;g11ab1e318e5_0_1098"/>
          <p:cNvGraphicFramePr/>
          <p:nvPr/>
        </p:nvGraphicFramePr>
        <p:xfrm>
          <a:off x="231675" y="1636950"/>
          <a:ext cx="3000000" cy="3000000"/>
        </p:xfrm>
        <a:graphic>
          <a:graphicData uri="http://schemas.openxmlformats.org/drawingml/2006/table">
            <a:tbl>
              <a:tblPr>
                <a:noFill/>
                <a:tableStyleId>{A9ED1627-924B-4930-AA3C-071C1F8F71B4}</a:tableStyleId>
              </a:tblPr>
              <a:tblGrid>
                <a:gridCol w="2893550"/>
                <a:gridCol w="2893550"/>
                <a:gridCol w="2893550"/>
              </a:tblGrid>
              <a:tr h="396200">
                <a:tc>
                  <a:txBody>
                    <a:bodyPr/>
                    <a:lstStyle/>
                    <a:p>
                      <a:pPr indent="0" lvl="0" marL="0" rtl="0" algn="ctr">
                        <a:spcBef>
                          <a:spcPts val="0"/>
                        </a:spcBef>
                        <a:spcAft>
                          <a:spcPts val="0"/>
                        </a:spcAft>
                        <a:buNone/>
                      </a:pPr>
                      <a:r>
                        <a:rPr lang="en-US"/>
                        <a:t>PART</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mass gr</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Data type</a:t>
                      </a:r>
                      <a:endParaRPr/>
                    </a:p>
                  </a:txBody>
                  <a:tcPr marT="91425" marB="91425" marR="91425" marL="91425">
                    <a:solidFill>
                      <a:srgbClr val="FFFF00"/>
                    </a:solidFill>
                  </a:tcPr>
                </a:tc>
              </a:tr>
              <a:tr h="396200">
                <a:tc>
                  <a:txBody>
                    <a:bodyPr/>
                    <a:lstStyle/>
                    <a:p>
                      <a:pPr indent="0" lvl="0" marL="0" rtl="0" algn="ctr">
                        <a:spcBef>
                          <a:spcPts val="0"/>
                        </a:spcBef>
                        <a:spcAft>
                          <a:spcPts val="0"/>
                        </a:spcAft>
                        <a:buNone/>
                      </a:pPr>
                      <a:r>
                        <a:rPr lang="en-US"/>
                        <a:t>XBee </a:t>
                      </a:r>
                      <a:endParaRPr/>
                    </a:p>
                  </a:txBody>
                  <a:tcPr marT="91425" marB="91425" marR="91425" marL="91425"/>
                </a:tc>
                <a:tc>
                  <a:txBody>
                    <a:bodyPr/>
                    <a:lstStyle/>
                    <a:p>
                      <a:pPr indent="0" lvl="0" marL="0" rtl="0" algn="ctr">
                        <a:spcBef>
                          <a:spcPts val="0"/>
                        </a:spcBef>
                        <a:spcAft>
                          <a:spcPts val="0"/>
                        </a:spcAft>
                        <a:buNone/>
                      </a:pPr>
                      <a:r>
                        <a:rPr lang="en-US"/>
                        <a:t>40</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10 DOF IMU Sensor</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Arduino mega 2560 mini</a:t>
                      </a:r>
                      <a:endParaRPr/>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18650 battery (x2)</a:t>
                      </a:r>
                      <a:endParaRPr/>
                    </a:p>
                  </a:txBody>
                  <a:tcPr marT="91425" marB="91425" marR="91425" marL="91425"/>
                </a:tc>
                <a:tc>
                  <a:txBody>
                    <a:bodyPr/>
                    <a:lstStyle/>
                    <a:p>
                      <a:pPr indent="0" lvl="0" marL="0" rtl="0" algn="ctr">
                        <a:spcBef>
                          <a:spcPts val="0"/>
                        </a:spcBef>
                        <a:spcAft>
                          <a:spcPts val="0"/>
                        </a:spcAft>
                        <a:buNone/>
                      </a:pPr>
                      <a:r>
                        <a:rPr lang="en-US"/>
                        <a:t>96</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Frame</a:t>
                      </a:r>
                      <a:endParaRPr/>
                    </a:p>
                  </a:txBody>
                  <a:tcPr marT="91425" marB="91425" marR="91425" marL="91425"/>
                </a:tc>
                <a:tc>
                  <a:txBody>
                    <a:bodyPr/>
                    <a:lstStyle/>
                    <a:p>
                      <a:pPr indent="0" lvl="0" marL="0" rtl="0" algn="ctr">
                        <a:spcBef>
                          <a:spcPts val="0"/>
                        </a:spcBef>
                        <a:spcAft>
                          <a:spcPts val="0"/>
                        </a:spcAft>
                        <a:buNone/>
                      </a:pPr>
                      <a:r>
                        <a:rPr lang="en-US"/>
                        <a:t>139,5</a:t>
                      </a:r>
                      <a:endParaRPr/>
                    </a:p>
                  </a:txBody>
                  <a:tcPr marT="91425" marB="91425" marR="91425" marL="91425"/>
                </a:tc>
                <a:tc>
                  <a:txBody>
                    <a:bodyPr/>
                    <a:lstStyle/>
                    <a:p>
                      <a:pPr indent="0" lvl="0" marL="0" rtl="0" algn="ctr">
                        <a:spcBef>
                          <a:spcPts val="0"/>
                        </a:spcBef>
                        <a:spcAft>
                          <a:spcPts val="0"/>
                        </a:spcAft>
                        <a:buNone/>
                      </a:pPr>
                      <a:r>
                        <a:rPr lang="en-US"/>
                        <a:t>E</a:t>
                      </a:r>
                      <a:endParaRPr/>
                    </a:p>
                  </a:txBody>
                  <a:tcPr marT="91425" marB="91425" marR="91425" marL="91425"/>
                </a:tc>
              </a:tr>
              <a:tr h="396200">
                <a:tc>
                  <a:txBody>
                    <a:bodyPr/>
                    <a:lstStyle/>
                    <a:p>
                      <a:pPr indent="0" lvl="0" marL="0" rtl="0" algn="ctr">
                        <a:spcBef>
                          <a:spcPts val="0"/>
                        </a:spcBef>
                        <a:spcAft>
                          <a:spcPts val="0"/>
                        </a:spcAft>
                        <a:buNone/>
                      </a:pPr>
                      <a:r>
                        <a:rPr lang="en-US"/>
                        <a:t>Container first parachute</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E</a:t>
                      </a:r>
                      <a:endParaRPr/>
                    </a:p>
                  </a:txBody>
                  <a:tcPr marT="91425" marB="91425" marR="91425" marL="91425"/>
                </a:tc>
              </a:tr>
              <a:tr h="396200">
                <a:tc>
                  <a:txBody>
                    <a:bodyPr/>
                    <a:lstStyle/>
                    <a:p>
                      <a:pPr indent="0" lvl="0" marL="0" rtl="0" algn="ctr">
                        <a:spcBef>
                          <a:spcPts val="0"/>
                        </a:spcBef>
                        <a:spcAft>
                          <a:spcPts val="0"/>
                        </a:spcAft>
                        <a:buNone/>
                      </a:pPr>
                      <a:r>
                        <a:rPr lang="en-US"/>
                        <a:t>Adafruit Ultimate GPS</a:t>
                      </a:r>
                      <a:endParaRPr/>
                    </a:p>
                  </a:txBody>
                  <a:tcPr marT="91425" marB="91425" marR="91425" marL="91425"/>
                </a:tc>
                <a:tc>
                  <a:txBody>
                    <a:bodyPr/>
                    <a:lstStyle/>
                    <a:p>
                      <a:pPr indent="0" lvl="0" marL="0" rtl="0" algn="ctr">
                        <a:spcBef>
                          <a:spcPts val="0"/>
                        </a:spcBef>
                        <a:spcAft>
                          <a:spcPts val="0"/>
                        </a:spcAft>
                        <a:buNone/>
                      </a:pPr>
                      <a:r>
                        <a:rPr lang="en-US"/>
                        <a:t>8,5</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Servo (x2)</a:t>
                      </a:r>
                      <a:endParaRPr/>
                    </a:p>
                  </a:txBody>
                  <a:tcPr marT="91425" marB="91425" marR="91425" marL="91425"/>
                </a:tc>
                <a:tc>
                  <a:txBody>
                    <a:bodyPr/>
                    <a:lstStyle/>
                    <a:p>
                      <a:pPr indent="0" lvl="0" marL="0" rtl="0" algn="ctr">
                        <a:spcBef>
                          <a:spcPts val="0"/>
                        </a:spcBef>
                        <a:spcAft>
                          <a:spcPts val="0"/>
                        </a:spcAft>
                        <a:buNone/>
                      </a:pPr>
                      <a:r>
                        <a:rPr lang="en-US"/>
                        <a:t>18</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Tether</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E</a:t>
                      </a:r>
                      <a:endParaRPr/>
                    </a:p>
                  </a:txBody>
                  <a:tcPr marT="91425" marB="91425" marR="91425" marL="91425"/>
                </a:tc>
              </a:tr>
              <a:tr h="396200">
                <a:tc>
                  <a:txBody>
                    <a:bodyPr/>
                    <a:lstStyle/>
                    <a:p>
                      <a:pPr indent="0" lvl="0" marL="0" rtl="0" algn="ctr">
                        <a:spcBef>
                          <a:spcPts val="0"/>
                        </a:spcBef>
                        <a:spcAft>
                          <a:spcPts val="0"/>
                        </a:spcAft>
                        <a:buNone/>
                      </a:pPr>
                      <a:r>
                        <a:rPr lang="en-US"/>
                        <a:t>Buzzer</a:t>
                      </a:r>
                      <a:endParaRPr/>
                    </a:p>
                  </a:txBody>
                  <a:tcPr marT="91425" marB="91425" marR="91425" marL="91425"/>
                </a:tc>
                <a:tc>
                  <a:txBody>
                    <a:bodyPr/>
                    <a:lstStyle/>
                    <a:p>
                      <a:pPr indent="0" lvl="0" marL="0" rtl="0" algn="ctr">
                        <a:spcBef>
                          <a:spcPts val="0"/>
                        </a:spcBef>
                        <a:spcAft>
                          <a:spcPts val="0"/>
                        </a:spcAft>
                        <a:buNone/>
                      </a:pPr>
                      <a:r>
                        <a:rPr lang="en-US"/>
                        <a:t>15</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bl>
          </a:graphicData>
        </a:graphic>
      </p:graphicFrame>
      <p:pic>
        <p:nvPicPr>
          <p:cNvPr id="1235" name="Google Shape;1235;g11ab1e318e5_0_1098"/>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g11ab1e318e5_0_110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241" name="Google Shape;1241;g11ab1e318e5_0_110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1242" name="Google Shape;1242;g11ab1e318e5_0_1109"/>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Mass Budget</a:t>
            </a:r>
            <a:endParaRPr/>
          </a:p>
        </p:txBody>
      </p:sp>
      <p:sp>
        <p:nvSpPr>
          <p:cNvPr id="1243" name="Google Shape;1243;g11ab1e318e5_0_110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244" name="Google Shape;1244;g11ab1e318e5_0_1109"/>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5" name="Google Shape;1245;g11ab1e318e5_0_1109"/>
          <p:cNvSpPr txBox="1"/>
          <p:nvPr/>
        </p:nvSpPr>
        <p:spPr>
          <a:xfrm>
            <a:off x="228600" y="1154475"/>
            <a:ext cx="6300600" cy="2646600"/>
          </a:xfrm>
          <a:prstGeom prst="rect">
            <a:avLst/>
          </a:prstGeom>
          <a:noFill/>
          <a:ln>
            <a:noFill/>
          </a:ln>
        </p:spPr>
        <p:txBody>
          <a:bodyPr anchorCtr="0" anchor="t" bIns="45700" lIns="91425" spcFirstLastPara="1" rIns="91425" wrap="square" tIns="45700">
            <a:noAutofit/>
          </a:bodyPr>
          <a:lstStyle/>
          <a:p>
            <a:pPr indent="0" lvl="0" marL="0" rtl="0" algn="l">
              <a:spcBef>
                <a:spcPts val="480"/>
              </a:spcBef>
              <a:spcAft>
                <a:spcPts val="0"/>
              </a:spcAft>
              <a:buNone/>
            </a:pPr>
            <a:r>
              <a:rPr b="1" lang="en-US" sz="2400">
                <a:solidFill>
                  <a:srgbClr val="000000"/>
                </a:solidFill>
              </a:rPr>
              <a:t>CONTAINER MASS</a:t>
            </a:r>
            <a:endParaRPr b="1" sz="2400">
              <a:solidFill>
                <a:srgbClr val="000000"/>
              </a:solidFill>
            </a:endParaRPr>
          </a:p>
        </p:txBody>
      </p:sp>
      <p:graphicFrame>
        <p:nvGraphicFramePr>
          <p:cNvPr id="1246" name="Google Shape;1246;g11ab1e318e5_0_1109"/>
          <p:cNvGraphicFramePr/>
          <p:nvPr/>
        </p:nvGraphicFramePr>
        <p:xfrm>
          <a:off x="231675" y="1636950"/>
          <a:ext cx="3000000" cy="3000000"/>
        </p:xfrm>
        <a:graphic>
          <a:graphicData uri="http://schemas.openxmlformats.org/drawingml/2006/table">
            <a:tbl>
              <a:tblPr>
                <a:noFill/>
                <a:tableStyleId>{A9ED1627-924B-4930-AA3C-071C1F8F71B4}</a:tableStyleId>
              </a:tblPr>
              <a:tblGrid>
                <a:gridCol w="2893550"/>
                <a:gridCol w="2893550"/>
                <a:gridCol w="2893550"/>
              </a:tblGrid>
              <a:tr h="396200">
                <a:tc>
                  <a:txBody>
                    <a:bodyPr/>
                    <a:lstStyle/>
                    <a:p>
                      <a:pPr indent="0" lvl="0" marL="0" rtl="0" algn="ctr">
                        <a:spcBef>
                          <a:spcPts val="0"/>
                        </a:spcBef>
                        <a:spcAft>
                          <a:spcPts val="0"/>
                        </a:spcAft>
                        <a:buNone/>
                      </a:pPr>
                      <a:r>
                        <a:rPr lang="en-US"/>
                        <a:t>PART</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mass gr</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Data type</a:t>
                      </a:r>
                      <a:endParaRPr/>
                    </a:p>
                  </a:txBody>
                  <a:tcPr marT="91425" marB="91425" marR="91425" marL="91425">
                    <a:solidFill>
                      <a:srgbClr val="FFFF00"/>
                    </a:solidFill>
                  </a:tcPr>
                </a:tc>
              </a:tr>
              <a:tr h="396200">
                <a:tc>
                  <a:txBody>
                    <a:bodyPr/>
                    <a:lstStyle/>
                    <a:p>
                      <a:pPr indent="0" lvl="0" marL="0" rtl="0" algn="ctr">
                        <a:spcBef>
                          <a:spcPts val="0"/>
                        </a:spcBef>
                        <a:spcAft>
                          <a:spcPts val="0"/>
                        </a:spcAft>
                        <a:buNone/>
                      </a:pPr>
                      <a:r>
                        <a:rPr lang="en-US"/>
                        <a:t>3D printed parts </a:t>
                      </a:r>
                      <a:endParaRPr/>
                    </a:p>
                  </a:txBody>
                  <a:tcPr marT="91425" marB="91425" marR="91425" marL="91425"/>
                </a:tc>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ctr">
                        <a:spcBef>
                          <a:spcPts val="0"/>
                        </a:spcBef>
                        <a:spcAft>
                          <a:spcPts val="0"/>
                        </a:spcAft>
                        <a:buNone/>
                      </a:pPr>
                      <a:r>
                        <a:rPr lang="en-US"/>
                        <a:t>E</a:t>
                      </a:r>
                      <a:endParaRPr/>
                    </a:p>
                  </a:txBody>
                  <a:tcPr marT="91425" marB="91425" marR="91425" marL="91425"/>
                </a:tc>
              </a:tr>
              <a:tr h="396200">
                <a:tc>
                  <a:txBody>
                    <a:bodyPr/>
                    <a:lstStyle/>
                    <a:p>
                      <a:pPr indent="0" lvl="0" marL="0" rtl="0" algn="ctr">
                        <a:spcBef>
                          <a:spcPts val="0"/>
                        </a:spcBef>
                        <a:spcAft>
                          <a:spcPts val="0"/>
                        </a:spcAft>
                        <a:buClr>
                          <a:schemeClr val="dk1"/>
                        </a:buClr>
                        <a:buSzPts val="1100"/>
                        <a:buFont typeface="Arial"/>
                        <a:buNone/>
                      </a:pPr>
                      <a:r>
                        <a:rPr lang="en-US">
                          <a:solidFill>
                            <a:schemeClr val="dk1"/>
                          </a:solidFill>
                        </a:rPr>
                        <a:t>Container first parachute</a:t>
                      </a:r>
                      <a:endParaRPr/>
                    </a:p>
                  </a:txBody>
                  <a:tcPr marT="91425" marB="91425" marR="91425" marL="91425"/>
                </a:tc>
                <a:tc>
                  <a:txBody>
                    <a:bodyPr/>
                    <a:lstStyle/>
                    <a:p>
                      <a:pPr indent="0" lvl="0" marL="0" rtl="0" algn="ctr">
                        <a:spcBef>
                          <a:spcPts val="0"/>
                        </a:spcBef>
                        <a:spcAft>
                          <a:spcPts val="0"/>
                        </a:spcAft>
                        <a:buNone/>
                      </a:pPr>
                      <a:r>
                        <a:rPr lang="en-US"/>
                        <a:t>4</a:t>
                      </a:r>
                      <a:endParaRPr/>
                    </a:p>
                  </a:txBody>
                  <a:tcPr marT="91425" marB="91425" marR="91425" marL="91425"/>
                </a:tc>
                <a:tc>
                  <a:txBody>
                    <a:bodyPr/>
                    <a:lstStyle/>
                    <a:p>
                      <a:pPr indent="0" lvl="0" marL="0" rtl="0" algn="ctr">
                        <a:spcBef>
                          <a:spcPts val="0"/>
                        </a:spcBef>
                        <a:spcAft>
                          <a:spcPts val="0"/>
                        </a:spcAft>
                        <a:buNone/>
                      </a:pPr>
                      <a:r>
                        <a:rPr lang="en-US"/>
                        <a:t>E</a:t>
                      </a:r>
                      <a:endParaRPr/>
                    </a:p>
                  </a:txBody>
                  <a:tcPr marT="91425" marB="91425" marR="91425" marL="91425"/>
                </a:tc>
              </a:tr>
              <a:tr h="396200">
                <a:tc>
                  <a:txBody>
                    <a:bodyPr/>
                    <a:lstStyle/>
                    <a:p>
                      <a:pPr indent="0" lvl="0" marL="0" rtl="0" algn="ctr">
                        <a:spcBef>
                          <a:spcPts val="0"/>
                        </a:spcBef>
                        <a:spcAft>
                          <a:spcPts val="0"/>
                        </a:spcAft>
                        <a:buNone/>
                      </a:pPr>
                      <a:r>
                        <a:rPr lang="en-US"/>
                        <a:t>misc, (cotton wires, screw)</a:t>
                      </a:r>
                      <a:endParaRPr/>
                    </a:p>
                  </a:txBody>
                  <a:tcPr marT="91425" marB="91425" marR="91425" marL="91425"/>
                </a:tc>
                <a:tc>
                  <a:txBody>
                    <a:bodyPr/>
                    <a:lstStyle/>
                    <a:p>
                      <a:pPr indent="0" lvl="0" marL="0" rtl="0" algn="ctr">
                        <a:spcBef>
                          <a:spcPts val="0"/>
                        </a:spcBef>
                        <a:spcAft>
                          <a:spcPts val="0"/>
                        </a:spcAft>
                        <a:buNone/>
                      </a:pPr>
                      <a:r>
                        <a:rPr lang="en-US"/>
                        <a:t>8</a:t>
                      </a:r>
                      <a:endParaRPr/>
                    </a:p>
                  </a:txBody>
                  <a:tcPr marT="91425" marB="91425" marR="91425" marL="91425"/>
                </a:tc>
                <a:tc>
                  <a:txBody>
                    <a:bodyPr/>
                    <a:lstStyle/>
                    <a:p>
                      <a:pPr indent="0" lvl="0" marL="0" rtl="0" algn="ctr">
                        <a:spcBef>
                          <a:spcPts val="0"/>
                        </a:spcBef>
                        <a:spcAft>
                          <a:spcPts val="0"/>
                        </a:spcAft>
                        <a:buNone/>
                      </a:pPr>
                      <a:r>
                        <a:rPr lang="en-US"/>
                        <a:t>E</a:t>
                      </a:r>
                      <a:endParaRPr/>
                    </a:p>
                  </a:txBody>
                  <a:tcPr marT="91425" marB="91425" marR="91425" marL="91425"/>
                </a:tc>
              </a:tr>
              <a:tr h="396200">
                <a:tc>
                  <a:txBody>
                    <a:bodyPr/>
                    <a:lstStyle/>
                    <a:p>
                      <a:pPr indent="0" lvl="0" marL="0" rtl="0" algn="ctr">
                        <a:spcBef>
                          <a:spcPts val="0"/>
                        </a:spcBef>
                        <a:spcAft>
                          <a:spcPts val="0"/>
                        </a:spcAft>
                        <a:buNone/>
                      </a:pPr>
                      <a:r>
                        <a:rPr lang="en-US"/>
                        <a:t>Real time clock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8</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d</a:t>
                      </a:r>
                      <a:endParaRPr/>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US"/>
                        <a:t>Camera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13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US"/>
                        <a:t>TOTAL CONTAINER MASS</a:t>
                      </a:r>
                      <a:endParaRPr/>
                    </a:p>
                  </a:txBody>
                  <a:tcPr marT="91425" marB="91425" marR="91425" marL="91425">
                    <a:lnT cap="flat" cmpd="sng" w="9525">
                      <a:solidFill>
                        <a:srgbClr val="9E9E9E"/>
                      </a:solidFill>
                      <a:prstDash val="solid"/>
                      <a:round/>
                      <a:headEnd len="sm" w="sm" type="none"/>
                      <a:tailEnd len="sm" w="sm" type="none"/>
                    </a:lnT>
                    <a:solidFill>
                      <a:srgbClr val="FF0000"/>
                    </a:solidFill>
                  </a:tcPr>
                </a:tc>
                <a:tc gridSpan="2">
                  <a:txBody>
                    <a:bodyPr/>
                    <a:lstStyle/>
                    <a:p>
                      <a:pPr indent="0" lvl="0" marL="0" rtl="0" algn="ctr">
                        <a:spcBef>
                          <a:spcPts val="0"/>
                        </a:spcBef>
                        <a:spcAft>
                          <a:spcPts val="0"/>
                        </a:spcAft>
                        <a:buNone/>
                      </a:pPr>
                      <a:r>
                        <a:rPr lang="en-US"/>
                        <a:t>363 gr</a:t>
                      </a:r>
                      <a:endParaRPr/>
                    </a:p>
                  </a:txBody>
                  <a:tcPr marT="91425" marB="91425" marR="91425" marL="91425">
                    <a:lnT cap="flat" cmpd="sng" w="9525">
                      <a:solidFill>
                        <a:srgbClr val="9E9E9E"/>
                      </a:solidFill>
                      <a:prstDash val="solid"/>
                      <a:round/>
                      <a:headEnd len="sm" w="sm" type="none"/>
                      <a:tailEnd len="sm" w="sm" type="none"/>
                    </a:lnT>
                    <a:solidFill>
                      <a:srgbClr val="FF0000"/>
                    </a:solidFill>
                  </a:tcPr>
                </a:tc>
                <a:tc hMerge="1"/>
              </a:tr>
            </a:tbl>
          </a:graphicData>
        </a:graphic>
      </p:graphicFrame>
      <p:pic>
        <p:nvPicPr>
          <p:cNvPr id="1247" name="Google Shape;1247;g11ab1e318e5_0_1109"/>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g11ab1e318e5_0_112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253" name="Google Shape;1253;g11ab1e318e5_0_112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1254" name="Google Shape;1254;g11ab1e318e5_0_1120"/>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Mass Budget</a:t>
            </a:r>
            <a:endParaRPr/>
          </a:p>
        </p:txBody>
      </p:sp>
      <p:sp>
        <p:nvSpPr>
          <p:cNvPr id="1255" name="Google Shape;1255;g11ab1e318e5_0_112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256" name="Google Shape;1256;g11ab1e318e5_0_1120"/>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57" name="Google Shape;1257;g11ab1e318e5_0_1120"/>
          <p:cNvSpPr txBox="1"/>
          <p:nvPr/>
        </p:nvSpPr>
        <p:spPr>
          <a:xfrm>
            <a:off x="231675" y="1074863"/>
            <a:ext cx="568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t>CANSAT MASS</a:t>
            </a:r>
            <a:endParaRPr b="1" sz="2400"/>
          </a:p>
        </p:txBody>
      </p:sp>
      <p:graphicFrame>
        <p:nvGraphicFramePr>
          <p:cNvPr id="1258" name="Google Shape;1258;g11ab1e318e5_0_1120"/>
          <p:cNvGraphicFramePr/>
          <p:nvPr/>
        </p:nvGraphicFramePr>
        <p:xfrm>
          <a:off x="231675" y="1628975"/>
          <a:ext cx="3000000" cy="3000000"/>
        </p:xfrm>
        <a:graphic>
          <a:graphicData uri="http://schemas.openxmlformats.org/drawingml/2006/table">
            <a:tbl>
              <a:tblPr>
                <a:noFill/>
                <a:tableStyleId>{A9ED1627-924B-4930-AA3C-071C1F8F71B4}</a:tableStyleId>
              </a:tblPr>
              <a:tblGrid>
                <a:gridCol w="4340325"/>
                <a:gridCol w="4340325"/>
              </a:tblGrid>
              <a:tr h="381000">
                <a:tc>
                  <a:txBody>
                    <a:bodyPr/>
                    <a:lstStyle/>
                    <a:p>
                      <a:pPr indent="0" lvl="0" marL="0" rtl="0" algn="ctr">
                        <a:spcBef>
                          <a:spcPts val="0"/>
                        </a:spcBef>
                        <a:spcAft>
                          <a:spcPts val="0"/>
                        </a:spcAft>
                        <a:buNone/>
                      </a:pPr>
                      <a:r>
                        <a:rPr lang="en-US"/>
                        <a:t>PART</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Mass gr</a:t>
                      </a:r>
                      <a:endParaRPr/>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PAYLOAD </a:t>
                      </a:r>
                      <a:endParaRPr/>
                    </a:p>
                  </a:txBody>
                  <a:tcPr marT="91425" marB="91425" marR="91425" marL="91425"/>
                </a:tc>
                <a:tc>
                  <a:txBody>
                    <a:bodyPr/>
                    <a:lstStyle/>
                    <a:p>
                      <a:pPr indent="0" lvl="0" marL="0" rtl="0" algn="ctr">
                        <a:spcBef>
                          <a:spcPts val="0"/>
                        </a:spcBef>
                        <a:spcAft>
                          <a:spcPts val="0"/>
                        </a:spcAft>
                        <a:buNone/>
                      </a:pPr>
                      <a:r>
                        <a:rPr lang="en-US"/>
                        <a:t>232</a:t>
                      </a:r>
                      <a:endParaRPr/>
                    </a:p>
                  </a:txBody>
                  <a:tcPr marT="91425" marB="91425" marR="91425" marL="91425"/>
                </a:tc>
              </a:tr>
              <a:tr h="381000">
                <a:tc>
                  <a:txBody>
                    <a:bodyPr/>
                    <a:lstStyle/>
                    <a:p>
                      <a:pPr indent="0" lvl="0" marL="0" rtl="0" algn="ctr">
                        <a:spcBef>
                          <a:spcPts val="0"/>
                        </a:spcBef>
                        <a:spcAft>
                          <a:spcPts val="0"/>
                        </a:spcAft>
                        <a:buNone/>
                      </a:pPr>
                      <a:r>
                        <a:rPr lang="en-US"/>
                        <a:t>CONTAINER</a:t>
                      </a:r>
                      <a:endParaRPr/>
                    </a:p>
                  </a:txBody>
                  <a:tcPr marT="91425" marB="91425" marR="91425" marL="91425"/>
                </a:tc>
                <a:tc>
                  <a:txBody>
                    <a:bodyPr/>
                    <a:lstStyle/>
                    <a:p>
                      <a:pPr indent="0" lvl="0" marL="0" rtl="0" algn="ctr">
                        <a:spcBef>
                          <a:spcPts val="0"/>
                        </a:spcBef>
                        <a:spcAft>
                          <a:spcPts val="0"/>
                        </a:spcAft>
                        <a:buNone/>
                      </a:pPr>
                      <a:r>
                        <a:rPr lang="en-US"/>
                        <a:t>363</a:t>
                      </a:r>
                      <a:endParaRPr/>
                    </a:p>
                  </a:txBody>
                  <a:tcPr marT="91425" marB="91425" marR="91425" marL="91425"/>
                </a:tc>
              </a:tr>
              <a:tr h="381000">
                <a:tc>
                  <a:txBody>
                    <a:bodyPr/>
                    <a:lstStyle/>
                    <a:p>
                      <a:pPr indent="0" lvl="0" marL="0" rtl="0" algn="ctr">
                        <a:spcBef>
                          <a:spcPts val="0"/>
                        </a:spcBef>
                        <a:spcAft>
                          <a:spcPts val="0"/>
                        </a:spcAft>
                        <a:buNone/>
                      </a:pPr>
                      <a:r>
                        <a:rPr lang="en-US"/>
                        <a:t>TOTAL</a:t>
                      </a:r>
                      <a:endParaRPr/>
                    </a:p>
                  </a:txBody>
                  <a:tcPr marT="91425" marB="91425" marR="91425" marL="91425">
                    <a:solidFill>
                      <a:srgbClr val="FF0000"/>
                    </a:solidFill>
                  </a:tcPr>
                </a:tc>
                <a:tc>
                  <a:txBody>
                    <a:bodyPr/>
                    <a:lstStyle/>
                    <a:p>
                      <a:pPr indent="0" lvl="0" marL="0" rtl="0" algn="ctr">
                        <a:spcBef>
                          <a:spcPts val="0"/>
                        </a:spcBef>
                        <a:spcAft>
                          <a:spcPts val="0"/>
                        </a:spcAft>
                        <a:buNone/>
                      </a:pPr>
                      <a:r>
                        <a:rPr lang="en-US"/>
                        <a:t>595</a:t>
                      </a:r>
                      <a:endParaRPr/>
                    </a:p>
                  </a:txBody>
                  <a:tcPr marT="91425" marB="91425" marR="91425" marL="91425">
                    <a:solidFill>
                      <a:srgbClr val="FF0000"/>
                    </a:solidFill>
                  </a:tcPr>
                </a:tc>
              </a:tr>
            </a:tbl>
          </a:graphicData>
        </a:graphic>
      </p:graphicFrame>
      <p:sp>
        <p:nvSpPr>
          <p:cNvPr id="1259" name="Google Shape;1259;g11ab1e318e5_0_1120"/>
          <p:cNvSpPr txBox="1"/>
          <p:nvPr/>
        </p:nvSpPr>
        <p:spPr>
          <a:xfrm>
            <a:off x="316500" y="4243925"/>
            <a:ext cx="8511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Total mass of the cansat is estimated in 595 gr, to reach the 600 gr mark we can add little plumbs in the container, and if its too heavy we can make holes in the lateral walls of the container and cover them with MONOKOTE to reduce weight</a:t>
            </a:r>
            <a:endParaRPr/>
          </a:p>
        </p:txBody>
      </p:sp>
      <p:pic>
        <p:nvPicPr>
          <p:cNvPr id="1260" name="Google Shape;1260;g11ab1e318e5_0_112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41"/>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1266" name="Google Shape;1266;p41"/>
          <p:cNvSpPr txBox="1"/>
          <p:nvPr>
            <p:ph idx="12" type="sldNum"/>
          </p:nvPr>
        </p:nvSpPr>
        <p:spPr>
          <a:xfrm>
            <a:off x="8001000" y="6477000"/>
            <a:ext cx="685800" cy="2476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67" name="Google Shape;1267;p4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1" i="0" lang="en-US" sz="3200" u="none" cap="none" strike="noStrike">
                <a:solidFill>
                  <a:schemeClr val="accent2"/>
                </a:solidFill>
                <a:latin typeface="Arial"/>
                <a:ea typeface="Arial"/>
                <a:cs typeface="Arial"/>
                <a:sym typeface="Arial"/>
              </a:rPr>
              <a:t>Communication and Data Handling (CD</a:t>
            </a:r>
            <a:r>
              <a:rPr lang="en-US"/>
              <a:t>H) </a:t>
            </a:r>
            <a:r>
              <a:rPr b="1" i="0" lang="en-US" sz="3200" u="none" cap="none" strike="noStrike">
                <a:solidFill>
                  <a:schemeClr val="accent2"/>
                </a:solidFill>
                <a:latin typeface="Arial"/>
                <a:ea typeface="Arial"/>
                <a:cs typeface="Arial"/>
                <a:sym typeface="Arial"/>
              </a:rPr>
              <a:t>Subsystem Design</a:t>
            </a:r>
            <a:endParaRPr/>
          </a:p>
        </p:txBody>
      </p:sp>
      <p:sp>
        <p:nvSpPr>
          <p:cNvPr id="1268" name="Google Shape;1268;p41"/>
          <p:cNvSpPr txBox="1"/>
          <p:nvPr>
            <p:ph idx="1" type="subTitle"/>
          </p:nvPr>
        </p:nvSpPr>
        <p:spPr>
          <a:xfrm>
            <a:off x="1371600" y="4343400"/>
            <a:ext cx="6400800"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Jorge Royon</a:t>
            </a:r>
            <a:endParaRPr/>
          </a:p>
          <a:p>
            <a:pPr indent="0" lvl="0" marL="0" marR="0" rtl="0" algn="ctr">
              <a:lnSpc>
                <a:spcPct val="100000"/>
              </a:lnSpc>
              <a:spcBef>
                <a:spcPts val="0"/>
              </a:spcBef>
              <a:spcAft>
                <a:spcPts val="0"/>
              </a:spcAft>
              <a:buClr>
                <a:schemeClr val="dk1"/>
              </a:buClr>
              <a:buSzPts val="2400"/>
              <a:buFont typeface="Arial"/>
              <a:buNone/>
            </a:pPr>
            <a:r>
              <a:rPr lang="en-US"/>
              <a:t>Juan Esteban Yurquina</a:t>
            </a:r>
            <a:endParaRPr/>
          </a:p>
          <a:p>
            <a:pPr indent="0" lvl="0" marL="0" marR="0" rtl="0" algn="ctr">
              <a:lnSpc>
                <a:spcPct val="100000"/>
              </a:lnSpc>
              <a:spcBef>
                <a:spcPts val="0"/>
              </a:spcBef>
              <a:spcAft>
                <a:spcPts val="0"/>
              </a:spcAft>
              <a:buClr>
                <a:schemeClr val="dk1"/>
              </a:buClr>
              <a:buSzPts val="2400"/>
              <a:buFont typeface="Arial"/>
              <a:buNone/>
            </a:pPr>
            <a:r>
              <a:rPr lang="en-US"/>
              <a:t>Juárez Enzo </a:t>
            </a:r>
            <a:endParaRPr/>
          </a:p>
        </p:txBody>
      </p:sp>
      <p:pic>
        <p:nvPicPr>
          <p:cNvPr id="1269" name="Google Shape;1269;p41"/>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42"/>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275" name="Google Shape;1275;p42"/>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76" name="Google Shape;1276;p42"/>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Container Command Data Handler (CDH) Overview</a:t>
            </a:r>
            <a:endParaRPr/>
          </a:p>
        </p:txBody>
      </p:sp>
      <p:sp>
        <p:nvSpPr>
          <p:cNvPr id="1277" name="Google Shape;1277;p4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78" name="Google Shape;1278;p4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79" name="Google Shape;1279;p4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pic>
        <p:nvPicPr>
          <p:cNvPr id="1280" name="Google Shape;1280;p42"/>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pic>
        <p:nvPicPr>
          <p:cNvPr id="1281" name="Google Shape;1281;p42"/>
          <p:cNvPicPr preferRelativeResize="0"/>
          <p:nvPr/>
        </p:nvPicPr>
        <p:blipFill>
          <a:blip r:embed="rId4">
            <a:alphaModFix/>
          </a:blip>
          <a:stretch>
            <a:fillRect/>
          </a:stretch>
        </p:blipFill>
        <p:spPr>
          <a:xfrm>
            <a:off x="1320050" y="1293188"/>
            <a:ext cx="1985700" cy="1861575"/>
          </a:xfrm>
          <a:prstGeom prst="rect">
            <a:avLst/>
          </a:prstGeom>
          <a:noFill/>
          <a:ln>
            <a:noFill/>
          </a:ln>
        </p:spPr>
      </p:pic>
      <p:pic>
        <p:nvPicPr>
          <p:cNvPr id="1282" name="Google Shape;1282;p42"/>
          <p:cNvPicPr preferRelativeResize="0"/>
          <p:nvPr/>
        </p:nvPicPr>
        <p:blipFill>
          <a:blip r:embed="rId5">
            <a:alphaModFix/>
          </a:blip>
          <a:stretch>
            <a:fillRect/>
          </a:stretch>
        </p:blipFill>
        <p:spPr>
          <a:xfrm>
            <a:off x="6304939" y="1356413"/>
            <a:ext cx="1696061" cy="1735150"/>
          </a:xfrm>
          <a:prstGeom prst="rect">
            <a:avLst/>
          </a:prstGeom>
          <a:noFill/>
          <a:ln>
            <a:noFill/>
          </a:ln>
        </p:spPr>
      </p:pic>
      <p:sp>
        <p:nvSpPr>
          <p:cNvPr id="1283" name="Google Shape;1283;p42"/>
          <p:cNvSpPr/>
          <p:nvPr/>
        </p:nvSpPr>
        <p:spPr>
          <a:xfrm>
            <a:off x="1019748" y="3126050"/>
            <a:ext cx="2286000" cy="4992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Arduino Mega 2560 Mini</a:t>
            </a:r>
            <a:endParaRPr b="1"/>
          </a:p>
        </p:txBody>
      </p:sp>
      <p:sp>
        <p:nvSpPr>
          <p:cNvPr id="1284" name="Google Shape;1284;p42"/>
          <p:cNvSpPr/>
          <p:nvPr/>
        </p:nvSpPr>
        <p:spPr>
          <a:xfrm>
            <a:off x="6304946" y="3126057"/>
            <a:ext cx="1472400" cy="4992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XBee PRO S2C</a:t>
            </a:r>
            <a:endParaRPr b="1" sz="1600"/>
          </a:p>
        </p:txBody>
      </p:sp>
      <p:cxnSp>
        <p:nvCxnSpPr>
          <p:cNvPr id="1285" name="Google Shape;1285;p42"/>
          <p:cNvCxnSpPr>
            <a:stCxn id="1283" idx="3"/>
            <a:endCxn id="1284" idx="1"/>
          </p:cNvCxnSpPr>
          <p:nvPr/>
        </p:nvCxnSpPr>
        <p:spPr>
          <a:xfrm>
            <a:off x="3305748" y="3375650"/>
            <a:ext cx="2999100" cy="600"/>
          </a:xfrm>
          <a:prstGeom prst="bentConnector3">
            <a:avLst>
              <a:gd fmla="val 50002" name="adj1"/>
            </a:avLst>
          </a:prstGeom>
          <a:noFill/>
          <a:ln cap="flat" cmpd="sng" w="38100">
            <a:solidFill>
              <a:srgbClr val="00B050"/>
            </a:solidFill>
            <a:prstDash val="solid"/>
            <a:round/>
            <a:headEnd len="med" w="med" type="none"/>
            <a:tailEnd len="med" w="med" type="triangle"/>
          </a:ln>
        </p:spPr>
      </p:cxnSp>
      <p:graphicFrame>
        <p:nvGraphicFramePr>
          <p:cNvPr id="1286" name="Google Shape;1286;p42"/>
          <p:cNvGraphicFramePr/>
          <p:nvPr/>
        </p:nvGraphicFramePr>
        <p:xfrm>
          <a:off x="539388" y="3948400"/>
          <a:ext cx="3000000" cy="3000000"/>
        </p:xfrm>
        <a:graphic>
          <a:graphicData uri="http://schemas.openxmlformats.org/drawingml/2006/table">
            <a:tbl>
              <a:tblPr>
                <a:noFill/>
                <a:tableStyleId>{A9ED1627-924B-4930-AA3C-071C1F8F71B4}</a:tableStyleId>
              </a:tblPr>
              <a:tblGrid>
                <a:gridCol w="3899125"/>
              </a:tblGrid>
              <a:tr h="995475">
                <a:tc>
                  <a:txBody>
                    <a:bodyPr/>
                    <a:lstStyle/>
                    <a:p>
                      <a:pPr indent="0" lvl="0" marL="0" rtl="0" algn="l">
                        <a:spcBef>
                          <a:spcPts val="0"/>
                        </a:spcBef>
                        <a:spcAft>
                          <a:spcPts val="0"/>
                        </a:spcAft>
                        <a:buNone/>
                      </a:pPr>
                      <a:r>
                        <a:rPr b="1" lang="en-US">
                          <a:solidFill>
                            <a:srgbClr val="000000"/>
                          </a:solidFill>
                        </a:rPr>
                        <a:t>Arduino 2560 mega mini: An Arduino mega, is used to get data from sensors, transmit it to the XBee PRO S2C and control the container.</a:t>
                      </a:r>
                      <a:endParaRPr/>
                    </a:p>
                  </a:txBody>
                  <a:tcPr marT="91425" marB="91425" marR="91425" marL="91425">
                    <a:solidFill>
                      <a:srgbClr val="FFF2CC"/>
                    </a:solidFill>
                  </a:tcPr>
                </a:tc>
              </a:tr>
            </a:tbl>
          </a:graphicData>
        </a:graphic>
      </p:graphicFrame>
      <p:graphicFrame>
        <p:nvGraphicFramePr>
          <p:cNvPr id="1287" name="Google Shape;1287;p42"/>
          <p:cNvGraphicFramePr/>
          <p:nvPr/>
        </p:nvGraphicFramePr>
        <p:xfrm>
          <a:off x="5031175" y="3916238"/>
          <a:ext cx="3000000" cy="3000000"/>
        </p:xfrm>
        <a:graphic>
          <a:graphicData uri="http://schemas.openxmlformats.org/drawingml/2006/table">
            <a:tbl>
              <a:tblPr>
                <a:noFill/>
                <a:tableStyleId>{A9ED1627-924B-4930-AA3C-071C1F8F71B4}</a:tableStyleId>
              </a:tblPr>
              <a:tblGrid>
                <a:gridCol w="3657600"/>
              </a:tblGrid>
              <a:tr h="1068450">
                <a:tc>
                  <a:txBody>
                    <a:bodyPr/>
                    <a:lstStyle/>
                    <a:p>
                      <a:pPr indent="0" lvl="0" marL="0" rtl="0" algn="l">
                        <a:spcBef>
                          <a:spcPts val="0"/>
                        </a:spcBef>
                        <a:spcAft>
                          <a:spcPts val="0"/>
                        </a:spcAft>
                        <a:buClr>
                          <a:srgbClr val="000000"/>
                        </a:buClr>
                        <a:buSzPts val="1100"/>
                        <a:buFont typeface="Arial"/>
                        <a:buNone/>
                      </a:pPr>
                      <a:r>
                        <a:rPr b="1" lang="en-US"/>
                        <a:t>A XBee PRo S2C module is a</a:t>
                      </a:r>
                      <a:endParaRPr b="1"/>
                    </a:p>
                    <a:p>
                      <a:pPr indent="0" lvl="0" marL="0" rtl="0" algn="l">
                        <a:spcBef>
                          <a:spcPts val="0"/>
                        </a:spcBef>
                        <a:spcAft>
                          <a:spcPts val="0"/>
                        </a:spcAft>
                        <a:buClr>
                          <a:srgbClr val="000000"/>
                        </a:buClr>
                        <a:buSzPts val="1100"/>
                        <a:buFont typeface="Arial"/>
                        <a:buNone/>
                      </a:pPr>
                      <a:r>
                        <a:rPr b="1" lang="en-US"/>
                        <a:t>transceiver. It is used to transmit and receive data between the payload and the ground station.</a:t>
                      </a:r>
                      <a:endParaRPr b="1"/>
                    </a:p>
                    <a:p>
                      <a:pPr indent="0" lvl="0" marL="0" rtl="0" algn="l">
                        <a:spcBef>
                          <a:spcPts val="0"/>
                        </a:spcBef>
                        <a:spcAft>
                          <a:spcPts val="0"/>
                        </a:spcAft>
                        <a:buNone/>
                      </a:pPr>
                      <a:r>
                        <a:t/>
                      </a:r>
                      <a:endParaRPr/>
                    </a:p>
                  </a:txBody>
                  <a:tcPr marT="91425" marB="91425" marR="91425" marL="91425">
                    <a:solidFill>
                      <a:srgbClr val="FFF2CC"/>
                    </a:solidFill>
                  </a:tcP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43"/>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CDH Changes Since PDR</a:t>
            </a:r>
            <a:endParaRPr/>
          </a:p>
        </p:txBody>
      </p:sp>
      <p:sp>
        <p:nvSpPr>
          <p:cNvPr id="1293" name="Google Shape;1293;p43"/>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81000" lvl="0" marL="914400" rtl="0" algn="l">
              <a:spcBef>
                <a:spcPts val="0"/>
              </a:spcBef>
              <a:spcAft>
                <a:spcPts val="0"/>
              </a:spcAft>
              <a:buSzPts val="2400"/>
              <a:buChar char="•"/>
            </a:pPr>
            <a:r>
              <a:rPr lang="en-US"/>
              <a:t>We haven’t changes to this section since the submission of the PDR.</a:t>
            </a:r>
            <a:endParaRPr/>
          </a:p>
        </p:txBody>
      </p:sp>
      <p:sp>
        <p:nvSpPr>
          <p:cNvPr id="1294" name="Google Shape;1294;p43"/>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295" name="Google Shape;1295;p43"/>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96" name="Google Shape;1296;p4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97" name="Google Shape;1297;p43"/>
          <p:cNvSpPr txBox="1"/>
          <p:nvPr/>
        </p:nvSpPr>
        <p:spPr>
          <a:xfrm>
            <a:off x="228600" y="6477000"/>
            <a:ext cx="22860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pic>
        <p:nvPicPr>
          <p:cNvPr id="1298" name="Google Shape;1298;p43"/>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f3c6a24ac7_0_8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a:t>
            </a:r>
            <a:r>
              <a:rPr b="0" i="0" lang="en-US" sz="1000" u="none" cap="none" strike="noStrike">
                <a:solidFill>
                  <a:schemeClr val="dk1"/>
                </a:solidFill>
                <a:latin typeface="Arial"/>
                <a:ea typeface="Arial"/>
                <a:cs typeface="Arial"/>
                <a:sym typeface="Arial"/>
              </a:rPr>
              <a:t> </a:t>
            </a:r>
            <a:r>
              <a:rPr lang="en-US"/>
              <a:t>C</a:t>
            </a:r>
            <a:r>
              <a:rPr b="0" i="0" lang="en-US" sz="1000" u="none" cap="none" strike="noStrike">
                <a:solidFill>
                  <a:schemeClr val="dk1"/>
                </a:solidFill>
                <a:latin typeface="Arial"/>
                <a:ea typeface="Arial"/>
                <a:cs typeface="Arial"/>
                <a:sym typeface="Arial"/>
              </a:rPr>
              <a:t>DR:  </a:t>
            </a:r>
            <a:r>
              <a:rPr lang="en-US"/>
              <a:t>Team 1064 UCASAL</a:t>
            </a:r>
            <a:endParaRPr b="0" i="0" sz="1000" u="none" cap="none" strike="noStrike">
              <a:solidFill>
                <a:schemeClr val="dk1"/>
              </a:solidFill>
              <a:latin typeface="Arial"/>
              <a:ea typeface="Arial"/>
              <a:cs typeface="Arial"/>
              <a:sym typeface="Arial"/>
            </a:endParaRPr>
          </a:p>
        </p:txBody>
      </p:sp>
      <p:sp>
        <p:nvSpPr>
          <p:cNvPr id="307" name="Google Shape;307;gf3c6a24ac7_0_8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08" name="Google Shape;308;gf3c6a24ac7_0_80"/>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Mission Summary (2 of 2)</a:t>
            </a:r>
            <a:endParaRPr/>
          </a:p>
        </p:txBody>
      </p:sp>
      <p:sp>
        <p:nvSpPr>
          <p:cNvPr id="309" name="Google Shape;309;gf3c6a24ac7_0_8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310" name="Google Shape;310;gf3c6a24ac7_0_8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11" name="Google Shape;311;gf3c6a24ac7_0_8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312" name="Google Shape;312;gf3c6a24ac7_0_80"/>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ctr">
              <a:spcBef>
                <a:spcPts val="480"/>
              </a:spcBef>
              <a:spcAft>
                <a:spcPts val="0"/>
              </a:spcAft>
              <a:buNone/>
            </a:pPr>
            <a:r>
              <a:t/>
            </a:r>
            <a:endParaRPr b="1" sz="1700">
              <a:solidFill>
                <a:srgbClr val="000000"/>
              </a:solidFill>
            </a:endParaRPr>
          </a:p>
          <a:p>
            <a:pPr indent="0" lvl="0" marL="0" rtl="0" algn="ctr">
              <a:spcBef>
                <a:spcPts val="480"/>
              </a:spcBef>
              <a:spcAft>
                <a:spcPts val="0"/>
              </a:spcAft>
              <a:buNone/>
            </a:pPr>
            <a:r>
              <a:rPr b="1" lang="en-US" sz="1700">
                <a:solidFill>
                  <a:srgbClr val="000000"/>
                </a:solidFill>
              </a:rPr>
              <a:t>BONUS OBJECTIVES</a:t>
            </a:r>
            <a:endParaRPr b="1" sz="1700">
              <a:solidFill>
                <a:srgbClr val="000000"/>
              </a:solidFill>
            </a:endParaRPr>
          </a:p>
          <a:p>
            <a:pPr indent="0" lvl="0" marL="0" rtl="0" algn="l">
              <a:spcBef>
                <a:spcPts val="480"/>
              </a:spcBef>
              <a:spcAft>
                <a:spcPts val="0"/>
              </a:spcAft>
              <a:buNone/>
            </a:pPr>
            <a:r>
              <a:t/>
            </a:r>
            <a:endParaRPr b="1" sz="1700"/>
          </a:p>
          <a:p>
            <a:pPr indent="-336550" lvl="0" marL="457200" rtl="0" algn="l">
              <a:spcBef>
                <a:spcPts val="480"/>
              </a:spcBef>
              <a:spcAft>
                <a:spcPts val="0"/>
              </a:spcAft>
              <a:buClr>
                <a:srgbClr val="000000"/>
              </a:buClr>
              <a:buSzPts val="1700"/>
              <a:buChar char="●"/>
            </a:pPr>
            <a:r>
              <a:rPr b="1" lang="en-US" sz="1700">
                <a:solidFill>
                  <a:srgbClr val="000000"/>
                </a:solidFill>
              </a:rPr>
              <a:t>As the container is releasing the payload, the container shall contain a video camera and start recording to show the descent of the payload. All videos are to be recorded and recovered when the Cansat is recovered from the field. </a:t>
            </a:r>
            <a:endParaRPr b="1" sz="1700">
              <a:solidFill>
                <a:srgbClr val="00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44"/>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304" name="Google Shape;1304;p44"/>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05" name="Google Shape;1305;p44"/>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 </a:t>
            </a:r>
            <a:r>
              <a:rPr b="1" i="0" lang="en-US" sz="2400" u="none" cap="none" strike="noStrike">
                <a:solidFill>
                  <a:schemeClr val="accent2"/>
                </a:solidFill>
                <a:latin typeface="Arial"/>
                <a:ea typeface="Arial"/>
                <a:cs typeface="Arial"/>
                <a:sym typeface="Arial"/>
              </a:rPr>
              <a:t>Processor &amp; Memory Selection</a:t>
            </a:r>
            <a:endParaRPr/>
          </a:p>
        </p:txBody>
      </p:sp>
      <p:sp>
        <p:nvSpPr>
          <p:cNvPr id="1306" name="Google Shape;1306;p44"/>
          <p:cNvSpPr txBox="1"/>
          <p:nvPr/>
        </p:nvSpPr>
        <p:spPr>
          <a:xfrm>
            <a:off x="228600" y="6477000"/>
            <a:ext cx="22860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307" name="Google Shape;1307;p4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308" name="Google Shape;1308;p44"/>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1309" name="Google Shape;1309;p44"/>
          <p:cNvGraphicFramePr/>
          <p:nvPr/>
        </p:nvGraphicFramePr>
        <p:xfrm>
          <a:off x="271188" y="1715288"/>
          <a:ext cx="3000000" cy="3000000"/>
        </p:xfrm>
        <a:graphic>
          <a:graphicData uri="http://schemas.openxmlformats.org/drawingml/2006/table">
            <a:tbl>
              <a:tblPr>
                <a:noFill/>
                <a:tableStyleId>{A9ED1627-924B-4930-AA3C-071C1F8F71B4}</a:tableStyleId>
              </a:tblPr>
              <a:tblGrid>
                <a:gridCol w="1075200"/>
                <a:gridCol w="698625"/>
                <a:gridCol w="1100300"/>
                <a:gridCol w="1050100"/>
                <a:gridCol w="1100325"/>
                <a:gridCol w="1629475"/>
                <a:gridCol w="994225"/>
                <a:gridCol w="953350"/>
              </a:tblGrid>
              <a:tr h="767325">
                <a:tc>
                  <a:txBody>
                    <a:bodyPr/>
                    <a:lstStyle/>
                    <a:p>
                      <a:pPr indent="0" lvl="0" marL="0" rtl="0" algn="ctr">
                        <a:spcBef>
                          <a:spcPts val="0"/>
                        </a:spcBef>
                        <a:spcAft>
                          <a:spcPts val="0"/>
                        </a:spcAft>
                        <a:buNone/>
                      </a:pPr>
                      <a:r>
                        <a:rPr b="1" lang="en-US" sz="1100"/>
                        <a:t>MODEL</a:t>
                      </a:r>
                      <a:endParaRPr b="1" sz="1100"/>
                    </a:p>
                  </a:txBody>
                  <a:tcPr marT="91425" marB="91425" marR="91425" marL="91425">
                    <a:solidFill>
                      <a:srgbClr val="FFFF00"/>
                    </a:solidFill>
                  </a:tcPr>
                </a:tc>
                <a:tc>
                  <a:txBody>
                    <a:bodyPr/>
                    <a:lstStyle/>
                    <a:p>
                      <a:pPr indent="0" lvl="0" marL="0" rtl="0" algn="ctr">
                        <a:spcBef>
                          <a:spcPts val="0"/>
                        </a:spcBef>
                        <a:spcAft>
                          <a:spcPts val="0"/>
                        </a:spcAft>
                        <a:buNone/>
                      </a:pPr>
                      <a:r>
                        <a:rPr b="1" lang="en-US" sz="1100"/>
                        <a:t>BOOT TIME</a:t>
                      </a:r>
                      <a:endParaRPr b="1" sz="1100"/>
                    </a:p>
                  </a:txBody>
                  <a:tcPr marT="91425" marB="91425" marR="91425" marL="91425">
                    <a:solidFill>
                      <a:srgbClr val="FFFF00"/>
                    </a:solidFill>
                  </a:tcPr>
                </a:tc>
                <a:tc>
                  <a:txBody>
                    <a:bodyPr/>
                    <a:lstStyle/>
                    <a:p>
                      <a:pPr indent="0" lvl="0" marL="0" rtl="0" algn="ctr">
                        <a:spcBef>
                          <a:spcPts val="0"/>
                        </a:spcBef>
                        <a:spcAft>
                          <a:spcPts val="0"/>
                        </a:spcAft>
                        <a:buClr>
                          <a:srgbClr val="000000"/>
                        </a:buClr>
                        <a:buSzPts val="1100"/>
                        <a:buFont typeface="Arial"/>
                        <a:buNone/>
                      </a:pPr>
                      <a:r>
                        <a:rPr b="1" lang="en-US" sz="1100"/>
                        <a:t>PROCESSOR</a:t>
                      </a:r>
                      <a:endParaRPr b="1" sz="1100"/>
                    </a:p>
                    <a:p>
                      <a:pPr indent="0" lvl="0" marL="0" rtl="0" algn="ctr">
                        <a:spcBef>
                          <a:spcPts val="0"/>
                        </a:spcBef>
                        <a:spcAft>
                          <a:spcPts val="0"/>
                        </a:spcAft>
                        <a:buClr>
                          <a:srgbClr val="000000"/>
                        </a:buClr>
                        <a:buSzPts val="1100"/>
                        <a:buFont typeface="Arial"/>
                        <a:buNone/>
                      </a:pPr>
                      <a:r>
                        <a:rPr b="1" lang="en-US" sz="1100"/>
                        <a:t>SPEED</a:t>
                      </a:r>
                      <a:endParaRPr b="1" sz="1100"/>
                    </a:p>
                    <a:p>
                      <a:pPr indent="0" lvl="0" marL="0" rtl="0" algn="ctr">
                        <a:spcBef>
                          <a:spcPts val="0"/>
                        </a:spcBef>
                        <a:spcAft>
                          <a:spcPts val="0"/>
                        </a:spcAft>
                        <a:buNone/>
                      </a:pPr>
                      <a:r>
                        <a:t/>
                      </a:r>
                      <a:endParaRPr b="1" sz="1100"/>
                    </a:p>
                  </a:txBody>
                  <a:tcPr marT="91425" marB="91425" marR="91425" marL="91425">
                    <a:solidFill>
                      <a:srgbClr val="FFFF00"/>
                    </a:solidFill>
                  </a:tcPr>
                </a:tc>
                <a:tc>
                  <a:txBody>
                    <a:bodyPr/>
                    <a:lstStyle/>
                    <a:p>
                      <a:pPr indent="0" lvl="0" marL="0" rtl="0" algn="ctr">
                        <a:spcBef>
                          <a:spcPts val="0"/>
                        </a:spcBef>
                        <a:spcAft>
                          <a:spcPts val="0"/>
                        </a:spcAft>
                        <a:buNone/>
                      </a:pPr>
                      <a:r>
                        <a:rPr b="1" lang="en-US" sz="1100"/>
                        <a:t>I/O PINS</a:t>
                      </a:r>
                      <a:endParaRPr b="1" sz="1100"/>
                    </a:p>
                  </a:txBody>
                  <a:tcPr marT="91425" marB="91425" marR="91425" marL="91425">
                    <a:solidFill>
                      <a:srgbClr val="FFFF00"/>
                    </a:solidFill>
                  </a:tcPr>
                </a:tc>
                <a:tc>
                  <a:txBody>
                    <a:bodyPr/>
                    <a:lstStyle/>
                    <a:p>
                      <a:pPr indent="0" lvl="0" marL="0" rtl="0" algn="ctr">
                        <a:spcBef>
                          <a:spcPts val="0"/>
                        </a:spcBef>
                        <a:spcAft>
                          <a:spcPts val="0"/>
                        </a:spcAft>
                        <a:buNone/>
                      </a:pPr>
                      <a:r>
                        <a:rPr b="1" lang="en-US" sz="1100"/>
                        <a:t>INTERFACES</a:t>
                      </a:r>
                      <a:endParaRPr b="1" sz="1100"/>
                    </a:p>
                  </a:txBody>
                  <a:tcPr marT="91425" marB="91425" marR="91425" marL="91425">
                    <a:solidFill>
                      <a:srgbClr val="FFFF00"/>
                    </a:solidFill>
                  </a:tcPr>
                </a:tc>
                <a:tc>
                  <a:txBody>
                    <a:bodyPr/>
                    <a:lstStyle/>
                    <a:p>
                      <a:pPr indent="0" lvl="0" marL="0" rtl="0" algn="ctr">
                        <a:spcBef>
                          <a:spcPts val="0"/>
                        </a:spcBef>
                        <a:spcAft>
                          <a:spcPts val="0"/>
                        </a:spcAft>
                        <a:buClr>
                          <a:srgbClr val="000000"/>
                        </a:buClr>
                        <a:buSzPts val="1100"/>
                        <a:buFont typeface="Arial"/>
                        <a:buNone/>
                      </a:pPr>
                      <a:r>
                        <a:rPr b="1" lang="en-US" sz="1100"/>
                        <a:t>MEMORY</a:t>
                      </a:r>
                      <a:endParaRPr b="1" sz="1100"/>
                    </a:p>
                    <a:p>
                      <a:pPr indent="0" lvl="0" marL="0" rtl="0" algn="ctr">
                        <a:spcBef>
                          <a:spcPts val="0"/>
                        </a:spcBef>
                        <a:spcAft>
                          <a:spcPts val="0"/>
                        </a:spcAft>
                        <a:buClr>
                          <a:srgbClr val="000000"/>
                        </a:buClr>
                        <a:buSzPts val="1100"/>
                        <a:buFont typeface="Arial"/>
                        <a:buNone/>
                      </a:pPr>
                      <a:r>
                        <a:rPr b="1" lang="en-US" sz="1100"/>
                        <a:t>STORAGE</a:t>
                      </a:r>
                      <a:endParaRPr b="1" sz="1100"/>
                    </a:p>
                    <a:p>
                      <a:pPr indent="0" lvl="0" marL="0" rtl="0" algn="ctr">
                        <a:spcBef>
                          <a:spcPts val="0"/>
                        </a:spcBef>
                        <a:spcAft>
                          <a:spcPts val="0"/>
                        </a:spcAft>
                        <a:buClr>
                          <a:srgbClr val="000000"/>
                        </a:buClr>
                        <a:buSzPts val="1100"/>
                        <a:buFont typeface="Arial"/>
                        <a:buNone/>
                      </a:pPr>
                      <a:r>
                        <a:rPr b="1" lang="en-US" sz="1100"/>
                        <a:t>REQUIRED</a:t>
                      </a:r>
                      <a:endParaRPr b="1" sz="1100"/>
                    </a:p>
                    <a:p>
                      <a:pPr indent="0" lvl="0" marL="0" rtl="0" algn="ctr">
                        <a:spcBef>
                          <a:spcPts val="0"/>
                        </a:spcBef>
                        <a:spcAft>
                          <a:spcPts val="0"/>
                        </a:spcAft>
                        <a:buNone/>
                      </a:pPr>
                      <a:r>
                        <a:t/>
                      </a:r>
                      <a:endParaRPr b="1" sz="1100"/>
                    </a:p>
                  </a:txBody>
                  <a:tcPr marT="91425" marB="91425" marR="91425" marL="91425">
                    <a:solidFill>
                      <a:srgbClr val="FFFF00"/>
                    </a:solidFill>
                  </a:tcPr>
                </a:tc>
                <a:tc>
                  <a:txBody>
                    <a:bodyPr/>
                    <a:lstStyle/>
                    <a:p>
                      <a:pPr indent="0" lvl="0" marL="0" rtl="0" algn="ctr">
                        <a:spcBef>
                          <a:spcPts val="0"/>
                        </a:spcBef>
                        <a:spcAft>
                          <a:spcPts val="0"/>
                        </a:spcAft>
                        <a:buClr>
                          <a:srgbClr val="000000"/>
                        </a:buClr>
                        <a:buSzPts val="1100"/>
                        <a:buFont typeface="Arial"/>
                        <a:buNone/>
                      </a:pPr>
                      <a:r>
                        <a:rPr b="1" lang="en-US" sz="1100"/>
                        <a:t>SUPPLY</a:t>
                      </a:r>
                      <a:endParaRPr b="1" sz="1100"/>
                    </a:p>
                    <a:p>
                      <a:pPr indent="0" lvl="0" marL="0" rtl="0" algn="ctr">
                        <a:spcBef>
                          <a:spcPts val="0"/>
                        </a:spcBef>
                        <a:spcAft>
                          <a:spcPts val="0"/>
                        </a:spcAft>
                        <a:buClr>
                          <a:srgbClr val="000000"/>
                        </a:buClr>
                        <a:buSzPts val="1100"/>
                        <a:buFont typeface="Arial"/>
                        <a:buNone/>
                      </a:pPr>
                      <a:r>
                        <a:rPr b="1" lang="en-US" sz="1100"/>
                        <a:t>VOLTAGE</a:t>
                      </a:r>
                      <a:endParaRPr b="1" sz="1100"/>
                    </a:p>
                    <a:p>
                      <a:pPr indent="0" lvl="0" marL="0" rtl="0" algn="ctr">
                        <a:spcBef>
                          <a:spcPts val="0"/>
                        </a:spcBef>
                        <a:spcAft>
                          <a:spcPts val="0"/>
                        </a:spcAft>
                        <a:buNone/>
                      </a:pPr>
                      <a:r>
                        <a:t/>
                      </a:r>
                      <a:endParaRPr b="1" sz="1100"/>
                    </a:p>
                  </a:txBody>
                  <a:tcPr marT="91425" marB="91425" marR="91425" marL="91425">
                    <a:solidFill>
                      <a:srgbClr val="FFFF00"/>
                    </a:solidFill>
                  </a:tcPr>
                </a:tc>
                <a:tc>
                  <a:txBody>
                    <a:bodyPr/>
                    <a:lstStyle/>
                    <a:p>
                      <a:pPr indent="0" lvl="0" marL="0" rtl="0" algn="ctr">
                        <a:spcBef>
                          <a:spcPts val="0"/>
                        </a:spcBef>
                        <a:spcAft>
                          <a:spcPts val="0"/>
                        </a:spcAft>
                        <a:buNone/>
                      </a:pPr>
                      <a:r>
                        <a:rPr b="1" lang="en-US" sz="1100"/>
                        <a:t>COST</a:t>
                      </a:r>
                      <a:endParaRPr b="1" sz="1100"/>
                    </a:p>
                  </a:txBody>
                  <a:tcPr marT="91425" marB="91425" marR="91425" marL="91425">
                    <a:solidFill>
                      <a:srgbClr val="FFFF00"/>
                    </a:solidFill>
                  </a:tcPr>
                </a:tc>
              </a:tr>
              <a:tr h="1315450">
                <a:tc>
                  <a:txBody>
                    <a:bodyPr/>
                    <a:lstStyle/>
                    <a:p>
                      <a:pPr indent="0" lvl="0" marL="0" rtl="0" algn="ctr">
                        <a:spcBef>
                          <a:spcPts val="0"/>
                        </a:spcBef>
                        <a:spcAft>
                          <a:spcPts val="0"/>
                        </a:spcAft>
                        <a:buClr>
                          <a:srgbClr val="000000"/>
                        </a:buClr>
                        <a:buSzPts val="1100"/>
                        <a:buFont typeface="Arial"/>
                        <a:buNone/>
                      </a:pPr>
                      <a:r>
                        <a:rPr lang="en-US">
                          <a:solidFill>
                            <a:srgbClr val="FF0000"/>
                          </a:solidFill>
                        </a:rPr>
                        <a:t>Arduino</a:t>
                      </a:r>
                      <a:endParaRPr>
                        <a:solidFill>
                          <a:srgbClr val="FF0000"/>
                        </a:solidFill>
                      </a:endParaRPr>
                    </a:p>
                    <a:p>
                      <a:pPr indent="0" lvl="0" marL="0" rtl="0" algn="ctr">
                        <a:spcBef>
                          <a:spcPts val="0"/>
                        </a:spcBef>
                        <a:spcAft>
                          <a:spcPts val="0"/>
                        </a:spcAft>
                        <a:buClr>
                          <a:srgbClr val="000000"/>
                        </a:buClr>
                        <a:buSzPts val="1100"/>
                        <a:buFont typeface="Arial"/>
                        <a:buNone/>
                      </a:pPr>
                      <a:r>
                        <a:rPr lang="en-US">
                          <a:solidFill>
                            <a:srgbClr val="FF0000"/>
                          </a:solidFill>
                        </a:rPr>
                        <a:t>Mega</a:t>
                      </a:r>
                      <a:endParaRPr>
                        <a:solidFill>
                          <a:srgbClr val="FF0000"/>
                        </a:solidFill>
                      </a:endParaRPr>
                    </a:p>
                    <a:p>
                      <a:pPr indent="0" lvl="0" marL="0" rtl="0" algn="ctr">
                        <a:spcBef>
                          <a:spcPts val="0"/>
                        </a:spcBef>
                        <a:spcAft>
                          <a:spcPts val="0"/>
                        </a:spcAft>
                        <a:buClr>
                          <a:srgbClr val="000000"/>
                        </a:buClr>
                        <a:buSzPts val="1100"/>
                        <a:buFont typeface="Arial"/>
                        <a:buNone/>
                      </a:pPr>
                      <a:r>
                        <a:rPr lang="en-US">
                          <a:solidFill>
                            <a:srgbClr val="FF0000"/>
                          </a:solidFill>
                        </a:rPr>
                        <a:t>2560</a:t>
                      </a:r>
                      <a:endParaRPr>
                        <a:solidFill>
                          <a:srgbClr val="FF0000"/>
                        </a:solidFill>
                      </a:endParaRPr>
                    </a:p>
                    <a:p>
                      <a:pPr indent="0" lvl="0" marL="0" rtl="0" algn="ctr">
                        <a:spcBef>
                          <a:spcPts val="0"/>
                        </a:spcBef>
                        <a:spcAft>
                          <a:spcPts val="0"/>
                        </a:spcAft>
                        <a:buClr>
                          <a:srgbClr val="000000"/>
                        </a:buClr>
                        <a:buSzPts val="1100"/>
                        <a:buFont typeface="Arial"/>
                        <a:buNone/>
                      </a:pPr>
                      <a:r>
                        <a:rPr lang="en-US">
                          <a:solidFill>
                            <a:srgbClr val="FF0000"/>
                          </a:solidFill>
                        </a:rPr>
                        <a:t>mini</a:t>
                      </a:r>
                      <a:endParaRPr>
                        <a:solidFill>
                          <a:srgbClr val="FF0000"/>
                        </a:solidFill>
                      </a:endParaRPr>
                    </a:p>
                    <a:p>
                      <a:pPr indent="0" lvl="0" marL="0" rtl="0" algn="ctr">
                        <a:spcBef>
                          <a:spcPts val="0"/>
                        </a:spcBef>
                        <a:spcAft>
                          <a:spcPts val="0"/>
                        </a:spcAft>
                        <a:buClr>
                          <a:srgbClr val="000000"/>
                        </a:buClr>
                        <a:buSzPts val="1100"/>
                        <a:buFont typeface="Arial"/>
                        <a:buNone/>
                      </a:pPr>
                      <a:r>
                        <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3.50 s</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16 MHz</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US">
                          <a:solidFill>
                            <a:srgbClr val="FF0000"/>
                          </a:solidFill>
                        </a:rPr>
                        <a:t>Analog</a:t>
                      </a:r>
                      <a:endParaRPr>
                        <a:solidFill>
                          <a:srgbClr val="FF0000"/>
                        </a:solidFill>
                      </a:endParaRPr>
                    </a:p>
                    <a:p>
                      <a:pPr indent="0" lvl="0" marL="0" rtl="0" algn="ctr">
                        <a:spcBef>
                          <a:spcPts val="0"/>
                        </a:spcBef>
                        <a:spcAft>
                          <a:spcPts val="0"/>
                        </a:spcAft>
                        <a:buClr>
                          <a:srgbClr val="000000"/>
                        </a:buClr>
                        <a:buSzPts val="1100"/>
                        <a:buFont typeface="Arial"/>
                        <a:buNone/>
                      </a:pPr>
                      <a:r>
                        <a:rPr lang="en-US">
                          <a:solidFill>
                            <a:srgbClr val="FF0000"/>
                          </a:solidFill>
                        </a:rPr>
                        <a:t>In[16]</a:t>
                      </a:r>
                      <a:endParaRPr>
                        <a:solidFill>
                          <a:srgbClr val="FF0000"/>
                        </a:solidFill>
                      </a:endParaRPr>
                    </a:p>
                    <a:p>
                      <a:pPr indent="0" lvl="0" marL="0" rtl="0" algn="ctr">
                        <a:spcBef>
                          <a:spcPts val="0"/>
                        </a:spcBef>
                        <a:spcAft>
                          <a:spcPts val="0"/>
                        </a:spcAft>
                        <a:buClr>
                          <a:srgbClr val="000000"/>
                        </a:buClr>
                        <a:buSzPts val="1100"/>
                        <a:buFont typeface="Arial"/>
                        <a:buNone/>
                      </a:pPr>
                      <a:r>
                        <a:rPr lang="en-US">
                          <a:solidFill>
                            <a:srgbClr val="FF0000"/>
                          </a:solidFill>
                        </a:rPr>
                        <a:t>PWM [14]</a:t>
                      </a:r>
                      <a:endParaRPr>
                        <a:solidFill>
                          <a:srgbClr val="FF0000"/>
                        </a:solidFill>
                      </a:endParaRPr>
                    </a:p>
                    <a:p>
                      <a:pPr indent="0" lvl="0" marL="0" rtl="0" algn="ctr">
                        <a:spcBef>
                          <a:spcPts val="0"/>
                        </a:spcBef>
                        <a:spcAft>
                          <a:spcPts val="0"/>
                        </a:spcAft>
                        <a:buClr>
                          <a:srgbClr val="000000"/>
                        </a:buClr>
                        <a:buSzPts val="1100"/>
                        <a:buFont typeface="Arial"/>
                        <a:buNone/>
                      </a:pPr>
                      <a:r>
                        <a:rPr lang="en-US">
                          <a:solidFill>
                            <a:srgbClr val="FF0000"/>
                          </a:solidFill>
                        </a:rPr>
                        <a:t>Digital[70]</a:t>
                      </a:r>
                      <a:endParaRPr>
                        <a:solidFill>
                          <a:srgbClr val="FF0000"/>
                        </a:solidFill>
                      </a:endParaRPr>
                    </a:p>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US">
                          <a:solidFill>
                            <a:srgbClr val="FF0000"/>
                          </a:solidFill>
                        </a:rPr>
                        <a:t>I2C [1]</a:t>
                      </a:r>
                      <a:endParaRPr>
                        <a:solidFill>
                          <a:srgbClr val="FF0000"/>
                        </a:solidFill>
                      </a:endParaRPr>
                    </a:p>
                    <a:p>
                      <a:pPr indent="0" lvl="0" marL="0" rtl="0" algn="ctr">
                        <a:spcBef>
                          <a:spcPts val="0"/>
                        </a:spcBef>
                        <a:spcAft>
                          <a:spcPts val="0"/>
                        </a:spcAft>
                        <a:buClr>
                          <a:srgbClr val="000000"/>
                        </a:buClr>
                        <a:buSzPts val="1100"/>
                        <a:buFont typeface="Arial"/>
                        <a:buNone/>
                      </a:pPr>
                      <a:r>
                        <a:rPr lang="en-US">
                          <a:solidFill>
                            <a:srgbClr val="FF0000"/>
                          </a:solidFill>
                        </a:rPr>
                        <a:t>SPI [5]</a:t>
                      </a:r>
                      <a:endParaRPr>
                        <a:solidFill>
                          <a:srgbClr val="FF0000"/>
                        </a:solidFill>
                      </a:endParaRPr>
                    </a:p>
                    <a:p>
                      <a:pPr indent="0" lvl="0" marL="0" rtl="0" algn="ctr">
                        <a:spcBef>
                          <a:spcPts val="0"/>
                        </a:spcBef>
                        <a:spcAft>
                          <a:spcPts val="0"/>
                        </a:spcAft>
                        <a:buClr>
                          <a:srgbClr val="000000"/>
                        </a:buClr>
                        <a:buSzPts val="1100"/>
                        <a:buFont typeface="Arial"/>
                        <a:buNone/>
                      </a:pPr>
                      <a:r>
                        <a:rPr lang="en-US">
                          <a:solidFill>
                            <a:srgbClr val="FF0000"/>
                          </a:solidFill>
                        </a:rPr>
                        <a:t>UART [4]</a:t>
                      </a:r>
                      <a:endParaRPr>
                        <a:solidFill>
                          <a:srgbClr val="FF0000"/>
                        </a:solidFill>
                      </a:endParaRPr>
                    </a:p>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US">
                          <a:solidFill>
                            <a:srgbClr val="FF0000"/>
                          </a:solidFill>
                        </a:rPr>
                        <a:t>Flash-256 KB</a:t>
                      </a:r>
                      <a:endParaRPr>
                        <a:solidFill>
                          <a:srgbClr val="FF0000"/>
                        </a:solidFill>
                      </a:endParaRPr>
                    </a:p>
                    <a:p>
                      <a:pPr indent="0" lvl="0" marL="0" rtl="0" algn="ctr">
                        <a:spcBef>
                          <a:spcPts val="0"/>
                        </a:spcBef>
                        <a:spcAft>
                          <a:spcPts val="0"/>
                        </a:spcAft>
                        <a:buClr>
                          <a:srgbClr val="000000"/>
                        </a:buClr>
                        <a:buSzPts val="1100"/>
                        <a:buFont typeface="Arial"/>
                        <a:buNone/>
                      </a:pPr>
                      <a:r>
                        <a:rPr lang="en-US">
                          <a:solidFill>
                            <a:srgbClr val="FF0000"/>
                          </a:solidFill>
                        </a:rPr>
                        <a:t>SRAM-8 KB</a:t>
                      </a:r>
                      <a:endParaRPr>
                        <a:solidFill>
                          <a:srgbClr val="FF0000"/>
                        </a:solidFill>
                      </a:endParaRPr>
                    </a:p>
                    <a:p>
                      <a:pPr indent="0" lvl="0" marL="0" rtl="0" algn="ctr">
                        <a:spcBef>
                          <a:spcPts val="0"/>
                        </a:spcBef>
                        <a:spcAft>
                          <a:spcPts val="0"/>
                        </a:spcAft>
                        <a:buNone/>
                      </a:pPr>
                      <a:r>
                        <a:rPr lang="en-US">
                          <a:solidFill>
                            <a:srgbClr val="FF0000"/>
                          </a:solidFill>
                        </a:rPr>
                        <a:t>EEPROM-4 KB</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5V-12V</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$ 24,93</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r>
            </a:tbl>
          </a:graphicData>
        </a:graphic>
      </p:graphicFrame>
      <p:pic>
        <p:nvPicPr>
          <p:cNvPr id="1310" name="Google Shape;1310;p44"/>
          <p:cNvPicPr preferRelativeResize="0"/>
          <p:nvPr/>
        </p:nvPicPr>
        <p:blipFill>
          <a:blip r:embed="rId4">
            <a:alphaModFix/>
          </a:blip>
          <a:stretch>
            <a:fillRect/>
          </a:stretch>
        </p:blipFill>
        <p:spPr>
          <a:xfrm>
            <a:off x="6119400" y="4103925"/>
            <a:ext cx="2153750" cy="2019150"/>
          </a:xfrm>
          <a:prstGeom prst="rect">
            <a:avLst/>
          </a:prstGeom>
          <a:noFill/>
          <a:ln>
            <a:noFill/>
          </a:ln>
        </p:spPr>
      </p:pic>
      <p:sp>
        <p:nvSpPr>
          <p:cNvPr id="1311" name="Google Shape;1311;p44"/>
          <p:cNvSpPr txBox="1"/>
          <p:nvPr/>
        </p:nvSpPr>
        <p:spPr>
          <a:xfrm>
            <a:off x="630125" y="4980675"/>
            <a:ext cx="47664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b="1" lang="en-US" sz="1600"/>
              <a:t>We use Arduino Mega 2560 mini due to</a:t>
            </a:r>
            <a:endParaRPr b="1" sz="1600"/>
          </a:p>
          <a:p>
            <a:pPr indent="457200" lvl="0" marL="0" rtl="0" algn="l">
              <a:spcBef>
                <a:spcPts val="0"/>
              </a:spcBef>
              <a:spcAft>
                <a:spcPts val="0"/>
              </a:spcAft>
              <a:buNone/>
            </a:pPr>
            <a:r>
              <a:rPr b="1" lang="en-US" sz="1600"/>
              <a:t>availability and performance</a:t>
            </a:r>
            <a:endParaRPr b="1" sz="1600"/>
          </a:p>
        </p:txBody>
      </p:sp>
      <p:sp>
        <p:nvSpPr>
          <p:cNvPr id="1312" name="Google Shape;1312;p44"/>
          <p:cNvSpPr txBox="1"/>
          <p:nvPr/>
        </p:nvSpPr>
        <p:spPr>
          <a:xfrm>
            <a:off x="1676400" y="1068550"/>
            <a:ext cx="5410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rPr>
              <a:t>Arduino Mega 2560 mini</a:t>
            </a:r>
            <a:endParaRPr sz="2000">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45"/>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 </a:t>
            </a:r>
            <a:r>
              <a:rPr b="1" i="0" lang="en-US" sz="2400" u="none" cap="none" strike="noStrike">
                <a:solidFill>
                  <a:schemeClr val="accent2"/>
                </a:solidFill>
                <a:latin typeface="Arial"/>
                <a:ea typeface="Arial"/>
                <a:cs typeface="Arial"/>
                <a:sym typeface="Arial"/>
              </a:rPr>
              <a:t>Real-Time Clock</a:t>
            </a:r>
            <a:endParaRPr b="1" i="0" sz="2400" u="none" cap="none" strike="noStrike">
              <a:solidFill>
                <a:schemeClr val="accent2"/>
              </a:solidFill>
              <a:latin typeface="Arial"/>
              <a:ea typeface="Arial"/>
              <a:cs typeface="Arial"/>
              <a:sym typeface="Arial"/>
            </a:endParaRPr>
          </a:p>
        </p:txBody>
      </p:sp>
      <p:sp>
        <p:nvSpPr>
          <p:cNvPr id="1318" name="Google Shape;1318;p45"/>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a:t>
            </a:r>
            <a:r>
              <a:rPr b="0" i="0" lang="en-US" sz="1000" u="none" cap="none" strike="noStrike">
                <a:solidFill>
                  <a:schemeClr val="dk1"/>
                </a:solidFill>
                <a:latin typeface="Arial"/>
                <a:ea typeface="Arial"/>
                <a:cs typeface="Arial"/>
                <a:sym typeface="Arial"/>
              </a:rPr>
              <a:t> </a:t>
            </a:r>
            <a:r>
              <a:rPr lang="en-US"/>
              <a:t>C</a:t>
            </a:r>
            <a:r>
              <a:rPr b="0" i="0" lang="en-US" sz="1000" u="none" cap="none" strike="noStrike">
                <a:solidFill>
                  <a:schemeClr val="dk1"/>
                </a:solidFill>
                <a:latin typeface="Arial"/>
                <a:ea typeface="Arial"/>
                <a:cs typeface="Arial"/>
                <a:sym typeface="Arial"/>
              </a:rPr>
              <a:t>DR:  </a:t>
            </a:r>
            <a:r>
              <a:rPr lang="en-US"/>
              <a:t>Team 1064 UCASAL</a:t>
            </a:r>
            <a:endParaRPr b="0" i="0" sz="1000" u="none" cap="none" strike="noStrike">
              <a:solidFill>
                <a:schemeClr val="dk1"/>
              </a:solidFill>
              <a:latin typeface="Arial"/>
              <a:ea typeface="Arial"/>
              <a:cs typeface="Arial"/>
              <a:sym typeface="Arial"/>
            </a:endParaRPr>
          </a:p>
        </p:txBody>
      </p:sp>
      <p:sp>
        <p:nvSpPr>
          <p:cNvPr id="1319" name="Google Shape;1319;p45"/>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20" name="Google Shape;1320;p45"/>
          <p:cNvSpPr txBox="1"/>
          <p:nvPr/>
        </p:nvSpPr>
        <p:spPr>
          <a:xfrm>
            <a:off x="228600" y="6477000"/>
            <a:ext cx="22860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pic>
        <p:nvPicPr>
          <p:cNvPr id="1321" name="Google Shape;1321;p45"/>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1322" name="Google Shape;1322;p45"/>
          <p:cNvGraphicFramePr/>
          <p:nvPr/>
        </p:nvGraphicFramePr>
        <p:xfrm>
          <a:off x="262700" y="1767875"/>
          <a:ext cx="3000000" cy="3000000"/>
        </p:xfrm>
        <a:graphic>
          <a:graphicData uri="http://schemas.openxmlformats.org/drawingml/2006/table">
            <a:tbl>
              <a:tblPr>
                <a:noFill/>
                <a:tableStyleId>{A9ED1627-924B-4930-AA3C-071C1F8F71B4}</a:tableStyleId>
              </a:tblPr>
              <a:tblGrid>
                <a:gridCol w="1231225"/>
                <a:gridCol w="1129825"/>
                <a:gridCol w="1041050"/>
                <a:gridCol w="1117150"/>
                <a:gridCol w="1358025"/>
                <a:gridCol w="1928425"/>
                <a:gridCol w="812875"/>
              </a:tblGrid>
              <a:tr h="381400">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TYPE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VOLTAGE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CURRENT</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ACCURACY</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RESET TOLERANCE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solidFill>
                            <a:srgbClr val="FF0000"/>
                          </a:solidFill>
                        </a:rPr>
                        <a:t>Arduino</a:t>
                      </a:r>
                      <a:endParaRPr>
                        <a:solidFill>
                          <a:srgbClr val="FF0000"/>
                        </a:solidFill>
                      </a:endParaRPr>
                    </a:p>
                    <a:p>
                      <a:pPr indent="0" lvl="0" marL="0" rtl="0" algn="ctr">
                        <a:spcBef>
                          <a:spcPts val="0"/>
                        </a:spcBef>
                        <a:spcAft>
                          <a:spcPts val="0"/>
                        </a:spcAft>
                        <a:buNone/>
                      </a:pPr>
                      <a:r>
                        <a:rPr lang="en-US">
                          <a:solidFill>
                            <a:srgbClr val="FF0000"/>
                          </a:solidFill>
                        </a:rPr>
                        <a:t>RTC DS</a:t>
                      </a:r>
                      <a:endParaRPr>
                        <a:solidFill>
                          <a:srgbClr val="FF0000"/>
                        </a:solidFill>
                      </a:endParaRPr>
                    </a:p>
                    <a:p>
                      <a:pPr indent="0" lvl="0" marL="0" rtl="0" algn="ctr">
                        <a:spcBef>
                          <a:spcPts val="0"/>
                        </a:spcBef>
                        <a:spcAft>
                          <a:spcPts val="0"/>
                        </a:spcAft>
                        <a:buNone/>
                      </a:pPr>
                      <a:r>
                        <a:rPr lang="en-US">
                          <a:solidFill>
                            <a:srgbClr val="FF0000"/>
                          </a:solidFill>
                        </a:rPr>
                        <a:t>3231</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Hardware</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3,3V</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200 μA</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 ppm</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US">
                          <a:solidFill>
                            <a:srgbClr val="FF0000"/>
                          </a:solidFill>
                        </a:rPr>
                        <a:t>In reset condition</a:t>
                      </a:r>
                      <a:endParaRPr>
                        <a:solidFill>
                          <a:srgbClr val="FF0000"/>
                        </a:solidFill>
                      </a:endParaRPr>
                    </a:p>
                    <a:p>
                      <a:pPr indent="0" lvl="0" marL="0" rtl="0" algn="ctr">
                        <a:spcBef>
                          <a:spcPts val="0"/>
                        </a:spcBef>
                        <a:spcAft>
                          <a:spcPts val="0"/>
                        </a:spcAft>
                        <a:buClr>
                          <a:srgbClr val="000000"/>
                        </a:buClr>
                        <a:buSzPts val="1100"/>
                        <a:buFont typeface="Arial"/>
                        <a:buNone/>
                      </a:pPr>
                      <a:r>
                        <a:rPr lang="en-US">
                          <a:solidFill>
                            <a:srgbClr val="FF0000"/>
                          </a:solidFill>
                        </a:rPr>
                        <a:t>external clock</a:t>
                      </a:r>
                      <a:endParaRPr>
                        <a:solidFill>
                          <a:srgbClr val="FF0000"/>
                        </a:solidFill>
                      </a:endParaRPr>
                    </a:p>
                    <a:p>
                      <a:pPr indent="0" lvl="0" marL="0" rtl="0" algn="ctr">
                        <a:spcBef>
                          <a:spcPts val="0"/>
                        </a:spcBef>
                        <a:spcAft>
                          <a:spcPts val="0"/>
                        </a:spcAft>
                        <a:buClr>
                          <a:srgbClr val="000000"/>
                        </a:buClr>
                        <a:buSzPts val="1100"/>
                        <a:buFont typeface="Arial"/>
                        <a:buNone/>
                      </a:pPr>
                      <a:r>
                        <a:rPr lang="en-US">
                          <a:solidFill>
                            <a:srgbClr val="FF0000"/>
                          </a:solidFill>
                        </a:rPr>
                        <a:t>continues keeping</a:t>
                      </a:r>
                      <a:endParaRPr>
                        <a:solidFill>
                          <a:srgbClr val="FF0000"/>
                        </a:solidFill>
                      </a:endParaRPr>
                    </a:p>
                    <a:p>
                      <a:pPr indent="0" lvl="0" marL="0" rtl="0" algn="ctr">
                        <a:spcBef>
                          <a:spcPts val="0"/>
                        </a:spcBef>
                        <a:spcAft>
                          <a:spcPts val="0"/>
                        </a:spcAft>
                        <a:buNone/>
                      </a:pPr>
                      <a:r>
                        <a:rPr lang="en-US">
                          <a:solidFill>
                            <a:srgbClr val="FF0000"/>
                          </a:solidFill>
                        </a:rPr>
                        <a:t>time</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$ 2,00</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r>
            </a:tbl>
          </a:graphicData>
        </a:graphic>
      </p:graphicFrame>
      <p:pic>
        <p:nvPicPr>
          <p:cNvPr id="1323" name="Google Shape;1323;p45"/>
          <p:cNvPicPr preferRelativeResize="0"/>
          <p:nvPr/>
        </p:nvPicPr>
        <p:blipFill>
          <a:blip r:embed="rId4">
            <a:alphaModFix/>
          </a:blip>
          <a:stretch>
            <a:fillRect/>
          </a:stretch>
        </p:blipFill>
        <p:spPr>
          <a:xfrm>
            <a:off x="5909950" y="3596338"/>
            <a:ext cx="2468800" cy="2468800"/>
          </a:xfrm>
          <a:prstGeom prst="rect">
            <a:avLst/>
          </a:prstGeom>
          <a:noFill/>
          <a:ln>
            <a:noFill/>
          </a:ln>
        </p:spPr>
      </p:pic>
      <p:sp>
        <p:nvSpPr>
          <p:cNvPr id="1324" name="Google Shape;1324;p45"/>
          <p:cNvSpPr txBox="1"/>
          <p:nvPr/>
        </p:nvSpPr>
        <p:spPr>
          <a:xfrm>
            <a:off x="360000" y="4322850"/>
            <a:ext cx="52011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b="1" lang="en-US" sz="1800">
                <a:solidFill>
                  <a:schemeClr val="dk1"/>
                </a:solidFill>
              </a:rPr>
              <a:t>We use the Arduino DS3231 because it is</a:t>
            </a:r>
            <a:endParaRPr b="1" sz="1800">
              <a:solidFill>
                <a:schemeClr val="dk1"/>
              </a:solidFill>
            </a:endParaRPr>
          </a:p>
          <a:p>
            <a:pPr indent="457200" lvl="0" marL="0" rtl="0" algn="l">
              <a:spcBef>
                <a:spcPts val="0"/>
              </a:spcBef>
              <a:spcAft>
                <a:spcPts val="0"/>
              </a:spcAft>
              <a:buNone/>
            </a:pPr>
            <a:r>
              <a:rPr b="1" lang="en-US" sz="1800">
                <a:solidFill>
                  <a:schemeClr val="dk1"/>
                </a:solidFill>
              </a:rPr>
              <a:t>cheaper, consumes less energy, and is </a:t>
            </a:r>
            <a:endParaRPr b="1" sz="1800">
              <a:solidFill>
                <a:schemeClr val="dk1"/>
              </a:solidFill>
            </a:endParaRPr>
          </a:p>
          <a:p>
            <a:pPr indent="457200" lvl="0" marL="0" rtl="0" algn="l">
              <a:spcBef>
                <a:spcPts val="0"/>
              </a:spcBef>
              <a:spcAft>
                <a:spcPts val="0"/>
              </a:spcAft>
              <a:buNone/>
            </a:pPr>
            <a:r>
              <a:rPr b="1" lang="en-US" sz="1800">
                <a:solidFill>
                  <a:schemeClr val="dk1"/>
                </a:solidFill>
              </a:rPr>
              <a:t>enough for what we need</a:t>
            </a:r>
            <a:endParaRPr/>
          </a:p>
        </p:txBody>
      </p:sp>
      <p:sp>
        <p:nvSpPr>
          <p:cNvPr id="1325" name="Google Shape;1325;p45"/>
          <p:cNvSpPr txBox="1"/>
          <p:nvPr/>
        </p:nvSpPr>
        <p:spPr>
          <a:xfrm>
            <a:off x="2805300" y="1141038"/>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rPr>
              <a:t>Arduino RTC DS3231</a:t>
            </a:r>
            <a:endParaRPr sz="2000">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46"/>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 </a:t>
            </a:r>
            <a:r>
              <a:rPr lang="en-US"/>
              <a:t>Team 1064 UCASAL</a:t>
            </a:r>
            <a:endParaRPr/>
          </a:p>
        </p:txBody>
      </p:sp>
      <p:sp>
        <p:nvSpPr>
          <p:cNvPr id="1331" name="Google Shape;1331;p46"/>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32" name="Google Shape;1332;p46"/>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 </a:t>
            </a:r>
            <a:r>
              <a:rPr b="1" i="0" lang="en-US" sz="2400" u="none" cap="none" strike="noStrike">
                <a:solidFill>
                  <a:schemeClr val="accent2"/>
                </a:solidFill>
                <a:latin typeface="Arial"/>
                <a:ea typeface="Arial"/>
                <a:cs typeface="Arial"/>
                <a:sym typeface="Arial"/>
              </a:rPr>
              <a:t>Antenna Selection</a:t>
            </a:r>
            <a:endParaRPr/>
          </a:p>
        </p:txBody>
      </p:sp>
      <p:sp>
        <p:nvSpPr>
          <p:cNvPr id="1333" name="Google Shape;1333;p4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34" name="Google Shape;1334;p4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35" name="Google Shape;1335;p4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pic>
        <p:nvPicPr>
          <p:cNvPr id="1336" name="Google Shape;1336;p46"/>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1337" name="Google Shape;1337;p46"/>
          <p:cNvGraphicFramePr/>
          <p:nvPr/>
        </p:nvGraphicFramePr>
        <p:xfrm>
          <a:off x="262713" y="1786138"/>
          <a:ext cx="3000000" cy="3000000"/>
        </p:xfrm>
        <a:graphic>
          <a:graphicData uri="http://schemas.openxmlformats.org/drawingml/2006/table">
            <a:tbl>
              <a:tblPr>
                <a:noFill/>
                <a:tableStyleId>{A9ED1627-924B-4930-AA3C-071C1F8F71B4}</a:tableStyleId>
              </a:tblPr>
              <a:tblGrid>
                <a:gridCol w="947825"/>
                <a:gridCol w="1394475"/>
                <a:gridCol w="1341150"/>
                <a:gridCol w="1193200"/>
                <a:gridCol w="692900"/>
                <a:gridCol w="1384375"/>
                <a:gridCol w="863600"/>
                <a:gridCol w="801025"/>
              </a:tblGrid>
              <a:tr h="381400">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CONNECTION TYPE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FREQUENCY</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DIRECTION</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GAIN</a:t>
                      </a:r>
                      <a:endParaRPr b="1"/>
                    </a:p>
                  </a:txBody>
                  <a:tcPr marT="91425" marB="91425" marR="91425" marL="91425">
                    <a:solidFill>
                      <a:srgbClr val="FFFF00"/>
                    </a:solidFill>
                  </a:tcPr>
                </a:tc>
                <a:tc>
                  <a:txBody>
                    <a:bodyPr/>
                    <a:lstStyle/>
                    <a:p>
                      <a:pPr indent="0" lvl="0" marL="0" rtl="0" algn="ctr">
                        <a:spcBef>
                          <a:spcPts val="0"/>
                        </a:spcBef>
                        <a:spcAft>
                          <a:spcPts val="0"/>
                        </a:spcAft>
                        <a:buClr>
                          <a:srgbClr val="000000"/>
                        </a:buClr>
                        <a:buSzPts val="1100"/>
                        <a:buFont typeface="Arial"/>
                        <a:buNone/>
                      </a:pPr>
                      <a:r>
                        <a:rPr b="1" lang="en-US"/>
                        <a:t>BEAM WIDTH</a:t>
                      </a:r>
                      <a:endParaRPr b="1"/>
                    </a:p>
                    <a:p>
                      <a:pPr indent="0" lvl="0" marL="0" rtl="0" algn="ctr">
                        <a:spcBef>
                          <a:spcPts val="0"/>
                        </a:spcBef>
                        <a:spcAft>
                          <a:spcPts val="0"/>
                        </a:spcAft>
                        <a:buClr>
                          <a:srgbClr val="000000"/>
                        </a:buClr>
                        <a:buSzPts val="1100"/>
                        <a:buFont typeface="Arial"/>
                        <a:buNone/>
                      </a:pPr>
                      <a:r>
                        <a:rPr b="1" lang="en-US"/>
                        <a:t>HORIZONTAL/</a:t>
                      </a:r>
                      <a:endParaRPr b="1"/>
                    </a:p>
                    <a:p>
                      <a:pPr indent="0" lvl="0" marL="0" rtl="0" algn="ctr">
                        <a:spcBef>
                          <a:spcPts val="0"/>
                        </a:spcBef>
                        <a:spcAft>
                          <a:spcPts val="0"/>
                        </a:spcAft>
                        <a:buNone/>
                      </a:pPr>
                      <a:r>
                        <a:rPr b="1" lang="en-US"/>
                        <a:t>VERTICAL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RANGE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solidFill>
                            <a:srgbClr val="FF0000"/>
                          </a:solidFill>
                        </a:rPr>
                        <a:t>Generic 2.4GHz</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RP - SMA</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2.4 GHz</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Omnidirectional</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2dBi</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360°/32°</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10km</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$2.00</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r>
            </a:tbl>
          </a:graphicData>
        </a:graphic>
      </p:graphicFrame>
      <p:pic>
        <p:nvPicPr>
          <p:cNvPr id="1338" name="Google Shape;1338;p46"/>
          <p:cNvPicPr preferRelativeResize="0"/>
          <p:nvPr/>
        </p:nvPicPr>
        <p:blipFill>
          <a:blip r:embed="rId4">
            <a:alphaModFix/>
          </a:blip>
          <a:stretch>
            <a:fillRect/>
          </a:stretch>
        </p:blipFill>
        <p:spPr>
          <a:xfrm>
            <a:off x="5832275" y="4555225"/>
            <a:ext cx="3049000" cy="1723350"/>
          </a:xfrm>
          <a:prstGeom prst="rect">
            <a:avLst/>
          </a:prstGeom>
          <a:noFill/>
          <a:ln>
            <a:noFill/>
          </a:ln>
        </p:spPr>
      </p:pic>
      <p:pic>
        <p:nvPicPr>
          <p:cNvPr id="1339" name="Google Shape;1339;p46"/>
          <p:cNvPicPr preferRelativeResize="0"/>
          <p:nvPr/>
        </p:nvPicPr>
        <p:blipFill rotWithShape="1">
          <a:blip r:embed="rId5">
            <a:alphaModFix/>
          </a:blip>
          <a:srcRect b="29072" l="0" r="0" t="28034"/>
          <a:stretch/>
        </p:blipFill>
        <p:spPr>
          <a:xfrm>
            <a:off x="6583650" y="3690713"/>
            <a:ext cx="1771275" cy="759759"/>
          </a:xfrm>
          <a:prstGeom prst="rect">
            <a:avLst/>
          </a:prstGeom>
          <a:noFill/>
          <a:ln>
            <a:noFill/>
          </a:ln>
        </p:spPr>
      </p:pic>
      <p:sp>
        <p:nvSpPr>
          <p:cNvPr id="1340" name="Google Shape;1340;p46"/>
          <p:cNvSpPr txBox="1"/>
          <p:nvPr/>
        </p:nvSpPr>
        <p:spPr>
          <a:xfrm>
            <a:off x="358650" y="3614875"/>
            <a:ext cx="6858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rPr>
              <a:t>We use the generic antenna because we can peel</a:t>
            </a:r>
            <a:endParaRPr b="1" sz="1800">
              <a:solidFill>
                <a:schemeClr val="dk1"/>
              </a:solidFill>
            </a:endParaRPr>
          </a:p>
          <a:p>
            <a:pPr indent="0" lvl="0" marL="0" rtl="0" algn="l">
              <a:spcBef>
                <a:spcPts val="0"/>
              </a:spcBef>
              <a:spcAft>
                <a:spcPts val="0"/>
              </a:spcAft>
              <a:buNone/>
            </a:pPr>
            <a:r>
              <a:rPr b="1" lang="en-US" sz="1800">
                <a:solidFill>
                  <a:schemeClr val="dk1"/>
                </a:solidFill>
              </a:rPr>
              <a:t>off the plastic cover of the antenna to fit inside</a:t>
            </a:r>
            <a:endParaRPr b="1" sz="1800">
              <a:solidFill>
                <a:schemeClr val="dk1"/>
              </a:solidFill>
            </a:endParaRPr>
          </a:p>
          <a:p>
            <a:pPr indent="0" lvl="0" marL="0" rtl="0" algn="l">
              <a:spcBef>
                <a:spcPts val="0"/>
              </a:spcBef>
              <a:spcAft>
                <a:spcPts val="0"/>
              </a:spcAft>
              <a:buNone/>
            </a:pPr>
            <a:r>
              <a:rPr b="1" lang="en-US" sz="1800">
                <a:solidFill>
                  <a:schemeClr val="dk1"/>
                </a:solidFill>
              </a:rPr>
              <a:t>the container, plus the xbee's range exceeds the</a:t>
            </a:r>
            <a:endParaRPr b="1" sz="1800">
              <a:solidFill>
                <a:schemeClr val="dk1"/>
              </a:solidFill>
            </a:endParaRPr>
          </a:p>
          <a:p>
            <a:pPr indent="0" lvl="0" marL="0" rtl="0" algn="l">
              <a:spcBef>
                <a:spcPts val="0"/>
              </a:spcBef>
              <a:spcAft>
                <a:spcPts val="0"/>
              </a:spcAft>
              <a:buNone/>
            </a:pPr>
            <a:r>
              <a:rPr b="1" lang="en-US" sz="1800">
                <a:solidFill>
                  <a:schemeClr val="dk1"/>
                </a:solidFill>
              </a:rPr>
              <a:t>operational limit easily, so not as much gain is </a:t>
            </a:r>
            <a:endParaRPr b="1" sz="1800">
              <a:solidFill>
                <a:schemeClr val="dk1"/>
              </a:solidFill>
            </a:endParaRPr>
          </a:p>
          <a:p>
            <a:pPr indent="0" lvl="0" marL="0" rtl="0" algn="l">
              <a:spcBef>
                <a:spcPts val="0"/>
              </a:spcBef>
              <a:spcAft>
                <a:spcPts val="0"/>
              </a:spcAft>
              <a:buNone/>
            </a:pPr>
            <a:r>
              <a:rPr b="1" lang="en-US" sz="1800">
                <a:solidFill>
                  <a:schemeClr val="dk1"/>
                </a:solidFill>
              </a:rPr>
              <a:t>needed.Transmit power of XBee S2C is 250 mW</a:t>
            </a:r>
            <a:endParaRPr b="1" sz="1800">
              <a:solidFill>
                <a:schemeClr val="dk1"/>
              </a:solidFill>
            </a:endParaRPr>
          </a:p>
          <a:p>
            <a:pPr indent="0" lvl="0" marL="0" rtl="0" algn="l">
              <a:spcBef>
                <a:spcPts val="0"/>
              </a:spcBef>
              <a:spcAft>
                <a:spcPts val="0"/>
              </a:spcAft>
              <a:buNone/>
            </a:pPr>
            <a:r>
              <a:rPr b="1" lang="en-US" sz="1800">
                <a:solidFill>
                  <a:schemeClr val="dk1"/>
                </a:solidFill>
              </a:rPr>
              <a:t>24dBm software selectable.</a:t>
            </a:r>
            <a:endParaRPr/>
          </a:p>
        </p:txBody>
      </p:sp>
      <p:sp>
        <p:nvSpPr>
          <p:cNvPr id="1341" name="Google Shape;1341;p46"/>
          <p:cNvSpPr txBox="1"/>
          <p:nvPr/>
        </p:nvSpPr>
        <p:spPr>
          <a:xfrm>
            <a:off x="3072000" y="1150175"/>
            <a:ext cx="3000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100">
                <a:solidFill>
                  <a:schemeClr val="dk1"/>
                </a:solidFill>
              </a:rPr>
              <a:t>Generic 2.4GHz</a:t>
            </a:r>
            <a:endParaRPr sz="2100">
              <a:solidFill>
                <a:schemeClr val="dk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47"/>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1347" name="Google Shape;1347;p47"/>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48" name="Google Shape;1348;p47"/>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 </a:t>
            </a:r>
            <a:r>
              <a:rPr b="1" i="0" lang="en-US" sz="2400" u="none" cap="none" strike="noStrike">
                <a:solidFill>
                  <a:schemeClr val="accent2"/>
                </a:solidFill>
                <a:latin typeface="Arial"/>
                <a:ea typeface="Arial"/>
                <a:cs typeface="Arial"/>
                <a:sym typeface="Arial"/>
              </a:rPr>
              <a:t>Radio Configuration</a:t>
            </a:r>
            <a:endParaRPr/>
          </a:p>
        </p:txBody>
      </p:sp>
      <p:sp>
        <p:nvSpPr>
          <p:cNvPr id="1349" name="Google Shape;1349;p47"/>
          <p:cNvSpPr txBox="1"/>
          <p:nvPr/>
        </p:nvSpPr>
        <p:spPr>
          <a:xfrm>
            <a:off x="228600" y="6477000"/>
            <a:ext cx="22860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350" name="Google Shape;1350;p4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351" name="Google Shape;1351;p47"/>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1352" name="Google Shape;1352;p47"/>
          <p:cNvSpPr txBox="1"/>
          <p:nvPr/>
        </p:nvSpPr>
        <p:spPr>
          <a:xfrm>
            <a:off x="228600" y="1066800"/>
            <a:ext cx="8686800" cy="45105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b="1" lang="en-US" sz="2000">
                <a:solidFill>
                  <a:srgbClr val="000000"/>
                </a:solidFill>
              </a:rPr>
              <a:t>• XBEE radio selection: XBee PRO S2C</a:t>
            </a:r>
            <a:endParaRPr b="1" sz="2000">
              <a:solidFill>
                <a:srgbClr val="000000"/>
              </a:solidFill>
            </a:endParaRPr>
          </a:p>
          <a:p>
            <a:pPr indent="0" lvl="0" marL="0" rtl="0" algn="l">
              <a:spcBef>
                <a:spcPts val="360"/>
              </a:spcBef>
              <a:spcAft>
                <a:spcPts val="0"/>
              </a:spcAft>
              <a:buNone/>
            </a:pPr>
            <a:r>
              <a:rPr b="1" lang="en-US" sz="2000">
                <a:solidFill>
                  <a:srgbClr val="000000"/>
                </a:solidFill>
              </a:rPr>
              <a:t>• NETID: 1064 Container and 6064 for Payload</a:t>
            </a:r>
            <a:endParaRPr b="1" sz="2000">
              <a:solidFill>
                <a:srgbClr val="000000"/>
              </a:solidFill>
            </a:endParaRPr>
          </a:p>
          <a:p>
            <a:pPr indent="0" lvl="0" marL="0" rtl="0" algn="l">
              <a:spcBef>
                <a:spcPts val="360"/>
              </a:spcBef>
              <a:spcAft>
                <a:spcPts val="0"/>
              </a:spcAft>
              <a:buNone/>
            </a:pPr>
            <a:r>
              <a:rPr b="1" lang="en-US" sz="2000">
                <a:solidFill>
                  <a:srgbClr val="000000"/>
                </a:solidFill>
              </a:rPr>
              <a:t>• TRANSMISSION CONTROL: </a:t>
            </a:r>
            <a:r>
              <a:rPr lang="en-US" sz="2000">
                <a:solidFill>
                  <a:srgbClr val="000000"/>
                </a:solidFill>
              </a:rPr>
              <a:t>The XBee in the container is set as</a:t>
            </a:r>
            <a:endParaRPr sz="2000">
              <a:solidFill>
                <a:srgbClr val="000000"/>
              </a:solidFill>
            </a:endParaRPr>
          </a:p>
          <a:p>
            <a:pPr indent="0" lvl="0" marL="0" rtl="0" algn="l">
              <a:spcBef>
                <a:spcPts val="360"/>
              </a:spcBef>
              <a:spcAft>
                <a:spcPts val="0"/>
              </a:spcAft>
              <a:buNone/>
            </a:pPr>
            <a:r>
              <a:rPr lang="en-US" sz="2000">
                <a:solidFill>
                  <a:srgbClr val="000000"/>
                </a:solidFill>
              </a:rPr>
              <a:t>Coordinator and the XBee in the ground station is set at Endpoint In all</a:t>
            </a:r>
            <a:endParaRPr sz="2000">
              <a:solidFill>
                <a:srgbClr val="000000"/>
              </a:solidFill>
            </a:endParaRPr>
          </a:p>
          <a:p>
            <a:pPr indent="0" lvl="0" marL="0" rtl="0" algn="l">
              <a:spcBef>
                <a:spcPts val="360"/>
              </a:spcBef>
              <a:spcAft>
                <a:spcPts val="0"/>
              </a:spcAft>
              <a:buNone/>
            </a:pPr>
            <a:r>
              <a:rPr lang="en-US" sz="2000">
                <a:solidFill>
                  <a:srgbClr val="000000"/>
                </a:solidFill>
              </a:rPr>
              <a:t>of the mission phases the Coordinator transmits the telemetry data to</a:t>
            </a:r>
            <a:endParaRPr sz="2000">
              <a:solidFill>
                <a:srgbClr val="000000"/>
              </a:solidFill>
            </a:endParaRPr>
          </a:p>
          <a:p>
            <a:pPr indent="0" lvl="0" marL="0" rtl="0" algn="l">
              <a:spcBef>
                <a:spcPts val="360"/>
              </a:spcBef>
              <a:spcAft>
                <a:spcPts val="0"/>
              </a:spcAft>
              <a:buNone/>
            </a:pPr>
            <a:r>
              <a:rPr lang="en-US" sz="2000">
                <a:solidFill>
                  <a:srgbClr val="000000"/>
                </a:solidFill>
              </a:rPr>
              <a:t>the Endpoint. In addition, the coordinator in the container receives the</a:t>
            </a:r>
            <a:endParaRPr sz="2000">
              <a:solidFill>
                <a:srgbClr val="000000"/>
              </a:solidFill>
            </a:endParaRPr>
          </a:p>
          <a:p>
            <a:pPr indent="0" lvl="0" marL="0" rtl="0" algn="l">
              <a:spcBef>
                <a:spcPts val="360"/>
              </a:spcBef>
              <a:spcAft>
                <a:spcPts val="0"/>
              </a:spcAft>
              <a:buNone/>
            </a:pPr>
            <a:r>
              <a:rPr lang="en-US" sz="2000">
                <a:solidFill>
                  <a:srgbClr val="000000"/>
                </a:solidFill>
              </a:rPr>
              <a:t>data from the modules in the payload while they are in flight and sends</a:t>
            </a:r>
            <a:endParaRPr sz="2000">
              <a:solidFill>
                <a:srgbClr val="000000"/>
              </a:solidFill>
            </a:endParaRPr>
          </a:p>
          <a:p>
            <a:pPr indent="0" lvl="0" marL="0" rtl="0" algn="l">
              <a:spcBef>
                <a:spcPts val="360"/>
              </a:spcBef>
              <a:spcAft>
                <a:spcPts val="0"/>
              </a:spcAft>
              <a:buNone/>
            </a:pPr>
            <a:r>
              <a:rPr lang="en-US" sz="2000">
                <a:solidFill>
                  <a:srgbClr val="000000"/>
                </a:solidFill>
              </a:rPr>
              <a:t>it to the ground station.</a:t>
            </a:r>
            <a:endParaRPr sz="2000">
              <a:solidFill>
                <a:srgbClr val="000000"/>
              </a:solidFill>
            </a:endParaRPr>
          </a:p>
          <a:p>
            <a:pPr indent="0" lvl="0" marL="0" rtl="0" algn="l">
              <a:spcBef>
                <a:spcPts val="360"/>
              </a:spcBef>
              <a:spcAft>
                <a:spcPts val="0"/>
              </a:spcAft>
              <a:buNone/>
            </a:pPr>
            <a:r>
              <a:rPr b="1" lang="en-US" sz="2000">
                <a:solidFill>
                  <a:srgbClr val="000000"/>
                </a:solidFill>
              </a:rPr>
              <a:t>• Data rate: </a:t>
            </a:r>
            <a:r>
              <a:rPr lang="en-US" sz="2000">
                <a:solidFill>
                  <a:srgbClr val="000000"/>
                </a:solidFill>
              </a:rPr>
              <a:t>The xbee in the container is set to transmit de data to the</a:t>
            </a:r>
            <a:endParaRPr sz="2000">
              <a:solidFill>
                <a:srgbClr val="000000"/>
              </a:solidFill>
            </a:endParaRPr>
          </a:p>
          <a:p>
            <a:pPr indent="0" lvl="0" marL="0" rtl="0" algn="l">
              <a:spcBef>
                <a:spcPts val="360"/>
              </a:spcBef>
              <a:spcAft>
                <a:spcPts val="0"/>
              </a:spcAft>
              <a:buNone/>
            </a:pPr>
            <a:r>
              <a:rPr lang="en-US" sz="2000">
                <a:solidFill>
                  <a:srgbClr val="000000"/>
                </a:solidFill>
              </a:rPr>
              <a:t>ground station at 1 Hz transmission rate and 4 Hz when payload deployed</a:t>
            </a:r>
            <a:endParaRPr sz="2000">
              <a:solidFill>
                <a:srgbClr val="000000"/>
              </a:solidFill>
            </a:endParaRPr>
          </a:p>
          <a:p>
            <a:pPr indent="0" lvl="0" marL="0" rtl="0" algn="l">
              <a:spcBef>
                <a:spcPts val="360"/>
              </a:spcBef>
              <a:spcAft>
                <a:spcPts val="0"/>
              </a:spcAft>
              <a:buNone/>
            </a:pPr>
            <a:r>
              <a:rPr lang="en-US" sz="2000">
                <a:solidFill>
                  <a:srgbClr val="000000"/>
                </a:solidFill>
              </a:rPr>
              <a:t>• Both xbees communicate in unicast mode</a:t>
            </a:r>
            <a:endParaRPr sz="2000">
              <a:solidFill>
                <a:srgbClr val="000000"/>
              </a:solidFill>
            </a:endParaRPr>
          </a:p>
          <a:p>
            <a:pPr indent="0" lvl="0" marL="0" rtl="0" algn="l">
              <a:spcBef>
                <a:spcPts val="360"/>
              </a:spcBef>
              <a:spcAft>
                <a:spcPts val="0"/>
              </a:spcAft>
              <a:buNone/>
            </a:pPr>
            <a:r>
              <a:t/>
            </a:r>
            <a:endParaRPr b="1" sz="2000">
              <a:solidFill>
                <a:srgbClr val="00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48"/>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1358" name="Google Shape;1358;p48"/>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59" name="Google Shape;1359;p48"/>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 </a:t>
            </a:r>
            <a:r>
              <a:rPr b="1" i="0" lang="en-US" sz="2400" u="none" cap="none" strike="noStrike">
                <a:solidFill>
                  <a:schemeClr val="accent2"/>
                </a:solidFill>
                <a:latin typeface="Arial"/>
                <a:ea typeface="Arial"/>
                <a:cs typeface="Arial"/>
                <a:sym typeface="Arial"/>
              </a:rPr>
              <a:t>Telemetry Format</a:t>
            </a:r>
            <a:endParaRPr/>
          </a:p>
        </p:txBody>
      </p:sp>
      <p:sp>
        <p:nvSpPr>
          <p:cNvPr id="1360" name="Google Shape;1360;p48"/>
          <p:cNvSpPr txBox="1"/>
          <p:nvPr/>
        </p:nvSpPr>
        <p:spPr>
          <a:xfrm>
            <a:off x="228600" y="6477000"/>
            <a:ext cx="22860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361" name="Google Shape;1361;p4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362" name="Google Shape;1362;p48"/>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1363" name="Google Shape;1363;p48"/>
          <p:cNvGraphicFramePr/>
          <p:nvPr/>
        </p:nvGraphicFramePr>
        <p:xfrm>
          <a:off x="228600" y="1066795"/>
          <a:ext cx="3000000" cy="3000000"/>
        </p:xfrm>
        <a:graphic>
          <a:graphicData uri="http://schemas.openxmlformats.org/drawingml/2006/table">
            <a:tbl>
              <a:tblPr>
                <a:noFill/>
                <a:tableStyleId>{A9ED1627-924B-4930-AA3C-071C1F8F71B4}</a:tableStyleId>
              </a:tblPr>
              <a:tblGrid>
                <a:gridCol w="2418600"/>
                <a:gridCol w="1526725"/>
                <a:gridCol w="4741475"/>
              </a:tblGrid>
              <a:tr h="410125">
                <a:tc>
                  <a:txBody>
                    <a:bodyPr/>
                    <a:lstStyle/>
                    <a:p>
                      <a:pPr indent="0" lvl="0" marL="0" rtl="0" algn="ctr">
                        <a:spcBef>
                          <a:spcPts val="0"/>
                        </a:spcBef>
                        <a:spcAft>
                          <a:spcPts val="0"/>
                        </a:spcAft>
                        <a:buNone/>
                      </a:pPr>
                      <a:r>
                        <a:rPr b="1" lang="en-US"/>
                        <a:t>DATA FORMAT</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SAMPLE DATA</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DESCRIPTION</a:t>
                      </a:r>
                      <a:endParaRPr b="1"/>
                    </a:p>
                  </a:txBody>
                  <a:tcPr marT="91425" marB="91425" marR="91425" marL="91425">
                    <a:solidFill>
                      <a:srgbClr val="FFFF00"/>
                    </a:solidFill>
                  </a:tcPr>
                </a:tc>
              </a:tr>
              <a:tr h="410125">
                <a:tc>
                  <a:txBody>
                    <a:bodyPr/>
                    <a:lstStyle/>
                    <a:p>
                      <a:pPr indent="0" lvl="0" marL="0" rtl="0" algn="ctr">
                        <a:spcBef>
                          <a:spcPts val="0"/>
                        </a:spcBef>
                        <a:spcAft>
                          <a:spcPts val="0"/>
                        </a:spcAft>
                        <a:buNone/>
                      </a:pPr>
                      <a:r>
                        <a:rPr lang="en-US"/>
                        <a:t>&lt;TEAM_ID&gt;</a:t>
                      </a:r>
                      <a:endParaRPr/>
                    </a:p>
                  </a:txBody>
                  <a:tcPr marT="91425" marB="91425" marR="91425" marL="91425"/>
                </a:tc>
                <a:tc>
                  <a:txBody>
                    <a:bodyPr/>
                    <a:lstStyle/>
                    <a:p>
                      <a:pPr indent="0" lvl="0" marL="0" rtl="0" algn="ctr">
                        <a:spcBef>
                          <a:spcPts val="0"/>
                        </a:spcBef>
                        <a:spcAft>
                          <a:spcPts val="0"/>
                        </a:spcAft>
                        <a:buNone/>
                      </a:pPr>
                      <a:r>
                        <a:rPr lang="en-US"/>
                        <a:t>1064</a:t>
                      </a:r>
                      <a:endParaRPr/>
                    </a:p>
                  </a:txBody>
                  <a:tcPr marT="91425" marB="91425" marR="91425" marL="91425"/>
                </a:tc>
                <a:tc>
                  <a:txBody>
                    <a:bodyPr/>
                    <a:lstStyle/>
                    <a:p>
                      <a:pPr indent="0" lvl="0" marL="0" rtl="0" algn="ctr">
                        <a:spcBef>
                          <a:spcPts val="0"/>
                        </a:spcBef>
                        <a:spcAft>
                          <a:spcPts val="0"/>
                        </a:spcAft>
                        <a:buNone/>
                      </a:pPr>
                      <a:r>
                        <a:rPr lang="en-US"/>
                        <a:t>Is the assigned team identification.</a:t>
                      </a:r>
                      <a:endParaRPr/>
                    </a:p>
                  </a:txBody>
                  <a:tcPr marT="91425" marB="91425" marR="91425" marL="91425"/>
                </a:tc>
              </a:tr>
              <a:tr h="630975">
                <a:tc>
                  <a:txBody>
                    <a:bodyPr/>
                    <a:lstStyle/>
                    <a:p>
                      <a:pPr indent="0" lvl="0" marL="0" rtl="0" algn="ctr">
                        <a:spcBef>
                          <a:spcPts val="0"/>
                        </a:spcBef>
                        <a:spcAft>
                          <a:spcPts val="0"/>
                        </a:spcAft>
                        <a:buNone/>
                      </a:pPr>
                      <a:r>
                        <a:rPr lang="en-US"/>
                        <a:t>&lt;MISSION_TIME&gt;</a:t>
                      </a:r>
                      <a:endParaRPr/>
                    </a:p>
                  </a:txBody>
                  <a:tcPr marT="91425" marB="91425" marR="91425" marL="91425"/>
                </a:tc>
                <a:tc>
                  <a:txBody>
                    <a:bodyPr/>
                    <a:lstStyle/>
                    <a:p>
                      <a:pPr indent="0" lvl="0" marL="0" rtl="0" algn="ctr">
                        <a:spcBef>
                          <a:spcPts val="0"/>
                        </a:spcBef>
                        <a:spcAft>
                          <a:spcPts val="0"/>
                        </a:spcAft>
                        <a:buNone/>
                      </a:pPr>
                      <a:r>
                        <a:rPr lang="en-US"/>
                        <a:t>08:12:55</a:t>
                      </a:r>
                      <a:endParaRPr/>
                    </a:p>
                  </a:txBody>
                  <a:tcPr marT="91425" marB="91425" marR="91425" marL="91425"/>
                </a:tc>
                <a:tc>
                  <a:txBody>
                    <a:bodyPr/>
                    <a:lstStyle/>
                    <a:p>
                      <a:pPr indent="0" lvl="0" marL="0" rtl="0" algn="l">
                        <a:spcBef>
                          <a:spcPts val="0"/>
                        </a:spcBef>
                        <a:spcAft>
                          <a:spcPts val="0"/>
                        </a:spcAft>
                        <a:buNone/>
                      </a:pPr>
                      <a:r>
                        <a:rPr lang="en-US"/>
                        <a:t>Is UTC time in format hh:mm:ss, where hh is hours, mm is minutes, and ss is seconds.</a:t>
                      </a:r>
                      <a:endParaRPr/>
                    </a:p>
                  </a:txBody>
                  <a:tcPr marT="91425" marB="91425" marR="91425" marL="91425"/>
                </a:tc>
              </a:tr>
              <a:tr h="851850">
                <a:tc>
                  <a:txBody>
                    <a:bodyPr/>
                    <a:lstStyle/>
                    <a:p>
                      <a:pPr indent="0" lvl="0" marL="0" rtl="0" algn="ctr">
                        <a:spcBef>
                          <a:spcPts val="0"/>
                        </a:spcBef>
                        <a:spcAft>
                          <a:spcPts val="0"/>
                        </a:spcAft>
                        <a:buNone/>
                      </a:pPr>
                      <a:r>
                        <a:rPr lang="en-US"/>
                        <a:t>&lt;PACKET_COUNT&gt;</a:t>
                      </a:r>
                      <a:endParaRPr/>
                    </a:p>
                  </a:txBody>
                  <a:tcPr marT="91425" marB="91425" marR="91425" marL="91425"/>
                </a:tc>
                <a:tc>
                  <a:txBody>
                    <a:bodyPr/>
                    <a:lstStyle/>
                    <a:p>
                      <a:pPr indent="0" lvl="0" marL="0" rtl="0" algn="ctr">
                        <a:spcBef>
                          <a:spcPts val="0"/>
                        </a:spcBef>
                        <a:spcAft>
                          <a:spcPts val="0"/>
                        </a:spcAft>
                        <a:buNone/>
                      </a:pPr>
                      <a:r>
                        <a:rPr lang="en-US"/>
                        <a:t>1485</a:t>
                      </a:r>
                      <a:endParaRPr/>
                    </a:p>
                  </a:txBody>
                  <a:tcPr marT="91425" marB="91425" marR="91425" marL="91425"/>
                </a:tc>
                <a:tc>
                  <a:txBody>
                    <a:bodyPr/>
                    <a:lstStyle/>
                    <a:p>
                      <a:pPr indent="0" lvl="0" marL="0" rtl="0" algn="l">
                        <a:spcBef>
                          <a:spcPts val="0"/>
                        </a:spcBef>
                        <a:spcAft>
                          <a:spcPts val="0"/>
                        </a:spcAft>
                        <a:buNone/>
                      </a:pPr>
                      <a:r>
                        <a:rPr lang="en-US"/>
                        <a:t>Is the count of transmitted packets, which is to be maintained through processor reset. One count is used for transmission of all packets, regardless of type.</a:t>
                      </a:r>
                      <a:endParaRPr/>
                    </a:p>
                  </a:txBody>
                  <a:tcPr marT="91425" marB="91425" marR="91425" marL="91425"/>
                </a:tc>
              </a:tr>
              <a:tr h="1293575">
                <a:tc>
                  <a:txBody>
                    <a:bodyPr/>
                    <a:lstStyle/>
                    <a:p>
                      <a:pPr indent="0" lvl="0" marL="0" rtl="0" algn="ctr">
                        <a:spcBef>
                          <a:spcPts val="0"/>
                        </a:spcBef>
                        <a:spcAft>
                          <a:spcPts val="0"/>
                        </a:spcAft>
                        <a:buNone/>
                      </a:pPr>
                      <a:r>
                        <a:rPr lang="en-US"/>
                        <a:t>&lt;PACKET_TYPE&gt;</a:t>
                      </a:r>
                      <a:endParaRPr/>
                    </a:p>
                  </a:txBody>
                  <a:tcPr marT="91425" marB="91425" marR="91425" marL="91425"/>
                </a:tc>
                <a:tc>
                  <a:txBody>
                    <a:bodyPr/>
                    <a:lstStyle/>
                    <a:p>
                      <a:pPr indent="0" lvl="0" marL="0" rtl="0" algn="ctr">
                        <a:spcBef>
                          <a:spcPts val="0"/>
                        </a:spcBef>
                        <a:spcAft>
                          <a:spcPts val="0"/>
                        </a:spcAft>
                        <a:buNone/>
                      </a:pPr>
                      <a:r>
                        <a:rPr lang="en-US"/>
                        <a:t>C</a:t>
                      </a:r>
                      <a:endParaRPr/>
                    </a:p>
                  </a:txBody>
                  <a:tcPr marT="91425" marB="91425" marR="91425" marL="91425"/>
                </a:tc>
                <a:tc>
                  <a:txBody>
                    <a:bodyPr/>
                    <a:lstStyle/>
                    <a:p>
                      <a:pPr indent="0" lvl="0" marL="0" rtl="0" algn="l">
                        <a:spcBef>
                          <a:spcPts val="0"/>
                        </a:spcBef>
                        <a:spcAft>
                          <a:spcPts val="0"/>
                        </a:spcAft>
                        <a:buNone/>
                      </a:pPr>
                      <a:r>
                        <a:rPr lang="en-US"/>
                        <a:t>Is the ASCII character ‘C’ for Container telemetry, character ‘T’ for tethered Payload (deployed first) relayed telemetry at 4 Hz.</a:t>
                      </a:r>
                      <a:endParaRPr/>
                    </a:p>
                    <a:p>
                      <a:pPr indent="0" lvl="0" marL="0" rtl="0" algn="ctr">
                        <a:spcBef>
                          <a:spcPts val="0"/>
                        </a:spcBef>
                        <a:spcAft>
                          <a:spcPts val="0"/>
                        </a:spcAft>
                        <a:buNone/>
                      </a:pPr>
                      <a:r>
                        <a:t/>
                      </a:r>
                      <a:endParaRPr/>
                    </a:p>
                  </a:txBody>
                  <a:tcPr marT="91425" marB="91425" marR="91425" marL="91425"/>
                </a:tc>
              </a:tr>
              <a:tr h="651150">
                <a:tc>
                  <a:txBody>
                    <a:bodyPr/>
                    <a:lstStyle/>
                    <a:p>
                      <a:pPr indent="0" lvl="0" marL="0" rtl="0" algn="ctr">
                        <a:spcBef>
                          <a:spcPts val="0"/>
                        </a:spcBef>
                        <a:spcAft>
                          <a:spcPts val="0"/>
                        </a:spcAft>
                        <a:buNone/>
                      </a:pPr>
                      <a:r>
                        <a:rPr lang="en-US"/>
                        <a:t>&lt;MODE&gt;</a:t>
                      </a:r>
                      <a:endParaRPr/>
                    </a:p>
                  </a:txBody>
                  <a:tcPr marT="91425" marB="91425" marR="91425" marL="91425"/>
                </a:tc>
                <a:tc>
                  <a:txBody>
                    <a:bodyPr/>
                    <a:lstStyle/>
                    <a:p>
                      <a:pPr indent="0" lvl="0" marL="0" rtl="0" algn="ctr">
                        <a:spcBef>
                          <a:spcPts val="0"/>
                        </a:spcBef>
                        <a:spcAft>
                          <a:spcPts val="0"/>
                        </a:spcAft>
                        <a:buNone/>
                      </a:pPr>
                      <a:r>
                        <a:rPr lang="en-US"/>
                        <a:t>F</a:t>
                      </a:r>
                      <a:endParaRPr/>
                    </a:p>
                  </a:txBody>
                  <a:tcPr marT="91425" marB="91425" marR="91425" marL="91425"/>
                </a:tc>
                <a:tc>
                  <a:txBody>
                    <a:bodyPr/>
                    <a:lstStyle/>
                    <a:p>
                      <a:pPr indent="0" lvl="0" marL="0" rtl="0" algn="ctr">
                        <a:spcBef>
                          <a:spcPts val="0"/>
                        </a:spcBef>
                        <a:spcAft>
                          <a:spcPts val="0"/>
                        </a:spcAft>
                        <a:buNone/>
                      </a:pPr>
                      <a:r>
                        <a:rPr lang="en-US"/>
                        <a:t>= ‘F’ for flight (the default mode upon system start) and ‘S’ for simulation</a:t>
                      </a:r>
                      <a:endParaRPr/>
                    </a:p>
                  </a:txBody>
                  <a:tcPr marT="91425" marB="91425" marR="91425" marL="91425"/>
                </a:tc>
              </a:tr>
              <a:tr h="428875">
                <a:tc>
                  <a:txBody>
                    <a:bodyPr/>
                    <a:lstStyle/>
                    <a:p>
                      <a:pPr indent="0" lvl="0" marL="0" rtl="0" algn="ctr">
                        <a:spcBef>
                          <a:spcPts val="0"/>
                        </a:spcBef>
                        <a:spcAft>
                          <a:spcPts val="0"/>
                        </a:spcAft>
                        <a:buNone/>
                      </a:pPr>
                      <a:r>
                        <a:rPr lang="en-US"/>
                        <a:t>TP_RELEASED</a:t>
                      </a:r>
                      <a:endParaRPr/>
                    </a:p>
                  </a:txBody>
                  <a:tcPr marT="91425" marB="91425" marR="91425" marL="91425"/>
                </a:tc>
                <a:tc>
                  <a:txBody>
                    <a:bodyPr/>
                    <a:lstStyle/>
                    <a:p>
                      <a:pPr indent="0" lvl="0" marL="0" rtl="0" algn="ctr">
                        <a:spcBef>
                          <a:spcPts val="0"/>
                        </a:spcBef>
                        <a:spcAft>
                          <a:spcPts val="0"/>
                        </a:spcAft>
                        <a:buNone/>
                      </a:pPr>
                      <a:r>
                        <a:rPr lang="en-US"/>
                        <a:t>R</a:t>
                      </a:r>
                      <a:endParaRPr/>
                    </a:p>
                  </a:txBody>
                  <a:tcPr marT="91425" marB="91425" marR="91425" marL="91425"/>
                </a:tc>
                <a:tc>
                  <a:txBody>
                    <a:bodyPr/>
                    <a:lstStyle/>
                    <a:p>
                      <a:pPr indent="0" lvl="0" marL="0" rtl="0" algn="ctr">
                        <a:spcBef>
                          <a:spcPts val="0"/>
                        </a:spcBef>
                        <a:spcAft>
                          <a:spcPts val="0"/>
                        </a:spcAft>
                        <a:buNone/>
                      </a:pPr>
                      <a:r>
                        <a:rPr lang="en-US"/>
                        <a:t>= ‘N’ for not released and ‘R’ for released</a:t>
                      </a:r>
                      <a:endParaRPr/>
                    </a:p>
                  </a:txBody>
                  <a:tcPr marT="91425" marB="91425" marR="91425" marL="91425"/>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g120f6bd1166_1_124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1369" name="Google Shape;1369;g120f6bd1166_1_124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70" name="Google Shape;1370;g120f6bd1166_1_1240"/>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 </a:t>
            </a:r>
            <a:r>
              <a:rPr b="1" i="0" lang="en-US" sz="2400" u="none" cap="none" strike="noStrike">
                <a:solidFill>
                  <a:schemeClr val="accent2"/>
                </a:solidFill>
                <a:latin typeface="Arial"/>
                <a:ea typeface="Arial"/>
                <a:cs typeface="Arial"/>
                <a:sym typeface="Arial"/>
              </a:rPr>
              <a:t>Telemetry Format</a:t>
            </a:r>
            <a:endParaRPr/>
          </a:p>
        </p:txBody>
      </p:sp>
      <p:sp>
        <p:nvSpPr>
          <p:cNvPr id="1371" name="Google Shape;1371;g120f6bd1166_1_124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372" name="Google Shape;1372;g120f6bd1166_1_124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373" name="Google Shape;1373;g120f6bd1166_1_124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1374" name="Google Shape;1374;g120f6bd1166_1_1240"/>
          <p:cNvGraphicFramePr/>
          <p:nvPr/>
        </p:nvGraphicFramePr>
        <p:xfrm>
          <a:off x="228600" y="1066795"/>
          <a:ext cx="3000000" cy="3000000"/>
        </p:xfrm>
        <a:graphic>
          <a:graphicData uri="http://schemas.openxmlformats.org/drawingml/2006/table">
            <a:tbl>
              <a:tblPr>
                <a:noFill/>
                <a:tableStyleId>{A9ED1627-924B-4930-AA3C-071C1F8F71B4}</a:tableStyleId>
              </a:tblPr>
              <a:tblGrid>
                <a:gridCol w="2418600"/>
                <a:gridCol w="1526725"/>
                <a:gridCol w="4741475"/>
              </a:tblGrid>
              <a:tr h="445000">
                <a:tc>
                  <a:txBody>
                    <a:bodyPr/>
                    <a:lstStyle/>
                    <a:p>
                      <a:pPr indent="0" lvl="0" marL="0" rtl="0" algn="ctr">
                        <a:spcBef>
                          <a:spcPts val="0"/>
                        </a:spcBef>
                        <a:spcAft>
                          <a:spcPts val="0"/>
                        </a:spcAft>
                        <a:buNone/>
                      </a:pPr>
                      <a:r>
                        <a:rPr b="1" lang="en-US"/>
                        <a:t>DATA FORMAT</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SAMPLE DATA</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DESCRIPTION</a:t>
                      </a:r>
                      <a:endParaRPr b="1"/>
                    </a:p>
                  </a:txBody>
                  <a:tcPr marT="91425" marB="91425" marR="91425" marL="91425">
                    <a:solidFill>
                      <a:srgbClr val="FFFF00"/>
                    </a:solidFill>
                  </a:tcPr>
                </a:tc>
              </a:tr>
              <a:tr h="684625">
                <a:tc>
                  <a:txBody>
                    <a:bodyPr/>
                    <a:lstStyle/>
                    <a:p>
                      <a:pPr indent="0" lvl="0" marL="0" rtl="0" algn="ctr">
                        <a:spcBef>
                          <a:spcPts val="0"/>
                        </a:spcBef>
                        <a:spcAft>
                          <a:spcPts val="0"/>
                        </a:spcAft>
                        <a:buNone/>
                      </a:pPr>
                      <a:r>
                        <a:rPr lang="en-US"/>
                        <a:t>&lt;ALTITUDE&gt;</a:t>
                      </a:r>
                      <a:endParaRPr/>
                    </a:p>
                  </a:txBody>
                  <a:tcPr marT="91425" marB="91425" marR="91425" marL="91425"/>
                </a:tc>
                <a:tc>
                  <a:txBody>
                    <a:bodyPr/>
                    <a:lstStyle/>
                    <a:p>
                      <a:pPr indent="0" lvl="0" marL="0" rtl="0" algn="ctr">
                        <a:spcBef>
                          <a:spcPts val="0"/>
                        </a:spcBef>
                        <a:spcAft>
                          <a:spcPts val="0"/>
                        </a:spcAft>
                        <a:buNone/>
                      </a:pPr>
                      <a:r>
                        <a:rPr lang="en-US"/>
                        <a:t>84.2</a:t>
                      </a:r>
                      <a:endParaRPr/>
                    </a:p>
                  </a:txBody>
                  <a:tcPr marT="91425" marB="91425" marR="91425" marL="91425"/>
                </a:tc>
                <a:tc>
                  <a:txBody>
                    <a:bodyPr/>
                    <a:lstStyle/>
                    <a:p>
                      <a:pPr indent="0" lvl="0" marL="0" rtl="0" algn="ctr">
                        <a:spcBef>
                          <a:spcPts val="0"/>
                        </a:spcBef>
                        <a:spcAft>
                          <a:spcPts val="0"/>
                        </a:spcAft>
                        <a:buNone/>
                      </a:pPr>
                      <a:r>
                        <a:rPr lang="en-US"/>
                        <a:t>is the altitude in units of meters and must be relative to</a:t>
                      </a:r>
                      <a:endParaRPr/>
                    </a:p>
                    <a:p>
                      <a:pPr indent="0" lvl="0" marL="0" rtl="0" algn="ctr">
                        <a:spcBef>
                          <a:spcPts val="0"/>
                        </a:spcBef>
                        <a:spcAft>
                          <a:spcPts val="0"/>
                        </a:spcAft>
                        <a:buNone/>
                      </a:pPr>
                      <a:r>
                        <a:rPr lang="en-US"/>
                        <a:t>ground level. The resolution must be 0.1 meters.</a:t>
                      </a:r>
                      <a:endParaRPr/>
                    </a:p>
                  </a:txBody>
                  <a:tcPr marT="91425" marB="91425" marR="91425" marL="91425"/>
                </a:tc>
              </a:tr>
              <a:tr h="684625">
                <a:tc>
                  <a:txBody>
                    <a:bodyPr/>
                    <a:lstStyle/>
                    <a:p>
                      <a:pPr indent="0" lvl="0" marL="0" rtl="0" algn="ctr">
                        <a:spcBef>
                          <a:spcPts val="0"/>
                        </a:spcBef>
                        <a:spcAft>
                          <a:spcPts val="0"/>
                        </a:spcAft>
                        <a:buNone/>
                      </a:pPr>
                      <a:r>
                        <a:rPr lang="en-US"/>
                        <a:t>&lt;TEMP&gt;</a:t>
                      </a:r>
                      <a:endParaRPr/>
                    </a:p>
                  </a:txBody>
                  <a:tcPr marT="91425" marB="91425" marR="91425" marL="91425"/>
                </a:tc>
                <a:tc>
                  <a:txBody>
                    <a:bodyPr/>
                    <a:lstStyle/>
                    <a:p>
                      <a:pPr indent="0" lvl="0" marL="0" rtl="0" algn="ctr">
                        <a:spcBef>
                          <a:spcPts val="0"/>
                        </a:spcBef>
                        <a:spcAft>
                          <a:spcPts val="0"/>
                        </a:spcAft>
                        <a:buNone/>
                      </a:pPr>
                      <a:r>
                        <a:rPr lang="en-US"/>
                        <a:t>24.3</a:t>
                      </a:r>
                      <a:endParaRPr/>
                    </a:p>
                  </a:txBody>
                  <a:tcPr marT="91425" marB="91425" marR="91425" marL="91425"/>
                </a:tc>
                <a:tc>
                  <a:txBody>
                    <a:bodyPr/>
                    <a:lstStyle/>
                    <a:p>
                      <a:pPr indent="0" lvl="0" marL="0" rtl="0" algn="l">
                        <a:spcBef>
                          <a:spcPts val="0"/>
                        </a:spcBef>
                        <a:spcAft>
                          <a:spcPts val="0"/>
                        </a:spcAft>
                        <a:buNone/>
                      </a:pPr>
                      <a:r>
                        <a:rPr lang="en-US"/>
                        <a:t>is the temperature in degrees Celsius with a resolution of 0.1 degrees C.</a:t>
                      </a:r>
                      <a:endParaRPr/>
                    </a:p>
                  </a:txBody>
                  <a:tcPr marT="91425" marB="91425" marR="91425" marL="91425"/>
                </a:tc>
              </a:tr>
              <a:tr h="708300">
                <a:tc>
                  <a:txBody>
                    <a:bodyPr/>
                    <a:lstStyle/>
                    <a:p>
                      <a:pPr indent="0" lvl="0" marL="0" rtl="0" algn="ctr">
                        <a:spcBef>
                          <a:spcPts val="0"/>
                        </a:spcBef>
                        <a:spcAft>
                          <a:spcPts val="0"/>
                        </a:spcAft>
                        <a:buNone/>
                      </a:pPr>
                      <a:r>
                        <a:rPr lang="en-US"/>
                        <a:t>&lt;VOLTAGE&gt;</a:t>
                      </a:r>
                      <a:endParaRPr/>
                    </a:p>
                  </a:txBody>
                  <a:tcPr marT="91425" marB="91425" marR="91425" marL="91425"/>
                </a:tc>
                <a:tc>
                  <a:txBody>
                    <a:bodyPr/>
                    <a:lstStyle/>
                    <a:p>
                      <a:pPr indent="0" lvl="0" marL="0" rtl="0" algn="ctr">
                        <a:spcBef>
                          <a:spcPts val="0"/>
                        </a:spcBef>
                        <a:spcAft>
                          <a:spcPts val="0"/>
                        </a:spcAft>
                        <a:buNone/>
                      </a:pPr>
                      <a:r>
                        <a:rPr lang="en-US"/>
                        <a:t>4.45</a:t>
                      </a:r>
                      <a:endParaRPr/>
                    </a:p>
                  </a:txBody>
                  <a:tcPr marT="91425" marB="91425" marR="91425" marL="91425"/>
                </a:tc>
                <a:tc>
                  <a:txBody>
                    <a:bodyPr/>
                    <a:lstStyle/>
                    <a:p>
                      <a:pPr indent="0" lvl="0" marL="0" rtl="0" algn="l">
                        <a:spcBef>
                          <a:spcPts val="0"/>
                        </a:spcBef>
                        <a:spcAft>
                          <a:spcPts val="0"/>
                        </a:spcAft>
                        <a:buNone/>
                      </a:pPr>
                      <a:r>
                        <a:rPr lang="en-US"/>
                        <a:t>is the voltage of the CanSat power bus. The resolution must be 0.01 volts.</a:t>
                      </a:r>
                      <a:endParaRPr/>
                    </a:p>
                  </a:txBody>
                  <a:tcPr marT="91425" marB="91425" marR="91425" marL="91425"/>
                </a:tc>
              </a:tr>
              <a:tr h="683400">
                <a:tc>
                  <a:txBody>
                    <a:bodyPr/>
                    <a:lstStyle/>
                    <a:p>
                      <a:pPr indent="0" lvl="0" marL="0" rtl="0" algn="ctr">
                        <a:spcBef>
                          <a:spcPts val="0"/>
                        </a:spcBef>
                        <a:spcAft>
                          <a:spcPts val="0"/>
                        </a:spcAft>
                        <a:buNone/>
                      </a:pPr>
                      <a:r>
                        <a:rPr lang="en-US"/>
                        <a:t>&lt;GPS_TIME&gt;</a:t>
                      </a:r>
                      <a:endParaRPr/>
                    </a:p>
                  </a:txBody>
                  <a:tcPr marT="91425" marB="91425" marR="91425" marL="91425"/>
                </a:tc>
                <a:tc>
                  <a:txBody>
                    <a:bodyPr/>
                    <a:lstStyle/>
                    <a:p>
                      <a:pPr indent="0" lvl="0" marL="0" rtl="0" algn="ctr">
                        <a:spcBef>
                          <a:spcPts val="0"/>
                        </a:spcBef>
                        <a:spcAft>
                          <a:spcPts val="0"/>
                        </a:spcAft>
                        <a:buNone/>
                      </a:pPr>
                      <a:r>
                        <a:rPr lang="en-US"/>
                        <a:t>08:12:55</a:t>
                      </a:r>
                      <a:endParaRPr/>
                    </a:p>
                  </a:txBody>
                  <a:tcPr marT="91425" marB="91425" marR="91425" marL="91425"/>
                </a:tc>
                <a:tc>
                  <a:txBody>
                    <a:bodyPr/>
                    <a:lstStyle/>
                    <a:p>
                      <a:pPr indent="0" lvl="0" marL="0" rtl="0" algn="ctr">
                        <a:spcBef>
                          <a:spcPts val="0"/>
                        </a:spcBef>
                        <a:spcAft>
                          <a:spcPts val="0"/>
                        </a:spcAft>
                        <a:buNone/>
                      </a:pPr>
                      <a:r>
                        <a:rPr lang="en-US"/>
                        <a:t>is the time generated by the GPS receiver. The time must be reported in UTC and have a resolution of a second.</a:t>
                      </a:r>
                      <a:endParaRPr/>
                    </a:p>
                  </a:txBody>
                  <a:tcPr marT="91425" marB="91425" marR="91425" marL="91425"/>
                </a:tc>
              </a:tr>
              <a:tr h="710700">
                <a:tc>
                  <a:txBody>
                    <a:bodyPr/>
                    <a:lstStyle/>
                    <a:p>
                      <a:pPr indent="0" lvl="0" marL="0" rtl="0" algn="ctr">
                        <a:spcBef>
                          <a:spcPts val="0"/>
                        </a:spcBef>
                        <a:spcAft>
                          <a:spcPts val="0"/>
                        </a:spcAft>
                        <a:buNone/>
                      </a:pPr>
                      <a:r>
                        <a:rPr lang="en-US"/>
                        <a:t>&lt;GPS_LATITUDE&gt;</a:t>
                      </a:r>
                      <a:endParaRPr/>
                    </a:p>
                  </a:txBody>
                  <a:tcPr marT="91425" marB="91425" marR="91425" marL="91425"/>
                </a:tc>
                <a:tc>
                  <a:txBody>
                    <a:bodyPr/>
                    <a:lstStyle/>
                    <a:p>
                      <a:pPr indent="0" lvl="0" marL="0" rtl="0" algn="ctr">
                        <a:spcBef>
                          <a:spcPts val="0"/>
                        </a:spcBef>
                        <a:spcAft>
                          <a:spcPts val="0"/>
                        </a:spcAft>
                        <a:buNone/>
                      </a:pPr>
                      <a:r>
                        <a:rPr lang="en-US"/>
                        <a:t>25.0458</a:t>
                      </a:r>
                      <a:endParaRPr/>
                    </a:p>
                  </a:txBody>
                  <a:tcPr marT="91425" marB="91425" marR="91425" marL="91425"/>
                </a:tc>
                <a:tc>
                  <a:txBody>
                    <a:bodyPr/>
                    <a:lstStyle/>
                    <a:p>
                      <a:pPr indent="0" lvl="0" marL="0" rtl="0" algn="ctr">
                        <a:spcBef>
                          <a:spcPts val="0"/>
                        </a:spcBef>
                        <a:spcAft>
                          <a:spcPts val="0"/>
                        </a:spcAft>
                        <a:buNone/>
                      </a:pPr>
                      <a:r>
                        <a:rPr lang="en-US"/>
                        <a:t>is the latitude generated by the GPS receiver in decimal degrees with a resolution of 0.0001 degrees.</a:t>
                      </a:r>
                      <a:endParaRPr/>
                    </a:p>
                  </a:txBody>
                  <a:tcPr marT="91425" marB="91425" marR="91425" marL="91425"/>
                </a:tc>
              </a:tr>
              <a:tr h="684625">
                <a:tc>
                  <a:txBody>
                    <a:bodyPr/>
                    <a:lstStyle/>
                    <a:p>
                      <a:pPr indent="0" lvl="0" marL="0" rtl="0" algn="ctr">
                        <a:spcBef>
                          <a:spcPts val="0"/>
                        </a:spcBef>
                        <a:spcAft>
                          <a:spcPts val="0"/>
                        </a:spcAft>
                        <a:buNone/>
                      </a:pPr>
                      <a:r>
                        <a:rPr lang="en-US"/>
                        <a:t>&lt;GPS_LONGITUDE&gt;</a:t>
                      </a:r>
                      <a:endParaRPr/>
                    </a:p>
                  </a:txBody>
                  <a:tcPr marT="91425" marB="91425" marR="91425" marL="91425"/>
                </a:tc>
                <a:tc>
                  <a:txBody>
                    <a:bodyPr/>
                    <a:lstStyle/>
                    <a:p>
                      <a:pPr indent="0" lvl="0" marL="0" rtl="0" algn="ctr">
                        <a:spcBef>
                          <a:spcPts val="0"/>
                        </a:spcBef>
                        <a:spcAft>
                          <a:spcPts val="0"/>
                        </a:spcAft>
                        <a:buNone/>
                      </a:pPr>
                      <a:r>
                        <a:rPr lang="en-US"/>
                        <a:t>-160.5804</a:t>
                      </a:r>
                      <a:endParaRPr/>
                    </a:p>
                  </a:txBody>
                  <a:tcPr marT="91425" marB="91425" marR="91425" marL="91425"/>
                </a:tc>
                <a:tc>
                  <a:txBody>
                    <a:bodyPr/>
                    <a:lstStyle/>
                    <a:p>
                      <a:pPr indent="0" lvl="0" marL="0" rtl="0" algn="ctr">
                        <a:spcBef>
                          <a:spcPts val="0"/>
                        </a:spcBef>
                        <a:spcAft>
                          <a:spcPts val="0"/>
                        </a:spcAft>
                        <a:buNone/>
                      </a:pPr>
                      <a:r>
                        <a:rPr lang="en-US"/>
                        <a:t>is the longitude generated by the GPS receiver in decimal degrees with a resolution of 0.0001 degrees.</a:t>
                      </a:r>
                      <a:endParaRPr/>
                    </a:p>
                  </a:txBody>
                  <a:tcPr marT="91425" marB="91425" marR="91425" marL="91425"/>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g120f6bd1166_1_124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1380" name="Google Shape;1380;g120f6bd1166_1_124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81" name="Google Shape;1381;g120f6bd1166_1_1249"/>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 </a:t>
            </a:r>
            <a:r>
              <a:rPr b="1" i="0" lang="en-US" sz="2400" u="none" cap="none" strike="noStrike">
                <a:solidFill>
                  <a:schemeClr val="accent2"/>
                </a:solidFill>
                <a:latin typeface="Arial"/>
                <a:ea typeface="Arial"/>
                <a:cs typeface="Arial"/>
                <a:sym typeface="Arial"/>
              </a:rPr>
              <a:t>Telemetry Format</a:t>
            </a:r>
            <a:endParaRPr/>
          </a:p>
        </p:txBody>
      </p:sp>
      <p:sp>
        <p:nvSpPr>
          <p:cNvPr id="1382" name="Google Shape;1382;g120f6bd1166_1_124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383" name="Google Shape;1383;g120f6bd1166_1_124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384" name="Google Shape;1384;g120f6bd1166_1_1249"/>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1385" name="Google Shape;1385;g120f6bd1166_1_1249"/>
          <p:cNvGraphicFramePr/>
          <p:nvPr/>
        </p:nvGraphicFramePr>
        <p:xfrm>
          <a:off x="228600" y="1066795"/>
          <a:ext cx="3000000" cy="3000000"/>
        </p:xfrm>
        <a:graphic>
          <a:graphicData uri="http://schemas.openxmlformats.org/drawingml/2006/table">
            <a:tbl>
              <a:tblPr>
                <a:noFill/>
                <a:tableStyleId>{A9ED1627-924B-4930-AA3C-071C1F8F71B4}</a:tableStyleId>
              </a:tblPr>
              <a:tblGrid>
                <a:gridCol w="2418600"/>
                <a:gridCol w="1526725"/>
                <a:gridCol w="4741475"/>
              </a:tblGrid>
              <a:tr h="429800">
                <a:tc>
                  <a:txBody>
                    <a:bodyPr/>
                    <a:lstStyle/>
                    <a:p>
                      <a:pPr indent="0" lvl="0" marL="0" rtl="0" algn="ctr">
                        <a:spcBef>
                          <a:spcPts val="0"/>
                        </a:spcBef>
                        <a:spcAft>
                          <a:spcPts val="0"/>
                        </a:spcAft>
                        <a:buNone/>
                      </a:pPr>
                      <a:r>
                        <a:rPr b="1" lang="en-US"/>
                        <a:t>DATA FORMAT</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SAMPLE DATA</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DESCRIPTION</a:t>
                      </a:r>
                      <a:endParaRPr b="1"/>
                    </a:p>
                  </a:txBody>
                  <a:tcPr marT="91425" marB="91425" marR="91425" marL="91425">
                    <a:solidFill>
                      <a:srgbClr val="FFFF00"/>
                    </a:solidFill>
                  </a:tcPr>
                </a:tc>
              </a:tr>
              <a:tr h="661250">
                <a:tc>
                  <a:txBody>
                    <a:bodyPr/>
                    <a:lstStyle/>
                    <a:p>
                      <a:pPr indent="0" lvl="0" marL="0" rtl="0" algn="ctr">
                        <a:spcBef>
                          <a:spcPts val="0"/>
                        </a:spcBef>
                        <a:spcAft>
                          <a:spcPts val="0"/>
                        </a:spcAft>
                        <a:buNone/>
                      </a:pPr>
                      <a:r>
                        <a:rPr lang="en-US"/>
                        <a:t>&lt;GPS_ALTITUDE&gt;</a:t>
                      </a:r>
                      <a:endParaRPr/>
                    </a:p>
                  </a:txBody>
                  <a:tcPr marT="91425" marB="91425" marR="91425" marL="91425"/>
                </a:tc>
                <a:tc>
                  <a:txBody>
                    <a:bodyPr/>
                    <a:lstStyle/>
                    <a:p>
                      <a:pPr indent="0" lvl="0" marL="0" rtl="0" algn="ctr">
                        <a:spcBef>
                          <a:spcPts val="0"/>
                        </a:spcBef>
                        <a:spcAft>
                          <a:spcPts val="0"/>
                        </a:spcAft>
                        <a:buNone/>
                      </a:pPr>
                      <a:r>
                        <a:rPr lang="en-US"/>
                        <a:t>84.2</a:t>
                      </a:r>
                      <a:endParaRPr/>
                    </a:p>
                  </a:txBody>
                  <a:tcPr marT="91425" marB="91425" marR="91425" marL="91425"/>
                </a:tc>
                <a:tc>
                  <a:txBody>
                    <a:bodyPr/>
                    <a:lstStyle/>
                    <a:p>
                      <a:pPr indent="0" lvl="0" marL="0" rtl="0" algn="ctr">
                        <a:spcBef>
                          <a:spcPts val="0"/>
                        </a:spcBef>
                        <a:spcAft>
                          <a:spcPts val="0"/>
                        </a:spcAft>
                        <a:buNone/>
                      </a:pPr>
                      <a:r>
                        <a:rPr lang="en-US"/>
                        <a:t>is the altitude generated by the GPS receiver in meters</a:t>
                      </a:r>
                      <a:endParaRPr/>
                    </a:p>
                    <a:p>
                      <a:pPr indent="0" lvl="0" marL="0" rtl="0" algn="ctr">
                        <a:spcBef>
                          <a:spcPts val="0"/>
                        </a:spcBef>
                        <a:spcAft>
                          <a:spcPts val="0"/>
                        </a:spcAft>
                        <a:buNone/>
                      </a:pPr>
                      <a:r>
                        <a:rPr lang="en-US"/>
                        <a:t>above mean sea level with a resolution of 0.1 meters.</a:t>
                      </a:r>
                      <a:endParaRPr/>
                    </a:p>
                  </a:txBody>
                  <a:tcPr marT="91425" marB="91425" marR="91425" marL="91425"/>
                </a:tc>
              </a:tr>
              <a:tr h="686425">
                <a:tc>
                  <a:txBody>
                    <a:bodyPr/>
                    <a:lstStyle/>
                    <a:p>
                      <a:pPr indent="0" lvl="0" marL="0" rtl="0" algn="ctr">
                        <a:spcBef>
                          <a:spcPts val="0"/>
                        </a:spcBef>
                        <a:spcAft>
                          <a:spcPts val="0"/>
                        </a:spcAft>
                        <a:buNone/>
                      </a:pPr>
                      <a:r>
                        <a:rPr lang="en-US"/>
                        <a:t>&lt;GPS_SATS&gt;</a:t>
                      </a:r>
                      <a:endParaRPr/>
                    </a:p>
                  </a:txBody>
                  <a:tcPr marT="91425" marB="91425" marR="91425" marL="91425"/>
                </a:tc>
                <a:tc>
                  <a:txBody>
                    <a:bodyPr/>
                    <a:lstStyle/>
                    <a:p>
                      <a:pPr indent="0" lvl="0" marL="0" rtl="0" algn="ctr">
                        <a:spcBef>
                          <a:spcPts val="0"/>
                        </a:spcBef>
                        <a:spcAft>
                          <a:spcPts val="0"/>
                        </a:spcAft>
                        <a:buNone/>
                      </a:pPr>
                      <a:r>
                        <a:rPr lang="en-US"/>
                        <a:t>6</a:t>
                      </a:r>
                      <a:endParaRPr/>
                    </a:p>
                  </a:txBody>
                  <a:tcPr marT="91425" marB="91425" marR="91425" marL="91425"/>
                </a:tc>
                <a:tc>
                  <a:txBody>
                    <a:bodyPr/>
                    <a:lstStyle/>
                    <a:p>
                      <a:pPr indent="0" lvl="0" marL="0" rtl="0" algn="l">
                        <a:spcBef>
                          <a:spcPts val="0"/>
                        </a:spcBef>
                        <a:spcAft>
                          <a:spcPts val="0"/>
                        </a:spcAft>
                        <a:buNone/>
                      </a:pPr>
                      <a:r>
                        <a:rPr lang="en-US"/>
                        <a:t>is the number of GPS satellites being tracked by the GPS receiver. This must be an integer number.</a:t>
                      </a:r>
                      <a:endParaRPr/>
                    </a:p>
                  </a:txBody>
                  <a:tcPr marT="91425" marB="91425" marR="91425" marL="91425"/>
                </a:tc>
              </a:tr>
              <a:tr h="1124150">
                <a:tc>
                  <a:txBody>
                    <a:bodyPr/>
                    <a:lstStyle/>
                    <a:p>
                      <a:pPr indent="0" lvl="0" marL="0" rtl="0" algn="ctr">
                        <a:spcBef>
                          <a:spcPts val="0"/>
                        </a:spcBef>
                        <a:spcAft>
                          <a:spcPts val="0"/>
                        </a:spcAft>
                        <a:buNone/>
                      </a:pPr>
                      <a:r>
                        <a:rPr lang="en-US"/>
                        <a:t>&lt;SOFTWARE STATE&gt;</a:t>
                      </a:r>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US">
                          <a:solidFill>
                            <a:srgbClr val="000000"/>
                          </a:solidFill>
                        </a:rPr>
                        <a:t>LAUNCH_WAIT</a:t>
                      </a:r>
                      <a:endParaRPr/>
                    </a:p>
                  </a:txBody>
                  <a:tcPr marT="91425" marB="91425" marR="91425" marL="91425"/>
                </a:tc>
                <a:tc>
                  <a:txBody>
                    <a:bodyPr/>
                    <a:lstStyle/>
                    <a:p>
                      <a:pPr indent="0" lvl="0" marL="0" rtl="0" algn="l">
                        <a:spcBef>
                          <a:spcPts val="0"/>
                        </a:spcBef>
                        <a:spcAft>
                          <a:spcPts val="0"/>
                        </a:spcAft>
                        <a:buNone/>
                      </a:pPr>
                      <a:r>
                        <a:rPr lang="en-US"/>
                        <a:t>iis the operating state of the software. (e.g., LAUNCH_WAIT, ASCENT, ROCKET_SEPARATION, DESCENT, TP_RELEASE, LANDED, etc.). Teams may define their own states. </a:t>
                      </a:r>
                      <a:endParaRPr/>
                    </a:p>
                  </a:txBody>
                  <a:tcPr marT="91425" marB="91425" marR="91425" marL="91425"/>
                </a:tc>
              </a:tr>
              <a:tr h="892700">
                <a:tc>
                  <a:txBody>
                    <a:bodyPr/>
                    <a:lstStyle/>
                    <a:p>
                      <a:pPr indent="0" lvl="0" marL="0" rtl="0" algn="ctr">
                        <a:spcBef>
                          <a:spcPts val="0"/>
                        </a:spcBef>
                        <a:spcAft>
                          <a:spcPts val="0"/>
                        </a:spcAft>
                        <a:buNone/>
                      </a:pPr>
                      <a:r>
                        <a:rPr lang="en-US"/>
                        <a:t>&lt;CMD_ECHO&gt;</a:t>
                      </a:r>
                      <a:endParaRPr/>
                    </a:p>
                  </a:txBody>
                  <a:tcPr marT="91425" marB="91425" marR="91425" marL="91425"/>
                </a:tc>
                <a:tc>
                  <a:txBody>
                    <a:bodyPr/>
                    <a:lstStyle/>
                    <a:p>
                      <a:pPr indent="0" lvl="0" marL="0" rtl="0" algn="ctr">
                        <a:spcBef>
                          <a:spcPts val="0"/>
                        </a:spcBef>
                        <a:spcAft>
                          <a:spcPts val="0"/>
                        </a:spcAft>
                        <a:buNone/>
                      </a:pPr>
                      <a:r>
                        <a:rPr lang="en-US"/>
                        <a:t>CMD1000SIMP10</a:t>
                      </a:r>
                      <a:endParaRPr/>
                    </a:p>
                    <a:p>
                      <a:pPr indent="0" lvl="0" marL="0" rtl="0" algn="ctr">
                        <a:spcBef>
                          <a:spcPts val="0"/>
                        </a:spcBef>
                        <a:spcAft>
                          <a:spcPts val="0"/>
                        </a:spcAft>
                        <a:buNone/>
                      </a:pPr>
                      <a:r>
                        <a:rPr lang="en-US"/>
                        <a:t>1325</a:t>
                      </a:r>
                      <a:endParaRPr/>
                    </a:p>
                  </a:txBody>
                  <a:tcPr marT="91425" marB="91425" marR="91425" marL="91425"/>
                </a:tc>
                <a:tc>
                  <a:txBody>
                    <a:bodyPr/>
                    <a:lstStyle/>
                    <a:p>
                      <a:pPr indent="0" lvl="0" marL="0" rtl="0" algn="ctr">
                        <a:spcBef>
                          <a:spcPts val="0"/>
                        </a:spcBef>
                        <a:spcAft>
                          <a:spcPts val="0"/>
                        </a:spcAft>
                        <a:buNone/>
                      </a:pPr>
                      <a:r>
                        <a:rPr lang="en-US"/>
                        <a:t>is the fixed text command id and argument of the last</a:t>
                      </a:r>
                      <a:endParaRPr/>
                    </a:p>
                    <a:p>
                      <a:pPr indent="0" lvl="0" marL="0" rtl="0" algn="ctr">
                        <a:spcBef>
                          <a:spcPts val="0"/>
                        </a:spcBef>
                        <a:spcAft>
                          <a:spcPts val="0"/>
                        </a:spcAft>
                        <a:buNone/>
                      </a:pPr>
                      <a:r>
                        <a:rPr lang="en-US"/>
                        <a:t>received command with no commas.</a:t>
                      </a:r>
                      <a:endParaRPr/>
                    </a:p>
                  </a:txBody>
                  <a:tcPr marT="91425" marB="91425" marR="91425" marL="91425"/>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g120f6bd1166_1_126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1391" name="Google Shape;1391;g120f6bd1166_1_126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92" name="Google Shape;1392;g120f6bd1166_1_1262"/>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 </a:t>
            </a:r>
            <a:r>
              <a:rPr b="1" i="0" lang="en-US" sz="2400" u="none" cap="none" strike="noStrike">
                <a:solidFill>
                  <a:schemeClr val="accent2"/>
                </a:solidFill>
                <a:latin typeface="Arial"/>
                <a:ea typeface="Arial"/>
                <a:cs typeface="Arial"/>
                <a:sym typeface="Arial"/>
              </a:rPr>
              <a:t>Telemetry Format</a:t>
            </a:r>
            <a:endParaRPr/>
          </a:p>
        </p:txBody>
      </p:sp>
      <p:sp>
        <p:nvSpPr>
          <p:cNvPr id="1393" name="Google Shape;1393;g120f6bd1166_1_126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394" name="Google Shape;1394;g120f6bd1166_1_126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395" name="Google Shape;1395;g120f6bd1166_1_1262"/>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1396" name="Google Shape;1396;g120f6bd1166_1_1262"/>
          <p:cNvSpPr txBox="1"/>
          <p:nvPr/>
        </p:nvSpPr>
        <p:spPr>
          <a:xfrm>
            <a:off x="288750" y="1366825"/>
            <a:ext cx="8582100" cy="3786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b="1" lang="en-US" sz="2000"/>
              <a:t>Data format</a:t>
            </a:r>
            <a:endParaRPr b="1" sz="2000"/>
          </a:p>
          <a:p>
            <a:pPr indent="0" lvl="0" marL="457200" rtl="0" algn="l">
              <a:spcBef>
                <a:spcPts val="0"/>
              </a:spcBef>
              <a:spcAft>
                <a:spcPts val="0"/>
              </a:spcAft>
              <a:buNone/>
            </a:pPr>
            <a:r>
              <a:rPr lang="en-US" sz="2000"/>
              <a:t>&lt;TEAM_ID&gt;, </a:t>
            </a:r>
            <a:r>
              <a:rPr lang="en-US" sz="2000">
                <a:solidFill>
                  <a:srgbClr val="000000"/>
                </a:solidFill>
              </a:rPr>
              <a:t>&lt;</a:t>
            </a:r>
            <a:r>
              <a:rPr lang="en-US" sz="2000"/>
              <a:t>MISSION_TIME</a:t>
            </a:r>
            <a:r>
              <a:rPr lang="en-US" sz="2000">
                <a:solidFill>
                  <a:srgbClr val="000000"/>
                </a:solidFill>
              </a:rPr>
              <a:t>&gt;</a:t>
            </a:r>
            <a:r>
              <a:rPr lang="en-US" sz="2000"/>
              <a:t>, </a:t>
            </a:r>
            <a:r>
              <a:rPr lang="en-US" sz="2000">
                <a:solidFill>
                  <a:srgbClr val="000000"/>
                </a:solidFill>
              </a:rPr>
              <a:t>&lt;</a:t>
            </a:r>
            <a:r>
              <a:rPr lang="en-US" sz="2000"/>
              <a:t>PACKET_COUNT</a:t>
            </a:r>
            <a:r>
              <a:rPr lang="en-US" sz="2000">
                <a:solidFill>
                  <a:srgbClr val="000000"/>
                </a:solidFill>
              </a:rPr>
              <a:t>&gt;</a:t>
            </a:r>
            <a:r>
              <a:rPr lang="en-US" sz="2000"/>
              <a:t>, </a:t>
            </a:r>
            <a:r>
              <a:rPr lang="en-US" sz="2000">
                <a:solidFill>
                  <a:srgbClr val="000000"/>
                </a:solidFill>
              </a:rPr>
              <a:t>&lt;</a:t>
            </a:r>
            <a:r>
              <a:rPr lang="en-US" sz="2000"/>
              <a:t>PACKET_TYPE</a:t>
            </a:r>
            <a:r>
              <a:rPr lang="en-US" sz="2000">
                <a:solidFill>
                  <a:srgbClr val="000000"/>
                </a:solidFill>
              </a:rPr>
              <a:t>&gt;</a:t>
            </a:r>
            <a:r>
              <a:rPr lang="en-US" sz="2000"/>
              <a:t>, </a:t>
            </a:r>
            <a:r>
              <a:rPr lang="en-US" sz="2000">
                <a:solidFill>
                  <a:srgbClr val="000000"/>
                </a:solidFill>
              </a:rPr>
              <a:t>&lt;</a:t>
            </a:r>
            <a:r>
              <a:rPr lang="en-US" sz="2000"/>
              <a:t>MODE</a:t>
            </a:r>
            <a:r>
              <a:rPr lang="en-US" sz="2000">
                <a:solidFill>
                  <a:srgbClr val="000000"/>
                </a:solidFill>
              </a:rPr>
              <a:t>&gt;</a:t>
            </a:r>
            <a:r>
              <a:rPr lang="en-US" sz="2000"/>
              <a:t>, </a:t>
            </a:r>
            <a:r>
              <a:rPr lang="en-US" sz="2000">
                <a:solidFill>
                  <a:srgbClr val="000000"/>
                </a:solidFill>
              </a:rPr>
              <a:t>&lt;</a:t>
            </a:r>
            <a:r>
              <a:rPr lang="en-US" sz="2000"/>
              <a:t>TP_RELEASED</a:t>
            </a:r>
            <a:r>
              <a:rPr lang="en-US" sz="2000">
                <a:solidFill>
                  <a:srgbClr val="000000"/>
                </a:solidFill>
              </a:rPr>
              <a:t>&gt;</a:t>
            </a:r>
            <a:r>
              <a:rPr lang="en-US" sz="2000"/>
              <a:t>, </a:t>
            </a:r>
            <a:r>
              <a:rPr lang="en-US" sz="2000">
                <a:solidFill>
                  <a:srgbClr val="000000"/>
                </a:solidFill>
              </a:rPr>
              <a:t>&lt;</a:t>
            </a:r>
            <a:r>
              <a:rPr lang="en-US" sz="2000"/>
              <a:t>ALTITUDE</a:t>
            </a:r>
            <a:r>
              <a:rPr lang="en-US" sz="2000">
                <a:solidFill>
                  <a:srgbClr val="000000"/>
                </a:solidFill>
              </a:rPr>
              <a:t>&gt;</a:t>
            </a:r>
            <a:r>
              <a:rPr lang="en-US" sz="2000"/>
              <a:t>, </a:t>
            </a:r>
            <a:r>
              <a:rPr lang="en-US" sz="2000">
                <a:solidFill>
                  <a:srgbClr val="000000"/>
                </a:solidFill>
              </a:rPr>
              <a:t>&lt;</a:t>
            </a:r>
            <a:r>
              <a:rPr lang="en-US" sz="2000"/>
              <a:t>TEMP</a:t>
            </a:r>
            <a:r>
              <a:rPr lang="en-US" sz="2000">
                <a:solidFill>
                  <a:srgbClr val="000000"/>
                </a:solidFill>
              </a:rPr>
              <a:t>&gt;</a:t>
            </a:r>
            <a:r>
              <a:rPr lang="en-US" sz="2000"/>
              <a:t>, </a:t>
            </a:r>
            <a:r>
              <a:rPr lang="en-US" sz="2000">
                <a:solidFill>
                  <a:srgbClr val="000000"/>
                </a:solidFill>
              </a:rPr>
              <a:t>&lt;</a:t>
            </a:r>
            <a:r>
              <a:rPr lang="en-US" sz="2000"/>
              <a:t>VOLTAGE</a:t>
            </a:r>
            <a:r>
              <a:rPr lang="en-US" sz="2000">
                <a:solidFill>
                  <a:srgbClr val="000000"/>
                </a:solidFill>
              </a:rPr>
              <a:t>&gt;</a:t>
            </a:r>
            <a:r>
              <a:rPr lang="en-US" sz="2000"/>
              <a:t>, </a:t>
            </a:r>
            <a:r>
              <a:rPr lang="en-US" sz="2000">
                <a:solidFill>
                  <a:srgbClr val="000000"/>
                </a:solidFill>
              </a:rPr>
              <a:t>&lt;</a:t>
            </a:r>
            <a:r>
              <a:rPr lang="en-US" sz="2000"/>
              <a:t>GPS_TIME</a:t>
            </a:r>
            <a:r>
              <a:rPr lang="en-US" sz="2000">
                <a:solidFill>
                  <a:srgbClr val="000000"/>
                </a:solidFill>
              </a:rPr>
              <a:t>&gt;</a:t>
            </a:r>
            <a:r>
              <a:rPr lang="en-US" sz="2000"/>
              <a:t>, </a:t>
            </a:r>
            <a:r>
              <a:rPr lang="en-US" sz="2000">
                <a:solidFill>
                  <a:srgbClr val="000000"/>
                </a:solidFill>
              </a:rPr>
              <a:t>&lt;</a:t>
            </a:r>
            <a:r>
              <a:rPr lang="en-US" sz="2000"/>
              <a:t>GPS_LATITUDE</a:t>
            </a:r>
            <a:r>
              <a:rPr lang="en-US" sz="2000">
                <a:solidFill>
                  <a:srgbClr val="000000"/>
                </a:solidFill>
              </a:rPr>
              <a:t>&gt;</a:t>
            </a:r>
            <a:r>
              <a:rPr lang="en-US" sz="2000"/>
              <a:t>, </a:t>
            </a:r>
            <a:r>
              <a:rPr lang="en-US" sz="2000">
                <a:solidFill>
                  <a:srgbClr val="000000"/>
                </a:solidFill>
              </a:rPr>
              <a:t>&lt;</a:t>
            </a:r>
            <a:r>
              <a:rPr lang="en-US" sz="2000"/>
              <a:t>GPS_LONGITUDE</a:t>
            </a:r>
            <a:r>
              <a:rPr lang="en-US" sz="2000">
                <a:solidFill>
                  <a:srgbClr val="000000"/>
                </a:solidFill>
              </a:rPr>
              <a:t>&gt;</a:t>
            </a:r>
            <a:r>
              <a:rPr lang="en-US" sz="2000"/>
              <a:t>, </a:t>
            </a:r>
            <a:r>
              <a:rPr lang="en-US" sz="2000">
                <a:solidFill>
                  <a:srgbClr val="000000"/>
                </a:solidFill>
              </a:rPr>
              <a:t>&lt;</a:t>
            </a:r>
            <a:r>
              <a:rPr lang="en-US" sz="2000"/>
              <a:t>GPS_ALTITUDE</a:t>
            </a:r>
            <a:r>
              <a:rPr lang="en-US" sz="2000">
                <a:solidFill>
                  <a:srgbClr val="000000"/>
                </a:solidFill>
              </a:rPr>
              <a:t>&gt;</a:t>
            </a:r>
            <a:r>
              <a:rPr lang="en-US" sz="2000"/>
              <a:t>, </a:t>
            </a:r>
            <a:r>
              <a:rPr lang="en-US" sz="2000">
                <a:solidFill>
                  <a:srgbClr val="000000"/>
                </a:solidFill>
              </a:rPr>
              <a:t>&lt;</a:t>
            </a:r>
            <a:r>
              <a:rPr lang="en-US" sz="2000"/>
              <a:t>GPS_SATS</a:t>
            </a:r>
            <a:r>
              <a:rPr lang="en-US" sz="2000">
                <a:solidFill>
                  <a:srgbClr val="000000"/>
                </a:solidFill>
              </a:rPr>
              <a:t>&gt;</a:t>
            </a:r>
            <a:r>
              <a:rPr lang="en-US" sz="2000"/>
              <a:t>, </a:t>
            </a:r>
            <a:r>
              <a:rPr lang="en-US" sz="2000">
                <a:solidFill>
                  <a:srgbClr val="000000"/>
                </a:solidFill>
              </a:rPr>
              <a:t>&lt;</a:t>
            </a:r>
            <a:r>
              <a:rPr lang="en-US" sz="2000"/>
              <a:t>SOFTWARE_STATE</a:t>
            </a:r>
            <a:r>
              <a:rPr lang="en-US" sz="2000">
                <a:solidFill>
                  <a:srgbClr val="000000"/>
                </a:solidFill>
              </a:rPr>
              <a:t>&gt;</a:t>
            </a:r>
            <a:r>
              <a:rPr lang="en-US" sz="2000"/>
              <a:t>, </a:t>
            </a:r>
            <a:r>
              <a:rPr lang="en-US" sz="2000">
                <a:solidFill>
                  <a:srgbClr val="000000"/>
                </a:solidFill>
              </a:rPr>
              <a:t>&lt;</a:t>
            </a:r>
            <a:r>
              <a:rPr lang="en-US" sz="2000"/>
              <a:t>CMD_ECHO</a:t>
            </a:r>
            <a:r>
              <a:rPr lang="en-US" sz="2000">
                <a:solidFill>
                  <a:srgbClr val="000000"/>
                </a:solidFill>
              </a:rPr>
              <a:t>&gt;</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b="1" lang="en-US" sz="2000"/>
              <a:t>Telemetry data file name for the Container:</a:t>
            </a:r>
            <a:endParaRPr b="1" sz="2000"/>
          </a:p>
          <a:p>
            <a:pPr indent="-355600" lvl="1" marL="914400" rtl="0" algn="l">
              <a:spcBef>
                <a:spcPts val="0"/>
              </a:spcBef>
              <a:spcAft>
                <a:spcPts val="0"/>
              </a:spcAft>
              <a:buSzPts val="2000"/>
              <a:buChar char="○"/>
            </a:pPr>
            <a:r>
              <a:rPr lang="en-US" sz="2000"/>
              <a:t>for Container: Fligth_1064_C.csv</a:t>
            </a:r>
            <a:endParaRPr sz="2000"/>
          </a:p>
          <a:p>
            <a:pPr indent="0" lvl="0" marL="914400" rtl="0" algn="l">
              <a:spcBef>
                <a:spcPts val="0"/>
              </a:spcBef>
              <a:spcAft>
                <a:spcPts val="0"/>
              </a:spcAft>
              <a:buNone/>
            </a:pPr>
            <a:r>
              <a:t/>
            </a:r>
            <a:endParaRPr sz="2000"/>
          </a:p>
          <a:p>
            <a:pPr indent="-355600" lvl="0" marL="457200" rtl="0" algn="l">
              <a:spcBef>
                <a:spcPts val="0"/>
              </a:spcBef>
              <a:spcAft>
                <a:spcPts val="0"/>
              </a:spcAft>
              <a:buSzPts val="2000"/>
              <a:buChar char="●"/>
            </a:pPr>
            <a:r>
              <a:rPr lang="en-US" sz="2000"/>
              <a:t>Data from payload shall transmit continuously at 4Hz sample rate</a:t>
            </a:r>
            <a:endParaRPr sz="2000"/>
          </a:p>
          <a:p>
            <a:pPr indent="0" lvl="0" marL="0" rtl="0" algn="l">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4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1402" name="Google Shape;1402;p4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03" name="Google Shape;1403;p49"/>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 Command</a:t>
            </a:r>
            <a:r>
              <a:rPr b="1" i="0" lang="en-US" sz="2400" u="none" cap="none" strike="noStrike">
                <a:solidFill>
                  <a:schemeClr val="accent2"/>
                </a:solidFill>
                <a:latin typeface="Arial"/>
                <a:ea typeface="Arial"/>
                <a:cs typeface="Arial"/>
                <a:sym typeface="Arial"/>
              </a:rPr>
              <a:t> Formats</a:t>
            </a:r>
            <a:endParaRPr/>
          </a:p>
        </p:txBody>
      </p:sp>
      <p:sp>
        <p:nvSpPr>
          <p:cNvPr id="1404" name="Google Shape;1404;p4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405" name="Google Shape;1405;p4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406" name="Google Shape;1406;p49"/>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1407" name="Google Shape;1407;p49"/>
          <p:cNvGraphicFramePr/>
          <p:nvPr/>
        </p:nvGraphicFramePr>
        <p:xfrm>
          <a:off x="222925" y="1333305"/>
          <a:ext cx="3000000" cy="3000000"/>
        </p:xfrm>
        <a:graphic>
          <a:graphicData uri="http://schemas.openxmlformats.org/drawingml/2006/table">
            <a:tbl>
              <a:tblPr>
                <a:noFill/>
                <a:tableStyleId>{A9ED1627-924B-4930-AA3C-071C1F8F71B4}</a:tableStyleId>
              </a:tblPr>
              <a:tblGrid>
                <a:gridCol w="1404825"/>
                <a:gridCol w="1467075"/>
                <a:gridCol w="3651700"/>
                <a:gridCol w="2174550"/>
              </a:tblGrid>
              <a:tr h="344225">
                <a:tc>
                  <a:txBody>
                    <a:bodyPr/>
                    <a:lstStyle/>
                    <a:p>
                      <a:pPr indent="0" lvl="0" marL="0" rtl="0" algn="ctr">
                        <a:spcBef>
                          <a:spcPts val="0"/>
                        </a:spcBef>
                        <a:spcAft>
                          <a:spcPts val="0"/>
                        </a:spcAft>
                        <a:buNone/>
                      </a:pPr>
                      <a:r>
                        <a:rPr b="1" lang="en-US"/>
                        <a:t>COMMAND</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DESCRIPTION</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DATA INCLUDED</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DATA SAMPLE</a:t>
                      </a:r>
                      <a:endParaRPr b="1"/>
                    </a:p>
                  </a:txBody>
                  <a:tcPr marT="91425" marB="91425" marR="91425" marL="91425">
                    <a:solidFill>
                      <a:srgbClr val="FFFF00"/>
                    </a:solidFill>
                  </a:tcPr>
                </a:tc>
              </a:tr>
              <a:tr h="990075">
                <a:tc>
                  <a:txBody>
                    <a:bodyPr/>
                    <a:lstStyle/>
                    <a:p>
                      <a:pPr indent="0" lvl="0" marL="0" rtl="0" algn="ctr">
                        <a:spcBef>
                          <a:spcPts val="0"/>
                        </a:spcBef>
                        <a:spcAft>
                          <a:spcPts val="0"/>
                        </a:spcAft>
                        <a:buNone/>
                      </a:pPr>
                      <a:r>
                        <a:rPr lang="en-US"/>
                        <a:t>CX</a:t>
                      </a:r>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US"/>
                        <a:t>Container</a:t>
                      </a:r>
                      <a:endParaRPr/>
                    </a:p>
                    <a:p>
                      <a:pPr indent="0" lvl="0" marL="0" rtl="0" algn="l">
                        <a:spcBef>
                          <a:spcPts val="0"/>
                        </a:spcBef>
                        <a:spcAft>
                          <a:spcPts val="0"/>
                        </a:spcAft>
                        <a:buClr>
                          <a:srgbClr val="000000"/>
                        </a:buClr>
                        <a:buSzPts val="1100"/>
                        <a:buFont typeface="Arial"/>
                        <a:buNone/>
                      </a:pPr>
                      <a:r>
                        <a:rPr lang="en-US"/>
                        <a:t>Telemetry</a:t>
                      </a:r>
                      <a:endParaRPr/>
                    </a:p>
                    <a:p>
                      <a:pPr indent="0" lvl="0" marL="0" rtl="0" algn="l">
                        <a:spcBef>
                          <a:spcPts val="0"/>
                        </a:spcBef>
                        <a:spcAft>
                          <a:spcPts val="0"/>
                        </a:spcAft>
                        <a:buClr>
                          <a:srgbClr val="000000"/>
                        </a:buClr>
                        <a:buSzPts val="1100"/>
                        <a:buFont typeface="Arial"/>
                        <a:buNone/>
                      </a:pPr>
                      <a:r>
                        <a:rPr lang="en-US"/>
                        <a:t>On/Off</a:t>
                      </a:r>
                      <a:endParaRPr/>
                    </a:p>
                    <a:p>
                      <a:pPr indent="0" lvl="0" marL="0" rtl="0" algn="l">
                        <a:spcBef>
                          <a:spcPts val="0"/>
                        </a:spcBef>
                        <a:spcAft>
                          <a:spcPts val="0"/>
                        </a:spcAft>
                        <a:buNone/>
                      </a:pPr>
                      <a:r>
                        <a:rPr lang="en-US"/>
                        <a:t>Command</a:t>
                      </a:r>
                      <a:endParaRPr/>
                    </a:p>
                  </a:txBody>
                  <a:tcPr marT="91425" marB="91425" marR="91425" marL="91425"/>
                </a:tc>
                <a:tc>
                  <a:txBody>
                    <a:bodyPr/>
                    <a:lstStyle/>
                    <a:p>
                      <a:pPr indent="0" lvl="0" marL="0" rtl="0" algn="l">
                        <a:spcBef>
                          <a:spcPts val="0"/>
                        </a:spcBef>
                        <a:spcAft>
                          <a:spcPts val="0"/>
                        </a:spcAft>
                        <a:buNone/>
                      </a:pPr>
                      <a:r>
                        <a:rPr lang="en-US"/>
                        <a:t>&lt;ON_OFF&gt; is the string ‘ON’ to activate the Container telemetry transmissions and ‘OFF’ to turn off the transmissions.</a:t>
                      </a:r>
                      <a:endParaRPr/>
                    </a:p>
                  </a:txBody>
                  <a:tcPr marT="91425" marB="91425" marR="91425" marL="91425"/>
                </a:tc>
                <a:tc>
                  <a:txBody>
                    <a:bodyPr/>
                    <a:lstStyle/>
                    <a:p>
                      <a:pPr indent="0" lvl="0" marL="0" rtl="0" algn="ctr">
                        <a:spcBef>
                          <a:spcPts val="0"/>
                        </a:spcBef>
                        <a:spcAft>
                          <a:spcPts val="0"/>
                        </a:spcAft>
                        <a:buNone/>
                      </a:pPr>
                      <a:r>
                        <a:rPr lang="en-US"/>
                        <a:t>CMD,1064,CX,ON</a:t>
                      </a:r>
                      <a:endParaRPr/>
                    </a:p>
                  </a:txBody>
                  <a:tcPr marT="91425" marB="91425" marR="91425" marL="91425"/>
                </a:tc>
              </a:tr>
              <a:tr h="694500">
                <a:tc>
                  <a:txBody>
                    <a:bodyPr/>
                    <a:lstStyle/>
                    <a:p>
                      <a:pPr indent="0" lvl="0" marL="0" rtl="0" algn="ctr">
                        <a:spcBef>
                          <a:spcPts val="0"/>
                        </a:spcBef>
                        <a:spcAft>
                          <a:spcPts val="0"/>
                        </a:spcAft>
                        <a:buNone/>
                      </a:pPr>
                      <a:r>
                        <a:rPr lang="en-US"/>
                        <a:t>ST</a:t>
                      </a:r>
                      <a:endParaRPr/>
                    </a:p>
                  </a:txBody>
                  <a:tcPr marT="91425" marB="91425" marR="91425" marL="91425"/>
                </a:tc>
                <a:tc>
                  <a:txBody>
                    <a:bodyPr/>
                    <a:lstStyle/>
                    <a:p>
                      <a:pPr indent="0" lvl="0" marL="0" rtl="0" algn="l">
                        <a:spcBef>
                          <a:spcPts val="0"/>
                        </a:spcBef>
                        <a:spcAft>
                          <a:spcPts val="0"/>
                        </a:spcAft>
                        <a:buNone/>
                      </a:pPr>
                      <a:r>
                        <a:rPr lang="en-US"/>
                        <a:t>Set Time</a:t>
                      </a:r>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US"/>
                        <a:t>&lt;UTC_TIME&gt; is UTC time in the format</a:t>
                      </a:r>
                      <a:endParaRPr/>
                    </a:p>
                    <a:p>
                      <a:pPr indent="0" lvl="0" marL="0" rtl="0" algn="l">
                        <a:spcBef>
                          <a:spcPts val="0"/>
                        </a:spcBef>
                        <a:spcAft>
                          <a:spcPts val="0"/>
                        </a:spcAft>
                        <a:buNone/>
                      </a:pPr>
                      <a:r>
                        <a:rPr lang="en-US"/>
                        <a:t>hh:mm:ss where hh is hours, mm is the minutes and ss is the seconds.</a:t>
                      </a:r>
                      <a:endParaRPr/>
                    </a:p>
                  </a:txBody>
                  <a:tcPr marT="91425" marB="91425" marR="91425" marL="91425"/>
                </a:tc>
                <a:tc>
                  <a:txBody>
                    <a:bodyPr/>
                    <a:lstStyle/>
                    <a:p>
                      <a:pPr indent="0" lvl="0" marL="0" rtl="0" algn="ctr">
                        <a:spcBef>
                          <a:spcPts val="0"/>
                        </a:spcBef>
                        <a:spcAft>
                          <a:spcPts val="0"/>
                        </a:spcAft>
                        <a:buNone/>
                      </a:pPr>
                      <a:r>
                        <a:rPr lang="en-US"/>
                        <a:t>CMD,1064,ST,13:35:59</a:t>
                      </a:r>
                      <a:endParaRPr/>
                    </a:p>
                  </a:txBody>
                  <a:tcPr marT="91425" marB="91425" marR="91425" marL="91425"/>
                </a:tc>
              </a:tr>
              <a:tr h="1120850">
                <a:tc>
                  <a:txBody>
                    <a:bodyPr/>
                    <a:lstStyle/>
                    <a:p>
                      <a:pPr indent="0" lvl="0" marL="0" rtl="0" algn="ctr">
                        <a:spcBef>
                          <a:spcPts val="0"/>
                        </a:spcBef>
                        <a:spcAft>
                          <a:spcPts val="0"/>
                        </a:spcAft>
                        <a:buNone/>
                      </a:pPr>
                      <a:r>
                        <a:rPr lang="en-US"/>
                        <a:t>SIM</a:t>
                      </a:r>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US"/>
                        <a:t>Simulation</a:t>
                      </a:r>
                      <a:endParaRPr/>
                    </a:p>
                    <a:p>
                      <a:pPr indent="0" lvl="0" marL="0" rtl="0" algn="l">
                        <a:spcBef>
                          <a:spcPts val="0"/>
                        </a:spcBef>
                        <a:spcAft>
                          <a:spcPts val="0"/>
                        </a:spcAft>
                        <a:buClr>
                          <a:srgbClr val="000000"/>
                        </a:buClr>
                        <a:buSzPts val="1100"/>
                        <a:buFont typeface="Arial"/>
                        <a:buNone/>
                      </a:pPr>
                      <a:r>
                        <a:rPr lang="en-US"/>
                        <a:t>Mode Control</a:t>
                      </a:r>
                      <a:endParaRPr/>
                    </a:p>
                    <a:p>
                      <a:pPr indent="0" lvl="0" marL="0" rtl="0" algn="l">
                        <a:spcBef>
                          <a:spcPts val="0"/>
                        </a:spcBef>
                        <a:spcAft>
                          <a:spcPts val="0"/>
                        </a:spcAft>
                        <a:buNone/>
                      </a:pPr>
                      <a:r>
                        <a:rPr lang="en-US"/>
                        <a:t>Command</a:t>
                      </a:r>
                      <a:endParaRPr/>
                    </a:p>
                  </a:txBody>
                  <a:tcPr marT="91425" marB="91425" marR="91425" marL="91425"/>
                </a:tc>
                <a:tc>
                  <a:txBody>
                    <a:bodyPr/>
                    <a:lstStyle/>
                    <a:p>
                      <a:pPr indent="0" lvl="0" marL="0" rtl="0" algn="l">
                        <a:spcBef>
                          <a:spcPts val="0"/>
                        </a:spcBef>
                        <a:spcAft>
                          <a:spcPts val="0"/>
                        </a:spcAft>
                        <a:buNone/>
                      </a:pPr>
                      <a:r>
                        <a:rPr lang="en-US"/>
                        <a:t>&lt;MODE&gt; is the string ‘ENABLE’ to enable the simulation mode, ‘ACTIVATE’ to activate the simulation mode, or ‘DISABLE’ which both disables and deactivates the simulation mode.</a:t>
                      </a:r>
                      <a:endParaRPr/>
                    </a:p>
                  </a:txBody>
                  <a:tcPr marT="91425" marB="91425" marR="91425" marL="91425"/>
                </a:tc>
                <a:tc>
                  <a:txBody>
                    <a:bodyPr/>
                    <a:lstStyle/>
                    <a:p>
                      <a:pPr indent="0" lvl="0" marL="0" rtl="0" algn="ctr">
                        <a:spcBef>
                          <a:spcPts val="0"/>
                        </a:spcBef>
                        <a:spcAft>
                          <a:spcPts val="0"/>
                        </a:spcAft>
                        <a:buNone/>
                      </a:pPr>
                      <a:r>
                        <a:rPr lang="en-US"/>
                        <a:t>CMD,1064,SIM,ENABLE</a:t>
                      </a:r>
                      <a:endParaRPr/>
                    </a:p>
                  </a:txBody>
                  <a:tcPr marT="91425" marB="91425" marR="91425" marL="91425"/>
                </a:tc>
              </a:tr>
              <a:tr h="746875">
                <a:tc>
                  <a:txBody>
                    <a:bodyPr/>
                    <a:lstStyle/>
                    <a:p>
                      <a:pPr indent="0" lvl="0" marL="0" rtl="0" algn="ctr">
                        <a:spcBef>
                          <a:spcPts val="0"/>
                        </a:spcBef>
                        <a:spcAft>
                          <a:spcPts val="0"/>
                        </a:spcAft>
                        <a:buNone/>
                      </a:pPr>
                      <a:r>
                        <a:rPr lang="en-US"/>
                        <a:t>SIMP</a:t>
                      </a:r>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US"/>
                        <a:t>Simulated</a:t>
                      </a:r>
                      <a:endParaRPr/>
                    </a:p>
                    <a:p>
                      <a:pPr indent="0" lvl="0" marL="0" rtl="0" algn="l">
                        <a:spcBef>
                          <a:spcPts val="0"/>
                        </a:spcBef>
                        <a:spcAft>
                          <a:spcPts val="0"/>
                        </a:spcAft>
                        <a:buNone/>
                      </a:pPr>
                      <a:r>
                        <a:rPr lang="en-US"/>
                        <a:t>Pressure Data</a:t>
                      </a:r>
                      <a:endParaRPr/>
                    </a:p>
                  </a:txBody>
                  <a:tcPr marT="91425" marB="91425" marR="91425" marL="91425"/>
                </a:tc>
                <a:tc>
                  <a:txBody>
                    <a:bodyPr/>
                    <a:lstStyle/>
                    <a:p>
                      <a:pPr indent="0" lvl="0" marL="0" rtl="0" algn="l">
                        <a:spcBef>
                          <a:spcPts val="0"/>
                        </a:spcBef>
                        <a:spcAft>
                          <a:spcPts val="0"/>
                        </a:spcAft>
                        <a:buNone/>
                      </a:pPr>
                      <a:r>
                        <a:rPr lang="en-US"/>
                        <a:t>&lt;PRESSURE&gt; is the simulated atmospheric pressure data in units of pascals with a resolution of one Pascal.</a:t>
                      </a:r>
                      <a:endParaRPr/>
                    </a:p>
                  </a:txBody>
                  <a:tcPr marT="91425" marB="91425" marR="91425" marL="91425"/>
                </a:tc>
                <a:tc>
                  <a:txBody>
                    <a:bodyPr/>
                    <a:lstStyle/>
                    <a:p>
                      <a:pPr indent="0" lvl="0" marL="0" rtl="0" algn="ctr">
                        <a:spcBef>
                          <a:spcPts val="0"/>
                        </a:spcBef>
                        <a:spcAft>
                          <a:spcPts val="0"/>
                        </a:spcAft>
                        <a:buNone/>
                      </a:pPr>
                      <a:r>
                        <a:rPr lang="en-US"/>
                        <a:t>CMD,1064,SIMP,101325</a:t>
                      </a:r>
                      <a:endParaRPr/>
                    </a:p>
                  </a:txBody>
                  <a:tcPr marT="91425" marB="91425" marR="91425" marL="91425"/>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g120f6bd1166_1_127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1413" name="Google Shape;1413;g120f6bd1166_1_127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14" name="Google Shape;1414;g120f6bd1166_1_1276"/>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Payload</a:t>
            </a:r>
            <a:r>
              <a:rPr lang="en-US"/>
              <a:t> Command Data Handler (CDH) Overview</a:t>
            </a:r>
            <a:endParaRPr/>
          </a:p>
        </p:txBody>
      </p:sp>
      <p:sp>
        <p:nvSpPr>
          <p:cNvPr id="1415" name="Google Shape;1415;g120f6bd1166_1_127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416" name="Google Shape;1416;g120f6bd1166_1_127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417" name="Google Shape;1417;g120f6bd1166_1_1276"/>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1418" name="Google Shape;1418;g120f6bd1166_1_1276"/>
          <p:cNvSpPr/>
          <p:nvPr/>
        </p:nvSpPr>
        <p:spPr>
          <a:xfrm>
            <a:off x="1019748" y="3126050"/>
            <a:ext cx="2286000" cy="4992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Storm32 Control Board</a:t>
            </a:r>
            <a:endParaRPr b="1"/>
          </a:p>
        </p:txBody>
      </p:sp>
      <p:sp>
        <p:nvSpPr>
          <p:cNvPr id="1419" name="Google Shape;1419;g120f6bd1166_1_1276"/>
          <p:cNvSpPr/>
          <p:nvPr/>
        </p:nvSpPr>
        <p:spPr>
          <a:xfrm>
            <a:off x="6304946" y="3126057"/>
            <a:ext cx="1472400" cy="4992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XBee³</a:t>
            </a:r>
            <a:endParaRPr b="1" sz="1600"/>
          </a:p>
        </p:txBody>
      </p:sp>
      <p:cxnSp>
        <p:nvCxnSpPr>
          <p:cNvPr id="1420" name="Google Shape;1420;g120f6bd1166_1_1276"/>
          <p:cNvCxnSpPr>
            <a:stCxn id="1418" idx="3"/>
            <a:endCxn id="1419" idx="1"/>
          </p:cNvCxnSpPr>
          <p:nvPr/>
        </p:nvCxnSpPr>
        <p:spPr>
          <a:xfrm>
            <a:off x="3305748" y="3375650"/>
            <a:ext cx="2999100" cy="600"/>
          </a:xfrm>
          <a:prstGeom prst="bentConnector3">
            <a:avLst>
              <a:gd fmla="val 50002" name="adj1"/>
            </a:avLst>
          </a:prstGeom>
          <a:noFill/>
          <a:ln cap="flat" cmpd="sng" w="38100">
            <a:solidFill>
              <a:srgbClr val="00B050"/>
            </a:solidFill>
            <a:prstDash val="solid"/>
            <a:round/>
            <a:headEnd len="med" w="med" type="none"/>
            <a:tailEnd len="med" w="med" type="triangle"/>
          </a:ln>
        </p:spPr>
      </p:cxnSp>
      <p:graphicFrame>
        <p:nvGraphicFramePr>
          <p:cNvPr id="1421" name="Google Shape;1421;g120f6bd1166_1_1276"/>
          <p:cNvGraphicFramePr/>
          <p:nvPr/>
        </p:nvGraphicFramePr>
        <p:xfrm>
          <a:off x="539388" y="3948400"/>
          <a:ext cx="3000000" cy="3000000"/>
        </p:xfrm>
        <a:graphic>
          <a:graphicData uri="http://schemas.openxmlformats.org/drawingml/2006/table">
            <a:tbl>
              <a:tblPr>
                <a:noFill/>
                <a:tableStyleId>{A9ED1627-924B-4930-AA3C-071C1F8F71B4}</a:tableStyleId>
              </a:tblPr>
              <a:tblGrid>
                <a:gridCol w="3899125"/>
              </a:tblGrid>
              <a:tr h="995475">
                <a:tc>
                  <a:txBody>
                    <a:bodyPr/>
                    <a:lstStyle/>
                    <a:p>
                      <a:pPr indent="0" lvl="0" marL="0" rtl="0" algn="l">
                        <a:spcBef>
                          <a:spcPts val="0"/>
                        </a:spcBef>
                        <a:spcAft>
                          <a:spcPts val="0"/>
                        </a:spcAft>
                        <a:buNone/>
                      </a:pPr>
                      <a:r>
                        <a:rPr b="1" lang="en-US">
                          <a:solidFill>
                            <a:srgbClr val="000000"/>
                          </a:solidFill>
                        </a:rPr>
                        <a:t>A Storm32 Control Board, is used to</a:t>
                      </a:r>
                      <a:endParaRPr b="1">
                        <a:solidFill>
                          <a:srgbClr val="000000"/>
                        </a:solidFill>
                      </a:endParaRPr>
                    </a:p>
                    <a:p>
                      <a:pPr indent="0" lvl="0" marL="0" rtl="0" algn="l">
                        <a:spcBef>
                          <a:spcPts val="0"/>
                        </a:spcBef>
                        <a:spcAft>
                          <a:spcPts val="0"/>
                        </a:spcAft>
                        <a:buNone/>
                      </a:pPr>
                      <a:r>
                        <a:rPr b="1" lang="en-US">
                          <a:solidFill>
                            <a:srgbClr val="000000"/>
                          </a:solidFill>
                        </a:rPr>
                        <a:t>get data from sensors and transmit it from</a:t>
                      </a:r>
                      <a:endParaRPr b="1">
                        <a:solidFill>
                          <a:srgbClr val="000000"/>
                        </a:solidFill>
                      </a:endParaRPr>
                    </a:p>
                    <a:p>
                      <a:pPr indent="0" lvl="0" marL="0" rtl="0" algn="l">
                        <a:spcBef>
                          <a:spcPts val="0"/>
                        </a:spcBef>
                        <a:spcAft>
                          <a:spcPts val="0"/>
                        </a:spcAft>
                        <a:buNone/>
                      </a:pPr>
                      <a:r>
                        <a:rPr b="1" lang="en-US">
                          <a:solidFill>
                            <a:srgbClr val="000000"/>
                          </a:solidFill>
                        </a:rPr>
                        <a:t>the XBee³ to the container.</a:t>
                      </a:r>
                      <a:endParaRPr b="1">
                        <a:solidFill>
                          <a:srgbClr val="000000"/>
                        </a:solidFill>
                      </a:endParaRPr>
                    </a:p>
                  </a:txBody>
                  <a:tcPr marT="91425" marB="91425" marR="91425" marL="91425">
                    <a:solidFill>
                      <a:srgbClr val="FFF2CC"/>
                    </a:solidFill>
                  </a:tcPr>
                </a:tc>
              </a:tr>
            </a:tbl>
          </a:graphicData>
        </a:graphic>
      </p:graphicFrame>
      <p:graphicFrame>
        <p:nvGraphicFramePr>
          <p:cNvPr id="1422" name="Google Shape;1422;g120f6bd1166_1_1276"/>
          <p:cNvGraphicFramePr/>
          <p:nvPr/>
        </p:nvGraphicFramePr>
        <p:xfrm>
          <a:off x="5031175" y="3916238"/>
          <a:ext cx="3000000" cy="3000000"/>
        </p:xfrm>
        <a:graphic>
          <a:graphicData uri="http://schemas.openxmlformats.org/drawingml/2006/table">
            <a:tbl>
              <a:tblPr>
                <a:noFill/>
                <a:tableStyleId>{A9ED1627-924B-4930-AA3C-071C1F8F71B4}</a:tableStyleId>
              </a:tblPr>
              <a:tblGrid>
                <a:gridCol w="3657600"/>
              </a:tblGrid>
              <a:tr h="838200">
                <a:tc>
                  <a:txBody>
                    <a:bodyPr/>
                    <a:lstStyle/>
                    <a:p>
                      <a:pPr indent="0" lvl="0" marL="0" rtl="0" algn="l">
                        <a:spcBef>
                          <a:spcPts val="0"/>
                        </a:spcBef>
                        <a:spcAft>
                          <a:spcPts val="0"/>
                        </a:spcAft>
                        <a:buNone/>
                      </a:pPr>
                      <a:r>
                        <a:rPr b="1" lang="en-US"/>
                        <a:t>An XBee³ module is used to transmit</a:t>
                      </a:r>
                      <a:endParaRPr b="1"/>
                    </a:p>
                    <a:p>
                      <a:pPr indent="0" lvl="0" marL="0" rtl="0" algn="l">
                        <a:spcBef>
                          <a:spcPts val="0"/>
                        </a:spcBef>
                        <a:spcAft>
                          <a:spcPts val="0"/>
                        </a:spcAft>
                        <a:buNone/>
                      </a:pPr>
                      <a:r>
                        <a:rPr b="1" lang="en-US"/>
                        <a:t>data to the payload and to the ground</a:t>
                      </a:r>
                      <a:endParaRPr b="1"/>
                    </a:p>
                    <a:p>
                      <a:pPr indent="0" lvl="0" marL="0" rtl="0" algn="l">
                        <a:spcBef>
                          <a:spcPts val="0"/>
                        </a:spcBef>
                        <a:spcAft>
                          <a:spcPts val="0"/>
                        </a:spcAft>
                        <a:buNone/>
                      </a:pPr>
                      <a:r>
                        <a:rPr b="1" lang="en-US"/>
                        <a:t>station.</a:t>
                      </a:r>
                      <a:endParaRPr b="1"/>
                    </a:p>
                    <a:p>
                      <a:pPr indent="0" lvl="0" marL="0" rtl="0" algn="l">
                        <a:spcBef>
                          <a:spcPts val="0"/>
                        </a:spcBef>
                        <a:spcAft>
                          <a:spcPts val="0"/>
                        </a:spcAft>
                        <a:buNone/>
                      </a:pPr>
                      <a:r>
                        <a:t/>
                      </a:r>
                      <a:endParaRPr/>
                    </a:p>
                  </a:txBody>
                  <a:tcPr marT="91425" marB="91425" marR="91425" marL="91425">
                    <a:solidFill>
                      <a:srgbClr val="FFF2CC"/>
                    </a:solidFill>
                  </a:tcPr>
                </a:tc>
              </a:tr>
            </a:tbl>
          </a:graphicData>
        </a:graphic>
      </p:graphicFrame>
      <p:pic>
        <p:nvPicPr>
          <p:cNvPr id="1423" name="Google Shape;1423;g120f6bd1166_1_1276"/>
          <p:cNvPicPr preferRelativeResize="0"/>
          <p:nvPr/>
        </p:nvPicPr>
        <p:blipFill>
          <a:blip r:embed="rId4">
            <a:alphaModFix/>
          </a:blip>
          <a:stretch>
            <a:fillRect/>
          </a:stretch>
        </p:blipFill>
        <p:spPr>
          <a:xfrm>
            <a:off x="6469526" y="1323475"/>
            <a:ext cx="1017250" cy="1602575"/>
          </a:xfrm>
          <a:prstGeom prst="rect">
            <a:avLst/>
          </a:prstGeom>
          <a:noFill/>
          <a:ln>
            <a:noFill/>
          </a:ln>
        </p:spPr>
      </p:pic>
      <p:pic>
        <p:nvPicPr>
          <p:cNvPr id="1424" name="Google Shape;1424;g120f6bd1166_1_1276"/>
          <p:cNvPicPr preferRelativeResize="0"/>
          <p:nvPr/>
        </p:nvPicPr>
        <p:blipFill>
          <a:blip r:embed="rId5">
            <a:alphaModFix/>
          </a:blip>
          <a:stretch>
            <a:fillRect/>
          </a:stretch>
        </p:blipFill>
        <p:spPr>
          <a:xfrm>
            <a:off x="1024128" y="1362456"/>
            <a:ext cx="2286001" cy="17099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7"/>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Summary of Changes Since PDR</a:t>
            </a:r>
            <a:endParaRPr/>
          </a:p>
        </p:txBody>
      </p:sp>
      <p:sp>
        <p:nvSpPr>
          <p:cNvPr id="318" name="Google Shape;318;p7"/>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319" name="Google Shape;319;p7"/>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20" name="Google Shape;320;p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1" name="Google Shape;321;p7"/>
          <p:cNvSpPr txBox="1"/>
          <p:nvPr/>
        </p:nvSpPr>
        <p:spPr>
          <a:xfrm>
            <a:off x="228600" y="6477000"/>
            <a:ext cx="22860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322" name="Google Shape;322;p7"/>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323" name="Google Shape;323;p7"/>
          <p:cNvSpPr txBox="1"/>
          <p:nvPr/>
        </p:nvSpPr>
        <p:spPr>
          <a:xfrm>
            <a:off x="634800" y="1297025"/>
            <a:ext cx="7341000" cy="1139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Char char="●"/>
            </a:pPr>
            <a:r>
              <a:rPr b="1" lang="en-US" sz="2400">
                <a:solidFill>
                  <a:schemeClr val="dk1"/>
                </a:solidFill>
              </a:rPr>
              <a:t>W</a:t>
            </a:r>
            <a:r>
              <a:rPr b="1" lang="en-US" sz="2400">
                <a:solidFill>
                  <a:schemeClr val="dk1"/>
                </a:solidFill>
              </a:rPr>
              <a:t>e haven’t changes to this section since the submission of the PDR.</a:t>
            </a:r>
            <a:endParaRPr b="1" sz="24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5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430" name="Google Shape;1430;p5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31" name="Google Shape;1431;p50"/>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Payload </a:t>
            </a:r>
            <a:r>
              <a:rPr b="1" i="0" lang="en-US" sz="2400" u="none" cap="none" strike="noStrike">
                <a:solidFill>
                  <a:schemeClr val="accent2"/>
                </a:solidFill>
                <a:latin typeface="Arial"/>
                <a:ea typeface="Arial"/>
                <a:cs typeface="Arial"/>
                <a:sym typeface="Arial"/>
              </a:rPr>
              <a:t>Processor &amp; Memory Selection</a:t>
            </a:r>
            <a:endParaRPr/>
          </a:p>
        </p:txBody>
      </p:sp>
      <p:sp>
        <p:nvSpPr>
          <p:cNvPr id="1432" name="Google Shape;1432;p5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433" name="Google Shape;1433;p5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434" name="Google Shape;1434;p5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1435" name="Google Shape;1435;p50"/>
          <p:cNvGraphicFramePr/>
          <p:nvPr/>
        </p:nvGraphicFramePr>
        <p:xfrm>
          <a:off x="169463" y="1838263"/>
          <a:ext cx="3000000" cy="3000000"/>
        </p:xfrm>
        <a:graphic>
          <a:graphicData uri="http://schemas.openxmlformats.org/drawingml/2006/table">
            <a:tbl>
              <a:tblPr>
                <a:noFill/>
                <a:tableStyleId>{A9ED1627-924B-4930-AA3C-071C1F8F71B4}</a:tableStyleId>
              </a:tblPr>
              <a:tblGrid>
                <a:gridCol w="865075"/>
                <a:gridCol w="719450"/>
                <a:gridCol w="1399525"/>
                <a:gridCol w="1120400"/>
                <a:gridCol w="1384650"/>
                <a:gridCol w="1502775"/>
                <a:gridCol w="1029750"/>
                <a:gridCol w="783425"/>
              </a:tblGrid>
              <a:tr h="854450">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BOOT TIME</a:t>
                      </a:r>
                      <a:endParaRPr b="1"/>
                    </a:p>
                  </a:txBody>
                  <a:tcPr marT="91425" marB="91425" marR="91425" marL="91425">
                    <a:solidFill>
                      <a:srgbClr val="FFFF00"/>
                    </a:solidFill>
                  </a:tcPr>
                </a:tc>
                <a:tc>
                  <a:txBody>
                    <a:bodyPr/>
                    <a:lstStyle/>
                    <a:p>
                      <a:pPr indent="0" lvl="0" marL="0" rtl="0" algn="l">
                        <a:spcBef>
                          <a:spcPts val="0"/>
                        </a:spcBef>
                        <a:spcAft>
                          <a:spcPts val="0"/>
                        </a:spcAft>
                        <a:buNone/>
                      </a:pPr>
                      <a:r>
                        <a:rPr b="1" lang="en-US"/>
                        <a:t>PROCESSOR SPEED</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I/O PINS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INTERFACES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MEMORY STORAGE REQUIRED</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SUPPLY VOLTAGE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1037325">
                <a:tc>
                  <a:txBody>
                    <a:bodyPr/>
                    <a:lstStyle/>
                    <a:p>
                      <a:pPr indent="0" lvl="0" marL="0" rtl="0" algn="l">
                        <a:spcBef>
                          <a:spcPts val="0"/>
                        </a:spcBef>
                        <a:spcAft>
                          <a:spcPts val="0"/>
                        </a:spcAft>
                        <a:buNone/>
                      </a:pPr>
                      <a:r>
                        <a:rPr lang="en-US">
                          <a:solidFill>
                            <a:srgbClr val="FF0000"/>
                          </a:solidFill>
                        </a:rPr>
                        <a:t>Storm32</a:t>
                      </a:r>
                      <a:endParaRPr>
                        <a:solidFill>
                          <a:srgbClr val="FF0000"/>
                        </a:solidFill>
                      </a:endParaRPr>
                    </a:p>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4.84 s</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16 MHz</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lang="en-US">
                          <a:solidFill>
                            <a:srgbClr val="FF0000"/>
                          </a:solidFill>
                        </a:rPr>
                        <a:t>Analog In[8]</a:t>
                      </a:r>
                      <a:endParaRPr>
                        <a:solidFill>
                          <a:srgbClr val="FF0000"/>
                        </a:solidFill>
                      </a:endParaRPr>
                    </a:p>
                    <a:p>
                      <a:pPr indent="0" lvl="0" marL="0" rtl="0" algn="l">
                        <a:spcBef>
                          <a:spcPts val="0"/>
                        </a:spcBef>
                        <a:spcAft>
                          <a:spcPts val="0"/>
                        </a:spcAft>
                        <a:buNone/>
                      </a:pPr>
                      <a:r>
                        <a:rPr lang="en-US">
                          <a:solidFill>
                            <a:srgbClr val="FF0000"/>
                          </a:solidFill>
                        </a:rPr>
                        <a:t>PWM [6]</a:t>
                      </a:r>
                      <a:endParaRPr>
                        <a:solidFill>
                          <a:srgbClr val="FF0000"/>
                        </a:solidFill>
                      </a:endParaRPr>
                    </a:p>
                    <a:p>
                      <a:pPr indent="0" lvl="0" marL="0" rtl="0" algn="l">
                        <a:spcBef>
                          <a:spcPts val="0"/>
                        </a:spcBef>
                        <a:spcAft>
                          <a:spcPts val="0"/>
                        </a:spcAft>
                        <a:buNone/>
                      </a:pPr>
                      <a:r>
                        <a:rPr lang="en-US">
                          <a:solidFill>
                            <a:srgbClr val="FF0000"/>
                          </a:solidFill>
                        </a:rPr>
                        <a:t>Digital[62]</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lang="en-US">
                          <a:solidFill>
                            <a:srgbClr val="FF0000"/>
                          </a:solidFill>
                        </a:rPr>
                        <a:t>I2C [1]</a:t>
                      </a:r>
                      <a:endParaRPr>
                        <a:solidFill>
                          <a:srgbClr val="FF0000"/>
                        </a:solidFill>
                      </a:endParaRPr>
                    </a:p>
                    <a:p>
                      <a:pPr indent="0" lvl="0" marL="0" rtl="0" algn="l">
                        <a:spcBef>
                          <a:spcPts val="0"/>
                        </a:spcBef>
                        <a:spcAft>
                          <a:spcPts val="0"/>
                        </a:spcAft>
                        <a:buNone/>
                      </a:pPr>
                      <a:r>
                        <a:rPr lang="en-US">
                          <a:solidFill>
                            <a:srgbClr val="FF0000"/>
                          </a:solidFill>
                        </a:rPr>
                        <a:t>SPI [1]</a:t>
                      </a:r>
                      <a:endParaRPr>
                        <a:solidFill>
                          <a:srgbClr val="FF0000"/>
                        </a:solidFill>
                      </a:endParaRPr>
                    </a:p>
                    <a:p>
                      <a:pPr indent="0" lvl="0" marL="0" rtl="0" algn="l">
                        <a:spcBef>
                          <a:spcPts val="0"/>
                        </a:spcBef>
                        <a:spcAft>
                          <a:spcPts val="0"/>
                        </a:spcAft>
                        <a:buNone/>
                      </a:pPr>
                      <a:r>
                        <a:rPr lang="en-US">
                          <a:solidFill>
                            <a:srgbClr val="FF0000"/>
                          </a:solidFill>
                        </a:rPr>
                        <a:t>UART [1]</a:t>
                      </a:r>
                      <a:endParaRPr>
                        <a:solidFill>
                          <a:srgbClr val="FF0000"/>
                        </a:solidFill>
                      </a:endParaRPr>
                    </a:p>
                    <a:p>
                      <a:pPr indent="0" lvl="0" marL="0" rtl="0" algn="l">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Flash-32 KB</a:t>
                      </a:r>
                      <a:endParaRPr>
                        <a:solidFill>
                          <a:srgbClr val="FF0000"/>
                        </a:solidFill>
                      </a:endParaRPr>
                    </a:p>
                    <a:p>
                      <a:pPr indent="0" lvl="0" marL="0" rtl="0" algn="ctr">
                        <a:spcBef>
                          <a:spcPts val="0"/>
                        </a:spcBef>
                        <a:spcAft>
                          <a:spcPts val="0"/>
                        </a:spcAft>
                        <a:buNone/>
                      </a:pPr>
                      <a:r>
                        <a:rPr lang="en-US">
                          <a:solidFill>
                            <a:srgbClr val="FF0000"/>
                          </a:solidFill>
                        </a:rPr>
                        <a:t>SRAM-2 KB</a:t>
                      </a:r>
                      <a:endParaRPr>
                        <a:solidFill>
                          <a:srgbClr val="FF0000"/>
                        </a:solidFill>
                      </a:endParaRPr>
                    </a:p>
                    <a:p>
                      <a:pPr indent="0" lvl="0" marL="0" rtl="0" algn="ctr">
                        <a:spcBef>
                          <a:spcPts val="0"/>
                        </a:spcBef>
                        <a:spcAft>
                          <a:spcPts val="0"/>
                        </a:spcAft>
                        <a:buNone/>
                      </a:pPr>
                      <a:r>
                        <a:rPr lang="en-US">
                          <a:solidFill>
                            <a:srgbClr val="FF0000"/>
                          </a:solidFill>
                        </a:rPr>
                        <a:t>EEPROM-1 KB</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5V-9V</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$ 22,00</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r>
            </a:tbl>
          </a:graphicData>
        </a:graphic>
      </p:graphicFrame>
      <p:sp>
        <p:nvSpPr>
          <p:cNvPr id="1436" name="Google Shape;1436;p50"/>
          <p:cNvSpPr txBox="1"/>
          <p:nvPr/>
        </p:nvSpPr>
        <p:spPr>
          <a:xfrm>
            <a:off x="228600" y="4454413"/>
            <a:ext cx="56127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US" sz="1600"/>
              <a:t>We use the Arduino Storm32 it is more compact</a:t>
            </a:r>
            <a:endParaRPr b="1" sz="1600"/>
          </a:p>
          <a:p>
            <a:pPr indent="0" lvl="0" marL="0" rtl="0" algn="l">
              <a:spcBef>
                <a:spcPts val="0"/>
              </a:spcBef>
              <a:spcAft>
                <a:spcPts val="0"/>
              </a:spcAft>
              <a:buClr>
                <a:srgbClr val="000000"/>
              </a:buClr>
              <a:buSzPts val="1100"/>
              <a:buFont typeface="Arial"/>
              <a:buNone/>
            </a:pPr>
            <a:r>
              <a:rPr b="1" lang="en-US" sz="1600"/>
              <a:t>and cheaper. It is not as complete as the Arduino Mega</a:t>
            </a:r>
            <a:endParaRPr b="1" sz="1600"/>
          </a:p>
          <a:p>
            <a:pPr indent="0" lvl="0" marL="0" rtl="0" algn="l">
              <a:spcBef>
                <a:spcPts val="0"/>
              </a:spcBef>
              <a:spcAft>
                <a:spcPts val="0"/>
              </a:spcAft>
              <a:buClr>
                <a:srgbClr val="000000"/>
              </a:buClr>
              <a:buSzPts val="1100"/>
              <a:buFont typeface="Arial"/>
              <a:buNone/>
            </a:pPr>
            <a:r>
              <a:rPr b="1" lang="en-US" sz="1600"/>
              <a:t>mini, but for what we need in the payload it is enough.</a:t>
            </a:r>
            <a:endParaRPr b="1" sz="1600"/>
          </a:p>
          <a:p>
            <a:pPr indent="0" lvl="0" marL="0" rtl="0" algn="l">
              <a:spcBef>
                <a:spcPts val="0"/>
              </a:spcBef>
              <a:spcAft>
                <a:spcPts val="0"/>
              </a:spcAft>
              <a:buNone/>
            </a:pPr>
            <a:r>
              <a:t/>
            </a:r>
            <a:endParaRPr/>
          </a:p>
        </p:txBody>
      </p:sp>
      <p:pic>
        <p:nvPicPr>
          <p:cNvPr id="1437" name="Google Shape;1437;p50"/>
          <p:cNvPicPr preferRelativeResize="0"/>
          <p:nvPr/>
        </p:nvPicPr>
        <p:blipFill>
          <a:blip r:embed="rId4">
            <a:alphaModFix/>
          </a:blip>
          <a:stretch>
            <a:fillRect/>
          </a:stretch>
        </p:blipFill>
        <p:spPr>
          <a:xfrm>
            <a:off x="5983951" y="4013100"/>
            <a:ext cx="2702851" cy="2021725"/>
          </a:xfrm>
          <a:prstGeom prst="rect">
            <a:avLst/>
          </a:prstGeom>
          <a:noFill/>
          <a:ln>
            <a:noFill/>
          </a:ln>
        </p:spPr>
      </p:pic>
      <p:sp>
        <p:nvSpPr>
          <p:cNvPr id="1438" name="Google Shape;1438;p50"/>
          <p:cNvSpPr txBox="1"/>
          <p:nvPr/>
        </p:nvSpPr>
        <p:spPr>
          <a:xfrm>
            <a:off x="3072000" y="1176238"/>
            <a:ext cx="3000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500">
                <a:solidFill>
                  <a:schemeClr val="dk1"/>
                </a:solidFill>
              </a:rPr>
              <a:t>Storm32</a:t>
            </a:r>
            <a:endParaRPr sz="2500">
              <a:solidFill>
                <a:schemeClr val="dk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5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444" name="Google Shape;1444;p5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45" name="Google Shape;1445;p51"/>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Payload </a:t>
            </a:r>
            <a:r>
              <a:rPr b="1" i="0" lang="en-US" sz="2400" u="none" cap="none" strike="noStrike">
                <a:solidFill>
                  <a:schemeClr val="accent2"/>
                </a:solidFill>
                <a:latin typeface="Arial"/>
                <a:ea typeface="Arial"/>
                <a:cs typeface="Arial"/>
                <a:sym typeface="Arial"/>
              </a:rPr>
              <a:t>Antenna Selection</a:t>
            </a:r>
            <a:endParaRPr/>
          </a:p>
        </p:txBody>
      </p:sp>
      <p:sp>
        <p:nvSpPr>
          <p:cNvPr id="1446" name="Google Shape;1446;p5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47" name="Google Shape;1447;p5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48" name="Google Shape;1448;p5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pic>
        <p:nvPicPr>
          <p:cNvPr id="1449" name="Google Shape;1449;p51"/>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1450" name="Google Shape;1450;p51"/>
          <p:cNvGraphicFramePr/>
          <p:nvPr/>
        </p:nvGraphicFramePr>
        <p:xfrm>
          <a:off x="262700" y="1703025"/>
          <a:ext cx="3000000" cy="3000000"/>
        </p:xfrm>
        <a:graphic>
          <a:graphicData uri="http://schemas.openxmlformats.org/drawingml/2006/table">
            <a:tbl>
              <a:tblPr>
                <a:noFill/>
                <a:tableStyleId>{A9ED1627-924B-4930-AA3C-071C1F8F71B4}</a:tableStyleId>
              </a:tblPr>
              <a:tblGrid>
                <a:gridCol w="844475"/>
                <a:gridCol w="1407425"/>
                <a:gridCol w="1343000"/>
                <a:gridCol w="1193175"/>
                <a:gridCol w="637500"/>
                <a:gridCol w="1631525"/>
                <a:gridCol w="863775"/>
                <a:gridCol w="697675"/>
              </a:tblGrid>
              <a:tr h="381400">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CONNECTION TYPE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FREQUENCY</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DIRECTION</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GAIN</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BEAM WIDTH</a:t>
                      </a:r>
                      <a:endParaRPr b="1"/>
                    </a:p>
                    <a:p>
                      <a:pPr indent="0" lvl="0" marL="0" rtl="0" algn="ctr">
                        <a:spcBef>
                          <a:spcPts val="0"/>
                        </a:spcBef>
                        <a:spcAft>
                          <a:spcPts val="0"/>
                        </a:spcAft>
                        <a:buNone/>
                      </a:pPr>
                      <a:r>
                        <a:rPr b="1" lang="en-US"/>
                        <a:t>HORIZONTAL/</a:t>
                      </a:r>
                      <a:endParaRPr b="1"/>
                    </a:p>
                    <a:p>
                      <a:pPr indent="0" lvl="0" marL="0" rtl="0" algn="ctr">
                        <a:spcBef>
                          <a:spcPts val="0"/>
                        </a:spcBef>
                        <a:spcAft>
                          <a:spcPts val="0"/>
                        </a:spcAft>
                        <a:buNone/>
                      </a:pPr>
                      <a:r>
                        <a:rPr b="1" lang="en-US"/>
                        <a:t>VERTICAL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RANGE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solidFill>
                            <a:srgbClr val="FF0000"/>
                          </a:solidFill>
                        </a:rPr>
                        <a:t>Antenna of XBee³</a:t>
                      </a:r>
                      <a:endParaRPr>
                        <a:solidFill>
                          <a:srgbClr val="FF0000"/>
                        </a:solidFill>
                      </a:endParaRPr>
                    </a:p>
                    <a:p>
                      <a:pPr indent="0" lvl="0" marL="0" rtl="0" algn="ctr">
                        <a:spcBef>
                          <a:spcPts val="0"/>
                        </a:spcBef>
                        <a:spcAft>
                          <a:spcPts val="0"/>
                        </a:spcAft>
                        <a:buNone/>
                      </a:pPr>
                      <a:r>
                        <a:rPr lang="en-US">
                          <a:solidFill>
                            <a:srgbClr val="FF0000"/>
                          </a:solidFill>
                        </a:rPr>
                        <a:t>module</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2.4 GHz</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Omnidirectional</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2dBi</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360°/32°</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10km</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$0.00</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B cap="flat" cmpd="sng" w="9525">
                      <a:solidFill>
                        <a:srgbClr val="FF0000"/>
                      </a:solidFill>
                      <a:prstDash val="solid"/>
                      <a:round/>
                      <a:headEnd len="sm" w="sm" type="none"/>
                      <a:tailEnd len="sm" w="sm" type="none"/>
                    </a:lnB>
                  </a:tcPr>
                </a:tc>
              </a:tr>
            </a:tbl>
          </a:graphicData>
        </a:graphic>
      </p:graphicFrame>
      <p:pic>
        <p:nvPicPr>
          <p:cNvPr id="1451" name="Google Shape;1451;p51"/>
          <p:cNvPicPr preferRelativeResize="0"/>
          <p:nvPr/>
        </p:nvPicPr>
        <p:blipFill>
          <a:blip r:embed="rId4">
            <a:alphaModFix/>
          </a:blip>
          <a:stretch>
            <a:fillRect/>
          </a:stretch>
        </p:blipFill>
        <p:spPr>
          <a:xfrm>
            <a:off x="4280713" y="3612775"/>
            <a:ext cx="4600575" cy="2600325"/>
          </a:xfrm>
          <a:prstGeom prst="rect">
            <a:avLst/>
          </a:prstGeom>
          <a:noFill/>
          <a:ln>
            <a:noFill/>
          </a:ln>
        </p:spPr>
      </p:pic>
      <p:sp>
        <p:nvSpPr>
          <p:cNvPr id="1452" name="Google Shape;1452;p51"/>
          <p:cNvSpPr txBox="1"/>
          <p:nvPr/>
        </p:nvSpPr>
        <p:spPr>
          <a:xfrm>
            <a:off x="130825" y="3883275"/>
            <a:ext cx="41499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US" sz="1800"/>
              <a:t>We chose to use the antenna that is included in the</a:t>
            </a:r>
            <a:endParaRPr b="1" sz="1800"/>
          </a:p>
          <a:p>
            <a:pPr indent="0" lvl="0" marL="0" rtl="0" algn="l">
              <a:spcBef>
                <a:spcPts val="0"/>
              </a:spcBef>
              <a:spcAft>
                <a:spcPts val="0"/>
              </a:spcAft>
              <a:buClr>
                <a:srgbClr val="000000"/>
              </a:buClr>
              <a:buSzPts val="1100"/>
              <a:buFont typeface="Arial"/>
              <a:buNone/>
            </a:pPr>
            <a:r>
              <a:rPr b="1" lang="en-US" sz="1800"/>
              <a:t>XBee module because in this way we reduce costs and</a:t>
            </a:r>
            <a:endParaRPr b="1" sz="1800"/>
          </a:p>
          <a:p>
            <a:pPr indent="0" lvl="0" marL="0" rtl="0" algn="l">
              <a:spcBef>
                <a:spcPts val="0"/>
              </a:spcBef>
              <a:spcAft>
                <a:spcPts val="0"/>
              </a:spcAft>
              <a:buClr>
                <a:srgbClr val="000000"/>
              </a:buClr>
              <a:buSzPts val="1100"/>
              <a:buFont typeface="Arial"/>
              <a:buNone/>
            </a:pPr>
            <a:r>
              <a:rPr b="1" lang="en-US" sz="1800"/>
              <a:t>and it is enough to cover our needs.</a:t>
            </a:r>
            <a:endParaRPr b="1" sz="1800"/>
          </a:p>
          <a:p>
            <a:pPr indent="0" lvl="0" marL="0" rtl="0" algn="l">
              <a:spcBef>
                <a:spcPts val="0"/>
              </a:spcBef>
              <a:spcAft>
                <a:spcPts val="0"/>
              </a:spcAft>
              <a:buNone/>
            </a:pPr>
            <a:r>
              <a:t/>
            </a:r>
            <a:endParaRPr/>
          </a:p>
        </p:txBody>
      </p:sp>
      <p:sp>
        <p:nvSpPr>
          <p:cNvPr id="1453" name="Google Shape;1453;p51"/>
          <p:cNvSpPr txBox="1"/>
          <p:nvPr/>
        </p:nvSpPr>
        <p:spPr>
          <a:xfrm>
            <a:off x="1682100" y="1054750"/>
            <a:ext cx="5246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solidFill>
                  <a:schemeClr val="dk1"/>
                </a:solidFill>
              </a:rPr>
              <a:t>Antenna of XBee³ module</a:t>
            </a:r>
            <a:endParaRPr sz="2200">
              <a:solidFill>
                <a:schemeClr val="dk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5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1459" name="Google Shape;1459;p5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60" name="Google Shape;1460;p52"/>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Payload </a:t>
            </a:r>
            <a:r>
              <a:rPr b="1" i="0" lang="en-US" sz="2400" u="none" cap="none" strike="noStrike">
                <a:solidFill>
                  <a:schemeClr val="accent2"/>
                </a:solidFill>
                <a:latin typeface="Arial"/>
                <a:ea typeface="Arial"/>
                <a:cs typeface="Arial"/>
                <a:sym typeface="Arial"/>
              </a:rPr>
              <a:t>Radio Configuration</a:t>
            </a:r>
            <a:endParaRPr/>
          </a:p>
        </p:txBody>
      </p:sp>
      <p:sp>
        <p:nvSpPr>
          <p:cNvPr id="1461" name="Google Shape;1461;p5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462" name="Google Shape;1462;p5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463" name="Google Shape;1463;p52"/>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1464" name="Google Shape;1464;p52"/>
          <p:cNvSpPr txBox="1"/>
          <p:nvPr/>
        </p:nvSpPr>
        <p:spPr>
          <a:xfrm>
            <a:off x="316900" y="1293000"/>
            <a:ext cx="8642700" cy="4494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000000"/>
              </a:buClr>
              <a:buSzPts val="2000"/>
              <a:buChar char="●"/>
            </a:pPr>
            <a:r>
              <a:rPr b="1" lang="en-US" sz="2000">
                <a:solidFill>
                  <a:srgbClr val="000000"/>
                </a:solidFill>
              </a:rPr>
              <a:t>XBEE radio selection: XBee³</a:t>
            </a:r>
            <a:endParaRPr b="1" sz="2000">
              <a:solidFill>
                <a:srgbClr val="000000"/>
              </a:solidFill>
            </a:endParaRPr>
          </a:p>
          <a:p>
            <a:pPr indent="0" lvl="0" marL="457200" rtl="0" algn="l">
              <a:spcBef>
                <a:spcPts val="0"/>
              </a:spcBef>
              <a:spcAft>
                <a:spcPts val="0"/>
              </a:spcAft>
              <a:buNone/>
            </a:pPr>
            <a:r>
              <a:t/>
            </a:r>
            <a:endParaRPr b="1" sz="2000">
              <a:solidFill>
                <a:srgbClr val="000000"/>
              </a:solidFill>
            </a:endParaRPr>
          </a:p>
          <a:p>
            <a:pPr indent="-355600" lvl="0" marL="457200" rtl="0" algn="l">
              <a:spcBef>
                <a:spcPts val="0"/>
              </a:spcBef>
              <a:spcAft>
                <a:spcPts val="0"/>
              </a:spcAft>
              <a:buClr>
                <a:srgbClr val="000000"/>
              </a:buClr>
              <a:buSzPts val="2000"/>
              <a:buChar char="●"/>
            </a:pPr>
            <a:r>
              <a:rPr b="1" lang="en-US" sz="2000">
                <a:solidFill>
                  <a:srgbClr val="000000"/>
                </a:solidFill>
              </a:rPr>
              <a:t>NETID: 6064</a:t>
            </a:r>
            <a:endParaRPr b="1" sz="2000">
              <a:solidFill>
                <a:srgbClr val="000000"/>
              </a:solidFill>
            </a:endParaRPr>
          </a:p>
          <a:p>
            <a:pPr indent="0" lvl="0" marL="457200" rtl="0" algn="l">
              <a:spcBef>
                <a:spcPts val="0"/>
              </a:spcBef>
              <a:spcAft>
                <a:spcPts val="0"/>
              </a:spcAft>
              <a:buNone/>
            </a:pPr>
            <a:r>
              <a:t/>
            </a:r>
            <a:endParaRPr b="1" sz="2000">
              <a:solidFill>
                <a:srgbClr val="000000"/>
              </a:solidFill>
            </a:endParaRPr>
          </a:p>
          <a:p>
            <a:pPr indent="-355600" lvl="0" marL="457200" rtl="0" algn="l">
              <a:spcBef>
                <a:spcPts val="0"/>
              </a:spcBef>
              <a:spcAft>
                <a:spcPts val="0"/>
              </a:spcAft>
              <a:buClr>
                <a:srgbClr val="000000"/>
              </a:buClr>
              <a:buSzPts val="2000"/>
              <a:buChar char="●"/>
            </a:pPr>
            <a:r>
              <a:rPr b="1" lang="en-US" sz="2000">
                <a:solidFill>
                  <a:srgbClr val="000000"/>
                </a:solidFill>
              </a:rPr>
              <a:t>TRANSMISSION CONTROL: </a:t>
            </a:r>
            <a:r>
              <a:rPr lang="en-US" sz="2000">
                <a:solidFill>
                  <a:srgbClr val="000000"/>
                </a:solidFill>
              </a:rPr>
              <a:t>The XBEEs in the Payload are set as</a:t>
            </a:r>
            <a:endParaRPr sz="2000">
              <a:solidFill>
                <a:srgbClr val="000000"/>
              </a:solidFill>
            </a:endParaRPr>
          </a:p>
          <a:p>
            <a:pPr indent="0" lvl="0" marL="457200" rtl="0" algn="l">
              <a:spcBef>
                <a:spcPts val="0"/>
              </a:spcBef>
              <a:spcAft>
                <a:spcPts val="0"/>
              </a:spcAft>
              <a:buNone/>
            </a:pPr>
            <a:r>
              <a:rPr lang="en-US" sz="2000">
                <a:solidFill>
                  <a:srgbClr val="000000"/>
                </a:solidFill>
              </a:rPr>
              <a:t>Endpoint and the XBee in the container is set at Coordinator In all of</a:t>
            </a:r>
            <a:endParaRPr sz="2000">
              <a:solidFill>
                <a:srgbClr val="000000"/>
              </a:solidFill>
            </a:endParaRPr>
          </a:p>
          <a:p>
            <a:pPr indent="0" lvl="0" marL="457200" rtl="0" algn="l">
              <a:spcBef>
                <a:spcPts val="0"/>
              </a:spcBef>
              <a:spcAft>
                <a:spcPts val="0"/>
              </a:spcAft>
              <a:buNone/>
            </a:pPr>
            <a:r>
              <a:rPr lang="en-US" sz="2000">
                <a:solidFill>
                  <a:srgbClr val="000000"/>
                </a:solidFill>
              </a:rPr>
              <a:t>the mission phases the Endpoints transmit the telemetry data only to</a:t>
            </a:r>
            <a:endParaRPr sz="2000">
              <a:solidFill>
                <a:srgbClr val="000000"/>
              </a:solidFill>
            </a:endParaRPr>
          </a:p>
          <a:p>
            <a:pPr indent="0" lvl="0" marL="457200" rtl="0" algn="l">
              <a:spcBef>
                <a:spcPts val="0"/>
              </a:spcBef>
              <a:spcAft>
                <a:spcPts val="0"/>
              </a:spcAft>
              <a:buNone/>
            </a:pPr>
            <a:r>
              <a:rPr lang="en-US" sz="2000">
                <a:solidFill>
                  <a:srgbClr val="000000"/>
                </a:solidFill>
              </a:rPr>
              <a:t>the Coordinator, while they are in flight and then, the Coordinator sends it to the ground station.</a:t>
            </a:r>
            <a:endParaRPr sz="2000">
              <a:solidFill>
                <a:srgbClr val="000000"/>
              </a:solidFill>
            </a:endParaRPr>
          </a:p>
          <a:p>
            <a:pPr indent="0" lvl="0" marL="457200" rtl="0" algn="l">
              <a:spcBef>
                <a:spcPts val="0"/>
              </a:spcBef>
              <a:spcAft>
                <a:spcPts val="0"/>
              </a:spcAft>
              <a:buNone/>
            </a:pPr>
            <a:r>
              <a:t/>
            </a:r>
            <a:endParaRPr sz="2000">
              <a:solidFill>
                <a:srgbClr val="000000"/>
              </a:solidFill>
            </a:endParaRPr>
          </a:p>
          <a:p>
            <a:pPr indent="-355600" lvl="0" marL="457200" rtl="0" algn="l">
              <a:spcBef>
                <a:spcPts val="0"/>
              </a:spcBef>
              <a:spcAft>
                <a:spcPts val="0"/>
              </a:spcAft>
              <a:buClr>
                <a:srgbClr val="000000"/>
              </a:buClr>
              <a:buSzPts val="2000"/>
              <a:buChar char="●"/>
            </a:pPr>
            <a:r>
              <a:rPr b="1" lang="en-US" sz="2000">
                <a:solidFill>
                  <a:srgbClr val="000000"/>
                </a:solidFill>
              </a:rPr>
              <a:t>Data rate: </a:t>
            </a:r>
            <a:r>
              <a:rPr lang="en-US" sz="2000">
                <a:solidFill>
                  <a:srgbClr val="000000"/>
                </a:solidFill>
              </a:rPr>
              <a:t>The XBEEs in the Payload are set to transmit de data to the container at 4 Hz transmission rate</a:t>
            </a:r>
            <a:endParaRPr sz="2000">
              <a:solidFill>
                <a:srgbClr val="000000"/>
              </a:solidFill>
            </a:endParaRPr>
          </a:p>
          <a:p>
            <a:pPr indent="0" lvl="0" marL="1371600" rtl="0" algn="l">
              <a:spcBef>
                <a:spcPts val="0"/>
              </a:spcBef>
              <a:spcAft>
                <a:spcPts val="0"/>
              </a:spcAft>
              <a:buNone/>
            </a:pPr>
            <a:r>
              <a:t/>
            </a:r>
            <a:endParaRPr sz="2000">
              <a:solidFill>
                <a:srgbClr val="000000"/>
              </a:solidFill>
            </a:endParaRPr>
          </a:p>
          <a:p>
            <a:pPr indent="-355600" lvl="0" marL="457200" rtl="0" algn="l">
              <a:spcBef>
                <a:spcPts val="0"/>
              </a:spcBef>
              <a:spcAft>
                <a:spcPts val="0"/>
              </a:spcAft>
              <a:buClr>
                <a:srgbClr val="000000"/>
              </a:buClr>
              <a:buSzPts val="2000"/>
              <a:buChar char="●"/>
            </a:pPr>
            <a:r>
              <a:rPr lang="en-US" sz="2000">
                <a:solidFill>
                  <a:srgbClr val="000000"/>
                </a:solidFill>
              </a:rPr>
              <a:t>All the XBEE communicate in unicast mode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5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1470" name="Google Shape;1470;p5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71" name="Google Shape;1471;p53"/>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Payload </a:t>
            </a:r>
            <a:r>
              <a:rPr b="1" i="0" lang="en-US" sz="2400" u="none" cap="none" strike="noStrike">
                <a:solidFill>
                  <a:schemeClr val="accent2"/>
                </a:solidFill>
                <a:latin typeface="Arial"/>
                <a:ea typeface="Arial"/>
                <a:cs typeface="Arial"/>
                <a:sym typeface="Arial"/>
              </a:rPr>
              <a:t>Telemetry Format</a:t>
            </a:r>
            <a:endParaRPr/>
          </a:p>
        </p:txBody>
      </p:sp>
      <p:sp>
        <p:nvSpPr>
          <p:cNvPr id="1472" name="Google Shape;1472;p5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473" name="Google Shape;1473;p5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474" name="Google Shape;1474;p53"/>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1475" name="Google Shape;1475;p53"/>
          <p:cNvGraphicFramePr/>
          <p:nvPr/>
        </p:nvGraphicFramePr>
        <p:xfrm>
          <a:off x="228600" y="1363820"/>
          <a:ext cx="3000000" cy="3000000"/>
        </p:xfrm>
        <a:graphic>
          <a:graphicData uri="http://schemas.openxmlformats.org/drawingml/2006/table">
            <a:tbl>
              <a:tblPr>
                <a:noFill/>
                <a:tableStyleId>{A9ED1627-924B-4930-AA3C-071C1F8F71B4}</a:tableStyleId>
              </a:tblPr>
              <a:tblGrid>
                <a:gridCol w="2418600"/>
                <a:gridCol w="1501375"/>
                <a:gridCol w="4766825"/>
              </a:tblGrid>
              <a:tr h="321400">
                <a:tc>
                  <a:txBody>
                    <a:bodyPr/>
                    <a:lstStyle/>
                    <a:p>
                      <a:pPr indent="0" lvl="0" marL="0" rtl="0" algn="ctr">
                        <a:spcBef>
                          <a:spcPts val="0"/>
                        </a:spcBef>
                        <a:spcAft>
                          <a:spcPts val="0"/>
                        </a:spcAft>
                        <a:buNone/>
                      </a:pPr>
                      <a:r>
                        <a:rPr b="1" lang="en-US"/>
                        <a:t>DATA FORMAT</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SAMPLE DATA</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DESCRIPTION</a:t>
                      </a:r>
                      <a:endParaRPr b="1"/>
                    </a:p>
                  </a:txBody>
                  <a:tcPr marT="91425" marB="91425" marR="91425" marL="91425">
                    <a:solidFill>
                      <a:srgbClr val="FFFF00"/>
                    </a:solidFill>
                  </a:tcPr>
                </a:tc>
              </a:tr>
              <a:tr h="283350">
                <a:tc>
                  <a:txBody>
                    <a:bodyPr/>
                    <a:lstStyle/>
                    <a:p>
                      <a:pPr indent="0" lvl="0" marL="0" rtl="0" algn="ctr">
                        <a:spcBef>
                          <a:spcPts val="0"/>
                        </a:spcBef>
                        <a:spcAft>
                          <a:spcPts val="0"/>
                        </a:spcAft>
                        <a:buNone/>
                      </a:pPr>
                      <a:r>
                        <a:rPr lang="en-US"/>
                        <a:t>&lt;TEAM_ID&gt;</a:t>
                      </a:r>
                      <a:endParaRPr/>
                    </a:p>
                  </a:txBody>
                  <a:tcPr marT="91425" marB="91425" marR="91425" marL="91425"/>
                </a:tc>
                <a:tc>
                  <a:txBody>
                    <a:bodyPr/>
                    <a:lstStyle/>
                    <a:p>
                      <a:pPr indent="0" lvl="0" marL="0" rtl="0" algn="ctr">
                        <a:spcBef>
                          <a:spcPts val="0"/>
                        </a:spcBef>
                        <a:spcAft>
                          <a:spcPts val="0"/>
                        </a:spcAft>
                        <a:buNone/>
                      </a:pPr>
                      <a:r>
                        <a:rPr lang="en-US"/>
                        <a:t>1064</a:t>
                      </a:r>
                      <a:endParaRPr/>
                    </a:p>
                  </a:txBody>
                  <a:tcPr marT="91425" marB="91425" marR="91425" marL="91425"/>
                </a:tc>
                <a:tc>
                  <a:txBody>
                    <a:bodyPr/>
                    <a:lstStyle/>
                    <a:p>
                      <a:pPr indent="0" lvl="0" marL="0" rtl="0" algn="ctr">
                        <a:spcBef>
                          <a:spcPts val="0"/>
                        </a:spcBef>
                        <a:spcAft>
                          <a:spcPts val="0"/>
                        </a:spcAft>
                        <a:buNone/>
                      </a:pPr>
                      <a:r>
                        <a:rPr lang="en-US"/>
                        <a:t>Is the assigned team identification.</a:t>
                      </a:r>
                      <a:endParaRPr/>
                    </a:p>
                  </a:txBody>
                  <a:tcPr marT="91425" marB="91425" marR="91425" marL="91425"/>
                </a:tc>
              </a:tr>
              <a:tr h="453500">
                <a:tc>
                  <a:txBody>
                    <a:bodyPr/>
                    <a:lstStyle/>
                    <a:p>
                      <a:pPr indent="0" lvl="0" marL="0" rtl="0" algn="ctr">
                        <a:spcBef>
                          <a:spcPts val="0"/>
                        </a:spcBef>
                        <a:spcAft>
                          <a:spcPts val="0"/>
                        </a:spcAft>
                        <a:buNone/>
                      </a:pPr>
                      <a:r>
                        <a:rPr lang="en-US"/>
                        <a:t>&lt;MISSION_TIME&gt;</a:t>
                      </a:r>
                      <a:endParaRPr/>
                    </a:p>
                  </a:txBody>
                  <a:tcPr marT="91425" marB="91425" marR="91425" marL="91425"/>
                </a:tc>
                <a:tc>
                  <a:txBody>
                    <a:bodyPr/>
                    <a:lstStyle/>
                    <a:p>
                      <a:pPr indent="0" lvl="0" marL="0" rtl="0" algn="ctr">
                        <a:spcBef>
                          <a:spcPts val="0"/>
                        </a:spcBef>
                        <a:spcAft>
                          <a:spcPts val="0"/>
                        </a:spcAft>
                        <a:buNone/>
                      </a:pPr>
                      <a:r>
                        <a:rPr lang="en-US"/>
                        <a:t>13:15:55</a:t>
                      </a:r>
                      <a:endParaRPr/>
                    </a:p>
                  </a:txBody>
                  <a:tcPr marT="91425" marB="91425" marR="91425" marL="91425"/>
                </a:tc>
                <a:tc>
                  <a:txBody>
                    <a:bodyPr/>
                    <a:lstStyle/>
                    <a:p>
                      <a:pPr indent="0" lvl="0" marL="0" rtl="0" algn="l">
                        <a:spcBef>
                          <a:spcPts val="0"/>
                        </a:spcBef>
                        <a:spcAft>
                          <a:spcPts val="0"/>
                        </a:spcAft>
                        <a:buNone/>
                      </a:pPr>
                      <a:r>
                        <a:rPr lang="en-US"/>
                        <a:t>Is UTC time in format hh:mm:ss, where hh is hours, mm is minutes, and ss is seconds.</a:t>
                      </a:r>
                      <a:endParaRPr/>
                    </a:p>
                  </a:txBody>
                  <a:tcPr marT="91425" marB="91425" marR="91425" marL="91425"/>
                </a:tc>
              </a:tr>
              <a:tr h="598325">
                <a:tc>
                  <a:txBody>
                    <a:bodyPr/>
                    <a:lstStyle/>
                    <a:p>
                      <a:pPr indent="0" lvl="0" marL="0" rtl="0" algn="ctr">
                        <a:spcBef>
                          <a:spcPts val="0"/>
                        </a:spcBef>
                        <a:spcAft>
                          <a:spcPts val="0"/>
                        </a:spcAft>
                        <a:buNone/>
                      </a:pPr>
                      <a:r>
                        <a:rPr lang="en-US"/>
                        <a:t>&lt;PACKET_COUNT&gt;</a:t>
                      </a:r>
                      <a:endParaRPr/>
                    </a:p>
                  </a:txBody>
                  <a:tcPr marT="91425" marB="91425" marR="91425" marL="91425"/>
                </a:tc>
                <a:tc>
                  <a:txBody>
                    <a:bodyPr/>
                    <a:lstStyle/>
                    <a:p>
                      <a:pPr indent="0" lvl="0" marL="0" rtl="0" algn="ctr">
                        <a:spcBef>
                          <a:spcPts val="0"/>
                        </a:spcBef>
                        <a:spcAft>
                          <a:spcPts val="0"/>
                        </a:spcAft>
                        <a:buNone/>
                      </a:pPr>
                      <a:r>
                        <a:rPr lang="en-US"/>
                        <a:t>4237</a:t>
                      </a:r>
                      <a:endParaRPr/>
                    </a:p>
                  </a:txBody>
                  <a:tcPr marT="91425" marB="91425" marR="91425" marL="91425"/>
                </a:tc>
                <a:tc>
                  <a:txBody>
                    <a:bodyPr/>
                    <a:lstStyle/>
                    <a:p>
                      <a:pPr indent="0" lvl="0" marL="0" rtl="0" algn="l">
                        <a:spcBef>
                          <a:spcPts val="0"/>
                        </a:spcBef>
                        <a:spcAft>
                          <a:spcPts val="0"/>
                        </a:spcAft>
                        <a:buNone/>
                      </a:pPr>
                      <a:r>
                        <a:rPr lang="en-US"/>
                        <a:t>Is the count of transmitted packets, which is to be maintained through processor reset. One count is used for transmission of all packets, regardless of type.</a:t>
                      </a:r>
                      <a:endParaRPr/>
                    </a:p>
                  </a:txBody>
                  <a:tcPr marT="91425" marB="91425" marR="91425" marL="91425"/>
                </a:tc>
              </a:tr>
              <a:tr h="786525">
                <a:tc>
                  <a:txBody>
                    <a:bodyPr/>
                    <a:lstStyle/>
                    <a:p>
                      <a:pPr indent="0" lvl="0" marL="0" rtl="0" algn="ctr">
                        <a:spcBef>
                          <a:spcPts val="0"/>
                        </a:spcBef>
                        <a:spcAft>
                          <a:spcPts val="0"/>
                        </a:spcAft>
                        <a:buNone/>
                      </a:pPr>
                      <a:r>
                        <a:rPr lang="en-US"/>
                        <a:t>&lt;PACKET_TYPE&gt;</a:t>
                      </a:r>
                      <a:endParaRPr/>
                    </a:p>
                  </a:txBody>
                  <a:tcPr marT="91425" marB="91425" marR="91425" marL="91425"/>
                </a:tc>
                <a:tc>
                  <a:txBody>
                    <a:bodyPr/>
                    <a:lstStyle/>
                    <a:p>
                      <a:pPr indent="0" lvl="0" marL="0" rtl="0" algn="ctr">
                        <a:spcBef>
                          <a:spcPts val="0"/>
                        </a:spcBef>
                        <a:spcAft>
                          <a:spcPts val="0"/>
                        </a:spcAft>
                        <a:buNone/>
                      </a:pPr>
                      <a:r>
                        <a:rPr lang="en-US"/>
                        <a:t>T</a:t>
                      </a:r>
                      <a:endParaRPr/>
                    </a:p>
                  </a:txBody>
                  <a:tcPr marT="91425" marB="91425" marR="91425" marL="91425"/>
                </a:tc>
                <a:tc>
                  <a:txBody>
                    <a:bodyPr/>
                    <a:lstStyle/>
                    <a:p>
                      <a:pPr indent="0" lvl="0" marL="0" rtl="0" algn="l">
                        <a:spcBef>
                          <a:spcPts val="0"/>
                        </a:spcBef>
                        <a:spcAft>
                          <a:spcPts val="0"/>
                        </a:spcAft>
                        <a:buNone/>
                      </a:pPr>
                      <a:r>
                        <a:rPr lang="en-US"/>
                        <a:t>is the ASCII character ‘C’ for Container telemetry, character ‘T’ for Tethered Payload relay telemetry, and character ‘X’ for optional custom packets.</a:t>
                      </a:r>
                      <a:endParaRPr/>
                    </a:p>
                  </a:txBody>
                  <a:tcPr marT="91425" marB="91425" marR="91425" marL="91425"/>
                </a:tc>
              </a:tr>
              <a:tr h="461000">
                <a:tc>
                  <a:txBody>
                    <a:bodyPr/>
                    <a:lstStyle/>
                    <a:p>
                      <a:pPr indent="0" lvl="0" marL="0" rtl="0" algn="ctr">
                        <a:spcBef>
                          <a:spcPts val="0"/>
                        </a:spcBef>
                        <a:spcAft>
                          <a:spcPts val="0"/>
                        </a:spcAft>
                        <a:buNone/>
                      </a:pPr>
                      <a:r>
                        <a:rPr lang="en-US"/>
                        <a:t>&lt;TP_ALTITUDE&gt;</a:t>
                      </a:r>
                      <a:endParaRPr/>
                    </a:p>
                  </a:txBody>
                  <a:tcPr marT="91425" marB="91425" marR="91425" marL="91425"/>
                </a:tc>
                <a:tc>
                  <a:txBody>
                    <a:bodyPr/>
                    <a:lstStyle/>
                    <a:p>
                      <a:pPr indent="0" lvl="0" marL="0" rtl="0" algn="ctr">
                        <a:spcBef>
                          <a:spcPts val="0"/>
                        </a:spcBef>
                        <a:spcAft>
                          <a:spcPts val="0"/>
                        </a:spcAft>
                        <a:buNone/>
                      </a:pPr>
                      <a:r>
                        <a:rPr lang="en-US"/>
                        <a:t>84.1</a:t>
                      </a:r>
                      <a:endParaRPr/>
                    </a:p>
                  </a:txBody>
                  <a:tcPr marT="91425" marB="91425" marR="91425" marL="91425"/>
                </a:tc>
                <a:tc>
                  <a:txBody>
                    <a:bodyPr/>
                    <a:lstStyle/>
                    <a:p>
                      <a:pPr indent="0" lvl="0" marL="0" rtl="0" algn="ctr">
                        <a:spcBef>
                          <a:spcPts val="0"/>
                        </a:spcBef>
                        <a:spcAft>
                          <a:spcPts val="0"/>
                        </a:spcAft>
                        <a:buNone/>
                      </a:pPr>
                      <a:r>
                        <a:rPr lang="en-US"/>
                        <a:t>Is the altitude in units of meters and must be relative to</a:t>
                      </a:r>
                      <a:endParaRPr/>
                    </a:p>
                    <a:p>
                      <a:pPr indent="0" lvl="0" marL="0" rtl="0" algn="ctr">
                        <a:spcBef>
                          <a:spcPts val="0"/>
                        </a:spcBef>
                        <a:spcAft>
                          <a:spcPts val="0"/>
                        </a:spcAft>
                        <a:buNone/>
                      </a:pPr>
                      <a:r>
                        <a:rPr lang="en-US"/>
                        <a:t>ground level. The resolution must be 0.1 meters.</a:t>
                      </a:r>
                      <a:endParaRPr/>
                    </a:p>
                  </a:txBody>
                  <a:tcPr marT="91425" marB="91425" marR="91425" marL="91425"/>
                </a:tc>
              </a:tr>
              <a:tr h="432125">
                <a:tc>
                  <a:txBody>
                    <a:bodyPr/>
                    <a:lstStyle/>
                    <a:p>
                      <a:pPr indent="0" lvl="0" marL="0" rtl="0" algn="ctr">
                        <a:spcBef>
                          <a:spcPts val="0"/>
                        </a:spcBef>
                        <a:spcAft>
                          <a:spcPts val="0"/>
                        </a:spcAft>
                        <a:buNone/>
                      </a:pPr>
                      <a:r>
                        <a:rPr lang="en-US"/>
                        <a:t>&lt;TP_TEMP&gt;</a:t>
                      </a:r>
                      <a:endParaRPr/>
                    </a:p>
                  </a:txBody>
                  <a:tcPr marT="91425" marB="91425" marR="91425" marL="91425"/>
                </a:tc>
                <a:tc>
                  <a:txBody>
                    <a:bodyPr/>
                    <a:lstStyle/>
                    <a:p>
                      <a:pPr indent="0" lvl="0" marL="0" rtl="0" algn="ctr">
                        <a:spcBef>
                          <a:spcPts val="0"/>
                        </a:spcBef>
                        <a:spcAft>
                          <a:spcPts val="0"/>
                        </a:spcAft>
                        <a:buNone/>
                      </a:pPr>
                      <a:r>
                        <a:rPr lang="en-US"/>
                        <a:t>28.5</a:t>
                      </a:r>
                      <a:endParaRPr/>
                    </a:p>
                  </a:txBody>
                  <a:tcPr marT="91425" marB="91425" marR="91425" marL="91425"/>
                </a:tc>
                <a:tc>
                  <a:txBody>
                    <a:bodyPr/>
                    <a:lstStyle/>
                    <a:p>
                      <a:pPr indent="0" lvl="0" marL="0" rtl="0" algn="ctr">
                        <a:spcBef>
                          <a:spcPts val="0"/>
                        </a:spcBef>
                        <a:spcAft>
                          <a:spcPts val="0"/>
                        </a:spcAft>
                        <a:buNone/>
                      </a:pPr>
                      <a:r>
                        <a:rPr lang="en-US"/>
                        <a:t>Is the measured temperature in degrees Celsius with a</a:t>
                      </a:r>
                      <a:endParaRPr/>
                    </a:p>
                    <a:p>
                      <a:pPr indent="0" lvl="0" marL="0" rtl="0" algn="ctr">
                        <a:spcBef>
                          <a:spcPts val="0"/>
                        </a:spcBef>
                        <a:spcAft>
                          <a:spcPts val="0"/>
                        </a:spcAft>
                        <a:buNone/>
                      </a:pPr>
                      <a:r>
                        <a:rPr lang="en-US"/>
                        <a:t>resolution of 0.1 degrees C.</a:t>
                      </a:r>
                      <a:endParaRPr/>
                    </a:p>
                  </a:txBody>
                  <a:tcPr marT="91425" marB="91425" marR="91425" marL="91425"/>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g120f6bd1166_1_130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1481" name="Google Shape;1481;g120f6bd1166_1_130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82" name="Google Shape;1482;g120f6bd1166_1_1303"/>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Payload </a:t>
            </a:r>
            <a:r>
              <a:rPr b="1" i="0" lang="en-US" sz="2400" u="none" cap="none" strike="noStrike">
                <a:solidFill>
                  <a:schemeClr val="accent2"/>
                </a:solidFill>
                <a:latin typeface="Arial"/>
                <a:ea typeface="Arial"/>
                <a:cs typeface="Arial"/>
                <a:sym typeface="Arial"/>
              </a:rPr>
              <a:t>Telemetry Format</a:t>
            </a:r>
            <a:endParaRPr/>
          </a:p>
        </p:txBody>
      </p:sp>
      <p:sp>
        <p:nvSpPr>
          <p:cNvPr id="1483" name="Google Shape;1483;g120f6bd1166_1_130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484" name="Google Shape;1484;g120f6bd1166_1_130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485" name="Google Shape;1485;g120f6bd1166_1_1303"/>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1486" name="Google Shape;1486;g120f6bd1166_1_1303"/>
          <p:cNvGraphicFramePr/>
          <p:nvPr/>
        </p:nvGraphicFramePr>
        <p:xfrm>
          <a:off x="228600" y="1472095"/>
          <a:ext cx="3000000" cy="3000000"/>
        </p:xfrm>
        <a:graphic>
          <a:graphicData uri="http://schemas.openxmlformats.org/drawingml/2006/table">
            <a:tbl>
              <a:tblPr>
                <a:noFill/>
                <a:tableStyleId>{A9ED1627-924B-4930-AA3C-071C1F8F71B4}</a:tableStyleId>
              </a:tblPr>
              <a:tblGrid>
                <a:gridCol w="2418600"/>
                <a:gridCol w="1501375"/>
                <a:gridCol w="4766825"/>
              </a:tblGrid>
              <a:tr h="321400">
                <a:tc>
                  <a:txBody>
                    <a:bodyPr/>
                    <a:lstStyle/>
                    <a:p>
                      <a:pPr indent="0" lvl="0" marL="0" rtl="0" algn="ctr">
                        <a:spcBef>
                          <a:spcPts val="0"/>
                        </a:spcBef>
                        <a:spcAft>
                          <a:spcPts val="0"/>
                        </a:spcAft>
                        <a:buNone/>
                      </a:pPr>
                      <a:r>
                        <a:rPr b="1" lang="en-US"/>
                        <a:t>DATA FORMAT</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SAMPLE DATA</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DESCRIPTION</a:t>
                      </a:r>
                      <a:endParaRPr b="1"/>
                    </a:p>
                  </a:txBody>
                  <a:tcPr marT="91425" marB="91425" marR="91425" marL="91425">
                    <a:solidFill>
                      <a:srgbClr val="FFFF00"/>
                    </a:solidFill>
                  </a:tcPr>
                </a:tc>
              </a:tr>
              <a:tr h="283350">
                <a:tc>
                  <a:txBody>
                    <a:bodyPr/>
                    <a:lstStyle/>
                    <a:p>
                      <a:pPr indent="0" lvl="0" marL="0" rtl="0" algn="ctr">
                        <a:spcBef>
                          <a:spcPts val="0"/>
                        </a:spcBef>
                        <a:spcAft>
                          <a:spcPts val="0"/>
                        </a:spcAft>
                        <a:buClr>
                          <a:srgbClr val="000000"/>
                        </a:buClr>
                        <a:buSzPts val="1100"/>
                        <a:buFont typeface="Arial"/>
                        <a:buNone/>
                      </a:pPr>
                      <a:r>
                        <a:rPr lang="en-US">
                          <a:solidFill>
                            <a:srgbClr val="000000"/>
                          </a:solidFill>
                        </a:rPr>
                        <a:t>&lt;TP_VOLTAGE&gt;</a:t>
                      </a:r>
                      <a:endParaRPr/>
                    </a:p>
                  </a:txBody>
                  <a:tcPr marT="91425" marB="91425" marR="91425" marL="91425"/>
                </a:tc>
                <a:tc>
                  <a:txBody>
                    <a:bodyPr/>
                    <a:lstStyle/>
                    <a:p>
                      <a:pPr indent="0" lvl="0" marL="0" rtl="0" algn="ctr">
                        <a:spcBef>
                          <a:spcPts val="0"/>
                        </a:spcBef>
                        <a:spcAft>
                          <a:spcPts val="0"/>
                        </a:spcAft>
                        <a:buNone/>
                      </a:pPr>
                      <a:r>
                        <a:rPr lang="en-US"/>
                        <a:t>4.45</a:t>
                      </a:r>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US">
                          <a:solidFill>
                            <a:srgbClr val="000000"/>
                          </a:solidFill>
                        </a:rPr>
                        <a:t>is the voltage of the CanSat power bus. The resolution must be 0.01 volts.</a:t>
                      </a:r>
                      <a:endParaRPr/>
                    </a:p>
                  </a:txBody>
                  <a:tcPr marT="91425" marB="91425" marR="91425" marL="91425"/>
                </a:tc>
              </a:tr>
              <a:tr h="453500">
                <a:tc>
                  <a:txBody>
                    <a:bodyPr/>
                    <a:lstStyle/>
                    <a:p>
                      <a:pPr indent="0" lvl="0" marL="0" rtl="0" algn="ctr">
                        <a:spcBef>
                          <a:spcPts val="0"/>
                        </a:spcBef>
                        <a:spcAft>
                          <a:spcPts val="0"/>
                        </a:spcAft>
                        <a:buNone/>
                      </a:pPr>
                      <a:r>
                        <a:rPr lang="en-US"/>
                        <a:t>&lt;GYRO_R&gt;</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 are the gyro readings in degrees per second for the roll, pitch, and yaw axes</a:t>
                      </a:r>
                      <a:endParaRPr/>
                    </a:p>
                  </a:txBody>
                  <a:tcPr marT="91425" marB="91425" marR="91425" marL="91425"/>
                </a:tc>
              </a:tr>
              <a:tr h="598325">
                <a:tc>
                  <a:txBody>
                    <a:bodyPr/>
                    <a:lstStyle/>
                    <a:p>
                      <a:pPr indent="0" lvl="0" marL="0" rtl="0" algn="ctr">
                        <a:spcBef>
                          <a:spcPts val="0"/>
                        </a:spcBef>
                        <a:spcAft>
                          <a:spcPts val="0"/>
                        </a:spcAft>
                        <a:buNone/>
                      </a:pPr>
                      <a:r>
                        <a:rPr lang="en-US"/>
                        <a:t>&lt;GYRO_P&gt;</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 are the gyro readings in degrees per second for the roll, pitch, and yaw axes</a:t>
                      </a:r>
                      <a:endParaRPr/>
                    </a:p>
                  </a:txBody>
                  <a:tcPr marT="91425" marB="91425" marR="91425" marL="91425"/>
                </a:tc>
              </a:tr>
              <a:tr h="786525">
                <a:tc>
                  <a:txBody>
                    <a:bodyPr/>
                    <a:lstStyle/>
                    <a:p>
                      <a:pPr indent="0" lvl="0" marL="0" rtl="0" algn="ctr">
                        <a:spcBef>
                          <a:spcPts val="0"/>
                        </a:spcBef>
                        <a:spcAft>
                          <a:spcPts val="0"/>
                        </a:spcAft>
                        <a:buNone/>
                      </a:pPr>
                      <a:r>
                        <a:rPr lang="en-US"/>
                        <a:t>&lt;GYRO_Y&gt;</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 are the gyro readings in degrees per second for the roll, pitch, and yaw axes</a:t>
                      </a:r>
                      <a:endParaRPr/>
                    </a:p>
                  </a:txBody>
                  <a:tcPr marT="91425" marB="91425" marR="91425" marL="91425"/>
                </a:tc>
              </a:tr>
              <a:tr h="461000">
                <a:tc>
                  <a:txBody>
                    <a:bodyPr/>
                    <a:lstStyle/>
                    <a:p>
                      <a:pPr indent="0" lvl="0" marL="0" rtl="0" algn="ctr">
                        <a:spcBef>
                          <a:spcPts val="0"/>
                        </a:spcBef>
                        <a:spcAft>
                          <a:spcPts val="0"/>
                        </a:spcAft>
                        <a:buNone/>
                      </a:pPr>
                      <a:r>
                        <a:rPr lang="en-US"/>
                        <a:t>&lt;ACCEL_R&gt;</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  are the accelerometer readings for the roll, pitch and yaw axes. </a:t>
                      </a:r>
                      <a:endParaRPr/>
                    </a:p>
                  </a:txBody>
                  <a:tcPr marT="91425" marB="91425" marR="91425" marL="91425"/>
                </a:tc>
              </a:tr>
              <a:tr h="432125">
                <a:tc>
                  <a:txBody>
                    <a:bodyPr/>
                    <a:lstStyle/>
                    <a:p>
                      <a:pPr indent="0" lvl="0" marL="0" rtl="0" algn="ctr">
                        <a:spcBef>
                          <a:spcPts val="0"/>
                        </a:spcBef>
                        <a:spcAft>
                          <a:spcPts val="0"/>
                        </a:spcAft>
                        <a:buNone/>
                      </a:pPr>
                      <a:r>
                        <a:rPr lang="en-US"/>
                        <a:t>&lt;ACCEL_P&gt;</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  are the accelerometer readings for the roll, pitch and yaw axes. </a:t>
                      </a:r>
                      <a:endParaRPr/>
                    </a:p>
                  </a:txBody>
                  <a:tcPr marT="91425" marB="91425" marR="91425" marL="91425"/>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g120f6bd1166_1_131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1492" name="Google Shape;1492;g120f6bd1166_1_131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93" name="Google Shape;1493;g120f6bd1166_1_1312"/>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Payload </a:t>
            </a:r>
            <a:r>
              <a:rPr b="1" i="0" lang="en-US" sz="2400" u="none" cap="none" strike="noStrike">
                <a:solidFill>
                  <a:schemeClr val="accent2"/>
                </a:solidFill>
                <a:latin typeface="Arial"/>
                <a:ea typeface="Arial"/>
                <a:cs typeface="Arial"/>
                <a:sym typeface="Arial"/>
              </a:rPr>
              <a:t>Telemetry Format</a:t>
            </a:r>
            <a:endParaRPr/>
          </a:p>
        </p:txBody>
      </p:sp>
      <p:sp>
        <p:nvSpPr>
          <p:cNvPr id="1494" name="Google Shape;1494;g120f6bd1166_1_131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495" name="Google Shape;1495;g120f6bd1166_1_131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496" name="Google Shape;1496;g120f6bd1166_1_1312"/>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1497" name="Google Shape;1497;g120f6bd1166_1_1312"/>
          <p:cNvGraphicFramePr/>
          <p:nvPr/>
        </p:nvGraphicFramePr>
        <p:xfrm>
          <a:off x="228600" y="1359108"/>
          <a:ext cx="3000000" cy="3000000"/>
        </p:xfrm>
        <a:graphic>
          <a:graphicData uri="http://schemas.openxmlformats.org/drawingml/2006/table">
            <a:tbl>
              <a:tblPr>
                <a:noFill/>
                <a:tableStyleId>{A9ED1627-924B-4930-AA3C-071C1F8F71B4}</a:tableStyleId>
              </a:tblPr>
              <a:tblGrid>
                <a:gridCol w="2418600"/>
                <a:gridCol w="1501375"/>
                <a:gridCol w="4766825"/>
              </a:tblGrid>
              <a:tr h="321400">
                <a:tc>
                  <a:txBody>
                    <a:bodyPr/>
                    <a:lstStyle/>
                    <a:p>
                      <a:pPr indent="0" lvl="0" marL="0" rtl="0" algn="ctr">
                        <a:spcBef>
                          <a:spcPts val="0"/>
                        </a:spcBef>
                        <a:spcAft>
                          <a:spcPts val="0"/>
                        </a:spcAft>
                        <a:buNone/>
                      </a:pPr>
                      <a:r>
                        <a:rPr b="1" lang="en-US"/>
                        <a:t>DATA FORMAT</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SAMPLE DATA</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DESCRIPTION</a:t>
                      </a:r>
                      <a:endParaRPr b="1"/>
                    </a:p>
                  </a:txBody>
                  <a:tcPr marT="91425" marB="91425" marR="91425" marL="91425">
                    <a:solidFill>
                      <a:srgbClr val="FFFF00"/>
                    </a:solidFill>
                  </a:tcPr>
                </a:tc>
              </a:tr>
              <a:tr h="283350">
                <a:tc>
                  <a:txBody>
                    <a:bodyPr/>
                    <a:lstStyle/>
                    <a:p>
                      <a:pPr indent="0" lvl="0" marL="0" rtl="0" algn="ctr">
                        <a:spcBef>
                          <a:spcPts val="0"/>
                        </a:spcBef>
                        <a:spcAft>
                          <a:spcPts val="0"/>
                        </a:spcAft>
                        <a:buClr>
                          <a:srgbClr val="000000"/>
                        </a:buClr>
                        <a:buSzPts val="1100"/>
                        <a:buFont typeface="Arial"/>
                        <a:buNone/>
                      </a:pPr>
                      <a:r>
                        <a:rPr lang="en-US">
                          <a:solidFill>
                            <a:srgbClr val="000000"/>
                          </a:solidFill>
                        </a:rPr>
                        <a:t>&lt;ACCEL_Y&gt;</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 are the accelerometer readings for the roll, pitch and yaw axes. </a:t>
                      </a:r>
                      <a:endParaRPr/>
                    </a:p>
                  </a:txBody>
                  <a:tcPr marT="91425" marB="91425" marR="91425" marL="91425"/>
                </a:tc>
              </a:tr>
              <a:tr h="453500">
                <a:tc>
                  <a:txBody>
                    <a:bodyPr/>
                    <a:lstStyle/>
                    <a:p>
                      <a:pPr indent="0" lvl="0" marL="0" rtl="0" algn="ctr">
                        <a:spcBef>
                          <a:spcPts val="0"/>
                        </a:spcBef>
                        <a:spcAft>
                          <a:spcPts val="0"/>
                        </a:spcAft>
                        <a:buNone/>
                      </a:pPr>
                      <a:r>
                        <a:rPr lang="en-US"/>
                        <a:t>&lt;MAG_R&gt;</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are magnetometer readings in the roll, pitch and yaw axes in gauss. </a:t>
                      </a:r>
                      <a:endParaRPr/>
                    </a:p>
                  </a:txBody>
                  <a:tcPr marT="91425" marB="91425" marR="91425" marL="91425"/>
                </a:tc>
              </a:tr>
              <a:tr h="598325">
                <a:tc>
                  <a:txBody>
                    <a:bodyPr/>
                    <a:lstStyle/>
                    <a:p>
                      <a:pPr indent="0" lvl="0" marL="0" rtl="0" algn="ctr">
                        <a:spcBef>
                          <a:spcPts val="0"/>
                        </a:spcBef>
                        <a:spcAft>
                          <a:spcPts val="0"/>
                        </a:spcAft>
                        <a:buNone/>
                      </a:pPr>
                      <a:r>
                        <a:rPr lang="en-US"/>
                        <a:t>&lt;</a:t>
                      </a:r>
                      <a:r>
                        <a:rPr lang="en-US">
                          <a:solidFill>
                            <a:srgbClr val="000000"/>
                          </a:solidFill>
                        </a:rPr>
                        <a:t>MAG</a:t>
                      </a:r>
                      <a:r>
                        <a:rPr lang="en-US"/>
                        <a:t>_P&gt;</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are magnetometer readings in the roll, pitch and yaw axes in gauss. </a:t>
                      </a:r>
                      <a:endParaRPr/>
                    </a:p>
                  </a:txBody>
                  <a:tcPr marT="91425" marB="91425" marR="91425" marL="91425"/>
                </a:tc>
              </a:tr>
              <a:tr h="786525">
                <a:tc>
                  <a:txBody>
                    <a:bodyPr/>
                    <a:lstStyle/>
                    <a:p>
                      <a:pPr indent="0" lvl="0" marL="0" rtl="0" algn="ctr">
                        <a:spcBef>
                          <a:spcPts val="0"/>
                        </a:spcBef>
                        <a:spcAft>
                          <a:spcPts val="0"/>
                        </a:spcAft>
                        <a:buNone/>
                      </a:pPr>
                      <a:r>
                        <a:rPr lang="en-US"/>
                        <a:t>&lt;</a:t>
                      </a:r>
                      <a:r>
                        <a:rPr lang="en-US">
                          <a:solidFill>
                            <a:srgbClr val="000000"/>
                          </a:solidFill>
                        </a:rPr>
                        <a:t>MAG</a:t>
                      </a:r>
                      <a:r>
                        <a:rPr lang="en-US"/>
                        <a:t>_Y&gt;</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are magnetometer readings in the roll, pitch and yaw axes in gauss. </a:t>
                      </a:r>
                      <a:endParaRPr/>
                    </a:p>
                  </a:txBody>
                  <a:tcPr marT="91425" marB="91425" marR="91425" marL="91425"/>
                </a:tc>
              </a:tr>
              <a:tr h="461000">
                <a:tc>
                  <a:txBody>
                    <a:bodyPr/>
                    <a:lstStyle/>
                    <a:p>
                      <a:pPr indent="0" lvl="0" marL="0" rtl="0" algn="ctr">
                        <a:spcBef>
                          <a:spcPts val="0"/>
                        </a:spcBef>
                        <a:spcAft>
                          <a:spcPts val="0"/>
                        </a:spcAft>
                        <a:buNone/>
                      </a:pPr>
                      <a:r>
                        <a:rPr lang="en-US"/>
                        <a:t>&lt;POINTING_ERROR&gt;</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0"/>
                        </a:spcBef>
                        <a:spcAft>
                          <a:spcPts val="0"/>
                        </a:spcAft>
                        <a:buNone/>
                      </a:pPr>
                      <a:r>
                        <a:rPr lang="en-US"/>
                        <a:t>is the yaw pointing error in degrees. Zero degrees is due South. </a:t>
                      </a:r>
                      <a:endParaRPr/>
                    </a:p>
                  </a:txBody>
                  <a:tcPr marT="91425" marB="91425" marR="91425" marL="91425"/>
                </a:tc>
              </a:tr>
              <a:tr h="432125">
                <a:tc>
                  <a:txBody>
                    <a:bodyPr/>
                    <a:lstStyle/>
                    <a:p>
                      <a:pPr indent="0" lvl="0" marL="0" rtl="0" algn="ctr">
                        <a:spcBef>
                          <a:spcPts val="0"/>
                        </a:spcBef>
                        <a:spcAft>
                          <a:spcPts val="0"/>
                        </a:spcAft>
                        <a:buNone/>
                      </a:pPr>
                      <a:r>
                        <a:rPr lang="en-US"/>
                        <a:t>&lt;TP_SOFTWARE_STATE&gt;</a:t>
                      </a:r>
                      <a:endParaRPr/>
                    </a:p>
                  </a:txBody>
                  <a:tcPr marT="91425" marB="91425" marR="91425" marL="91425"/>
                </a:tc>
                <a:tc>
                  <a:txBody>
                    <a:bodyPr/>
                    <a:lstStyle/>
                    <a:p>
                      <a:pPr indent="0" lvl="0" marL="0" rtl="0" algn="ctr">
                        <a:spcBef>
                          <a:spcPts val="0"/>
                        </a:spcBef>
                        <a:spcAft>
                          <a:spcPts val="0"/>
                        </a:spcAft>
                        <a:buNone/>
                      </a:pPr>
                      <a:r>
                        <a:rPr lang="en-US"/>
                        <a:t>STANDBY</a:t>
                      </a:r>
                      <a:endParaRPr/>
                    </a:p>
                  </a:txBody>
                  <a:tcPr marT="91425" marB="91425" marR="91425" marL="91425"/>
                </a:tc>
                <a:tc>
                  <a:txBody>
                    <a:bodyPr/>
                    <a:lstStyle/>
                    <a:p>
                      <a:pPr indent="0" lvl="0" marL="0" rtl="0" algn="ctr">
                        <a:spcBef>
                          <a:spcPts val="0"/>
                        </a:spcBef>
                        <a:spcAft>
                          <a:spcPts val="0"/>
                        </a:spcAft>
                        <a:buNone/>
                      </a:pPr>
                      <a:r>
                        <a:rPr lang="en-US"/>
                        <a:t> is the operating state of the Tethered Probe software. (e.g., STANDBY, RELEASED, ACQUIRING_TARGET, TARGET_POINTING, etc.). Teams may define their own states. </a:t>
                      </a:r>
                      <a:endParaRPr/>
                    </a:p>
                  </a:txBody>
                  <a:tcPr marT="91425" marB="91425" marR="91425" marL="91425"/>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g120f6bd1166_1_132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1503" name="Google Shape;1503;g120f6bd1166_1_132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04" name="Google Shape;1504;g120f6bd1166_1_1321"/>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Payload </a:t>
            </a:r>
            <a:r>
              <a:rPr b="1" i="0" lang="en-US" sz="2400" u="none" cap="none" strike="noStrike">
                <a:solidFill>
                  <a:schemeClr val="accent2"/>
                </a:solidFill>
                <a:latin typeface="Arial"/>
                <a:ea typeface="Arial"/>
                <a:cs typeface="Arial"/>
                <a:sym typeface="Arial"/>
              </a:rPr>
              <a:t>Telemetry Format</a:t>
            </a:r>
            <a:endParaRPr/>
          </a:p>
        </p:txBody>
      </p:sp>
      <p:sp>
        <p:nvSpPr>
          <p:cNvPr id="1505" name="Google Shape;1505;g120f6bd1166_1_132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506" name="Google Shape;1506;g120f6bd1166_1_132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507" name="Google Shape;1507;g120f6bd1166_1_1321"/>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
        <p:nvSpPr>
          <p:cNvPr id="1508" name="Google Shape;1508;g120f6bd1166_1_1321"/>
          <p:cNvSpPr txBox="1"/>
          <p:nvPr/>
        </p:nvSpPr>
        <p:spPr>
          <a:xfrm>
            <a:off x="316900" y="1293000"/>
            <a:ext cx="8684700" cy="32631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000000"/>
              </a:buClr>
              <a:buSzPts val="2000"/>
              <a:buChar char="●"/>
            </a:pPr>
            <a:r>
              <a:rPr b="1" lang="en-US" sz="2000">
                <a:solidFill>
                  <a:srgbClr val="000000"/>
                </a:solidFill>
              </a:rPr>
              <a:t>Data format</a:t>
            </a:r>
            <a:endParaRPr b="1" sz="2000">
              <a:solidFill>
                <a:srgbClr val="000000"/>
              </a:solidFill>
            </a:endParaRPr>
          </a:p>
          <a:p>
            <a:pPr indent="0" lvl="0" marL="457200" rtl="0" algn="l">
              <a:spcBef>
                <a:spcPts val="0"/>
              </a:spcBef>
              <a:spcAft>
                <a:spcPts val="0"/>
              </a:spcAft>
              <a:buNone/>
            </a:pPr>
            <a:r>
              <a:t/>
            </a:r>
            <a:endParaRPr b="1" sz="2000">
              <a:solidFill>
                <a:srgbClr val="000000"/>
              </a:solidFill>
            </a:endParaRPr>
          </a:p>
          <a:p>
            <a:pPr indent="0" lvl="0" marL="457200" rtl="0" algn="l">
              <a:spcBef>
                <a:spcPts val="0"/>
              </a:spcBef>
              <a:spcAft>
                <a:spcPts val="0"/>
              </a:spcAft>
              <a:buNone/>
            </a:pPr>
            <a:r>
              <a:rPr lang="en-US" sz="2000">
                <a:solidFill>
                  <a:srgbClr val="000000"/>
                </a:solidFill>
              </a:rPr>
              <a:t>TEAM_ID, MISSION_TIME, PACKET_COUNT, PACKET_TYPE, TP_ALTITUDE, TP_TEMP, TP_VOLTAGE, GYRO_R, GYRO_P, GYRO_Y, ACCEL_P, ACCEL_P, ACCEL_Y, MAG_R, MAG_P, MAG_Y, POINTING_ERROR, TP_SOFTWARE_STATE </a:t>
            </a:r>
            <a:endParaRPr sz="2000">
              <a:solidFill>
                <a:srgbClr val="000000"/>
              </a:solidFill>
            </a:endParaRPr>
          </a:p>
          <a:p>
            <a:pPr indent="0" lvl="0" marL="457200" rtl="0" algn="l">
              <a:spcBef>
                <a:spcPts val="0"/>
              </a:spcBef>
              <a:spcAft>
                <a:spcPts val="0"/>
              </a:spcAft>
              <a:buNone/>
            </a:pPr>
            <a:r>
              <a:t/>
            </a:r>
            <a:endParaRPr b="1" sz="2000">
              <a:solidFill>
                <a:srgbClr val="000000"/>
              </a:solidFill>
            </a:endParaRPr>
          </a:p>
          <a:p>
            <a:pPr indent="-355600" lvl="0" marL="457200" rtl="0" algn="l">
              <a:spcBef>
                <a:spcPts val="0"/>
              </a:spcBef>
              <a:spcAft>
                <a:spcPts val="0"/>
              </a:spcAft>
              <a:buClr>
                <a:srgbClr val="000000"/>
              </a:buClr>
              <a:buSzPts val="2000"/>
              <a:buChar char="●"/>
            </a:pPr>
            <a:r>
              <a:rPr b="1" lang="en-US" sz="2000">
                <a:solidFill>
                  <a:srgbClr val="000000"/>
                </a:solidFill>
              </a:rPr>
              <a:t>Telemetry data file name:</a:t>
            </a:r>
            <a:endParaRPr b="1" sz="2000">
              <a:solidFill>
                <a:srgbClr val="000000"/>
              </a:solidFill>
            </a:endParaRPr>
          </a:p>
          <a:p>
            <a:pPr indent="-355600" lvl="1" marL="914400" rtl="0" algn="l">
              <a:spcBef>
                <a:spcPts val="0"/>
              </a:spcBef>
              <a:spcAft>
                <a:spcPts val="0"/>
              </a:spcAft>
              <a:buClr>
                <a:srgbClr val="000000"/>
              </a:buClr>
              <a:buSzPts val="2000"/>
              <a:buChar char="○"/>
            </a:pPr>
            <a:r>
              <a:rPr lang="en-US" sz="2000">
                <a:solidFill>
                  <a:srgbClr val="000000"/>
                </a:solidFill>
              </a:rPr>
              <a:t>for the Container Telemetry: Flight_1064_C.csv </a:t>
            </a:r>
            <a:endParaRPr b="1" sz="2000">
              <a:solidFill>
                <a:srgbClr val="000000"/>
              </a:solidFill>
            </a:endParaRPr>
          </a:p>
          <a:p>
            <a:pPr indent="-355600" lvl="1" marL="914400" rtl="0" algn="l">
              <a:spcBef>
                <a:spcPts val="0"/>
              </a:spcBef>
              <a:spcAft>
                <a:spcPts val="0"/>
              </a:spcAft>
              <a:buClr>
                <a:srgbClr val="000000"/>
              </a:buClr>
              <a:buSzPts val="2000"/>
              <a:buChar char="○"/>
            </a:pPr>
            <a:r>
              <a:rPr lang="en-US" sz="2000">
                <a:solidFill>
                  <a:srgbClr val="000000"/>
                </a:solidFill>
              </a:rPr>
              <a:t>for the Tethered Payload: Flight_1064_T.csv </a:t>
            </a:r>
            <a:endParaRPr b="1" sz="2000">
              <a:solidFill>
                <a:srgbClr val="000000"/>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54"/>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1514" name="Google Shape;1514;p54"/>
          <p:cNvSpPr txBox="1"/>
          <p:nvPr>
            <p:ph idx="12" type="sldNum"/>
          </p:nvPr>
        </p:nvSpPr>
        <p:spPr>
          <a:xfrm>
            <a:off x="8001000" y="6477000"/>
            <a:ext cx="685800" cy="2476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15" name="Google Shape;1515;p5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b="1" i="0" lang="en-US" sz="3200" u="none" cap="none" strike="noStrike">
                <a:solidFill>
                  <a:schemeClr val="accent2"/>
                </a:solidFill>
                <a:latin typeface="Arial"/>
                <a:ea typeface="Arial"/>
                <a:cs typeface="Arial"/>
                <a:sym typeface="Arial"/>
              </a:rPr>
              <a:t>Electrical Power Subsystem Design</a:t>
            </a:r>
            <a:endParaRPr/>
          </a:p>
        </p:txBody>
      </p:sp>
      <p:sp>
        <p:nvSpPr>
          <p:cNvPr id="1516" name="Google Shape;1516;p54"/>
          <p:cNvSpPr txBox="1"/>
          <p:nvPr>
            <p:ph idx="1" type="subTitle"/>
          </p:nvPr>
        </p:nvSpPr>
        <p:spPr>
          <a:xfrm>
            <a:off x="1371600" y="4343400"/>
            <a:ext cx="6400800" cy="931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Juárez Enzo</a:t>
            </a:r>
            <a:endParaRPr/>
          </a:p>
          <a:p>
            <a:pPr indent="0" lvl="0" marL="0" marR="0" rtl="0" algn="ctr">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pic>
        <p:nvPicPr>
          <p:cNvPr id="1517" name="Google Shape;1517;p54"/>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55"/>
          <p:cNvSpPr txBox="1"/>
          <p:nvPr>
            <p:ph idx="11" type="ftr"/>
          </p:nvPr>
        </p:nvSpPr>
        <p:spPr>
          <a:xfrm>
            <a:off x="2743200" y="6477000"/>
            <a:ext cx="3657600" cy="2444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523" name="Google Shape;1523;p55"/>
          <p:cNvSpPr txBox="1"/>
          <p:nvPr>
            <p:ph idx="12" type="sldNum"/>
          </p:nvPr>
        </p:nvSpPr>
        <p:spPr>
          <a:xfrm>
            <a:off x="8001000" y="6461125"/>
            <a:ext cx="685800" cy="2444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24" name="Google Shape;1524;p55"/>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EPS Overview (1 of </a:t>
            </a:r>
            <a:r>
              <a:rPr lang="en-US"/>
              <a:t>4</a:t>
            </a:r>
            <a:r>
              <a:rPr b="1" i="0" lang="en-US" sz="2400" u="none" cap="none" strike="noStrike">
                <a:solidFill>
                  <a:schemeClr val="accent2"/>
                </a:solidFill>
                <a:latin typeface="Arial"/>
                <a:ea typeface="Arial"/>
                <a:cs typeface="Arial"/>
                <a:sym typeface="Arial"/>
              </a:rPr>
              <a:t>)</a:t>
            </a:r>
            <a:endParaRPr/>
          </a:p>
        </p:txBody>
      </p:sp>
      <p:sp>
        <p:nvSpPr>
          <p:cNvPr id="1525" name="Google Shape;1525;p5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26" name="Google Shape;1526;p55"/>
          <p:cNvSpPr txBox="1"/>
          <p:nvPr/>
        </p:nvSpPr>
        <p:spPr>
          <a:xfrm>
            <a:off x="228600" y="6477000"/>
            <a:ext cx="22860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Juárez Enzo</a:t>
            </a:r>
            <a:endParaRPr b="0" i="0" sz="1400" u="none" cap="none" strike="noStrike">
              <a:solidFill>
                <a:srgbClr val="000000"/>
              </a:solidFill>
              <a:latin typeface="Arial"/>
              <a:ea typeface="Arial"/>
              <a:cs typeface="Arial"/>
              <a:sym typeface="Arial"/>
            </a:endParaRPr>
          </a:p>
        </p:txBody>
      </p:sp>
      <p:pic>
        <p:nvPicPr>
          <p:cNvPr id="1527" name="Google Shape;1527;p55"/>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1528" name="Google Shape;1528;p55"/>
          <p:cNvGraphicFramePr/>
          <p:nvPr/>
        </p:nvGraphicFramePr>
        <p:xfrm>
          <a:off x="228600" y="1211600"/>
          <a:ext cx="3000000" cy="3000000"/>
        </p:xfrm>
        <a:graphic>
          <a:graphicData uri="http://schemas.openxmlformats.org/drawingml/2006/table">
            <a:tbl>
              <a:tblPr>
                <a:noFill/>
                <a:tableStyleId>{A9ED1627-924B-4930-AA3C-071C1F8F71B4}</a:tableStyleId>
              </a:tblPr>
              <a:tblGrid>
                <a:gridCol w="4460550"/>
                <a:gridCol w="4378650"/>
              </a:tblGrid>
              <a:tr h="506450">
                <a:tc>
                  <a:txBody>
                    <a:bodyPr/>
                    <a:lstStyle/>
                    <a:p>
                      <a:pPr indent="0" lvl="0" marL="0" rtl="0" algn="ctr">
                        <a:spcBef>
                          <a:spcPts val="0"/>
                        </a:spcBef>
                        <a:spcAft>
                          <a:spcPts val="0"/>
                        </a:spcAft>
                        <a:buNone/>
                      </a:pPr>
                      <a:r>
                        <a:rPr b="1" lang="en-US" sz="2200"/>
                        <a:t>Component</a:t>
                      </a:r>
                      <a:endParaRPr b="1" sz="2200"/>
                    </a:p>
                  </a:txBody>
                  <a:tcPr marT="91425" marB="91425" marR="91425" marL="91425">
                    <a:solidFill>
                      <a:srgbClr val="FFFF00"/>
                    </a:solidFill>
                  </a:tcPr>
                </a:tc>
                <a:tc>
                  <a:txBody>
                    <a:bodyPr/>
                    <a:lstStyle/>
                    <a:p>
                      <a:pPr indent="0" lvl="0" marL="0" rtl="0" algn="ctr">
                        <a:spcBef>
                          <a:spcPts val="0"/>
                        </a:spcBef>
                        <a:spcAft>
                          <a:spcPts val="0"/>
                        </a:spcAft>
                        <a:buNone/>
                      </a:pPr>
                      <a:r>
                        <a:rPr b="1" lang="en-US" sz="2200"/>
                        <a:t>Purpose</a:t>
                      </a:r>
                      <a:endParaRPr b="1" sz="2200"/>
                    </a:p>
                  </a:txBody>
                  <a:tcPr marT="91425" marB="91425" marR="91425" marL="91425">
                    <a:solidFill>
                      <a:srgbClr val="FFFF00"/>
                    </a:solidFill>
                  </a:tcPr>
                </a:tc>
              </a:tr>
              <a:tr h="502325">
                <a:tc>
                  <a:txBody>
                    <a:bodyPr/>
                    <a:lstStyle/>
                    <a:p>
                      <a:pPr indent="0" lvl="0" marL="0" rtl="0" algn="ctr">
                        <a:spcBef>
                          <a:spcPts val="0"/>
                        </a:spcBef>
                        <a:spcAft>
                          <a:spcPts val="0"/>
                        </a:spcAft>
                        <a:buNone/>
                      </a:pPr>
                      <a:r>
                        <a:rPr lang="en-US" sz="1600"/>
                        <a:t>Battery Samsung 30Q 18650</a:t>
                      </a:r>
                      <a:endParaRPr sz="1600"/>
                    </a:p>
                  </a:txBody>
                  <a:tcPr marT="91425" marB="91425" marR="91425" marL="91425">
                    <a:solidFill>
                      <a:srgbClr val="FFFFFF"/>
                    </a:solidFill>
                  </a:tcPr>
                </a:tc>
                <a:tc>
                  <a:txBody>
                    <a:bodyPr/>
                    <a:lstStyle/>
                    <a:p>
                      <a:pPr indent="0" lvl="0" marL="0" rtl="0" algn="ctr">
                        <a:spcBef>
                          <a:spcPts val="0"/>
                        </a:spcBef>
                        <a:spcAft>
                          <a:spcPts val="0"/>
                        </a:spcAft>
                        <a:buNone/>
                      </a:pPr>
                      <a:r>
                        <a:rPr lang="en-US" sz="1600"/>
                        <a:t>Power Source</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XBee </a:t>
                      </a:r>
                      <a:endParaRPr sz="1600"/>
                    </a:p>
                  </a:txBody>
                  <a:tcPr marT="91425" marB="91425" marR="91425" marL="91425">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t>Radio Communicator Container</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XBee </a:t>
                      </a:r>
                      <a:endParaRPr sz="1600"/>
                    </a:p>
                  </a:txBody>
                  <a:tcPr marT="91425" marB="91425" marR="91425" marL="91425">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t>Radio Communicator Ground Station</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Adafruit Ultimate GPS</a:t>
                      </a:r>
                      <a:endParaRPr sz="1600"/>
                    </a:p>
                  </a:txBody>
                  <a:tcPr marT="91425" marB="91425" marR="91425" marL="91425">
                    <a:solidFill>
                      <a:srgbClr val="FFFFFF"/>
                    </a:solidFill>
                  </a:tcPr>
                </a:tc>
                <a:tc>
                  <a:txBody>
                    <a:bodyPr/>
                    <a:lstStyle/>
                    <a:p>
                      <a:pPr indent="0" lvl="0" marL="0" rtl="0" algn="ctr">
                        <a:spcBef>
                          <a:spcPts val="0"/>
                        </a:spcBef>
                        <a:spcAft>
                          <a:spcPts val="0"/>
                        </a:spcAft>
                        <a:buNone/>
                      </a:pPr>
                      <a:r>
                        <a:rPr lang="en-US" sz="1600"/>
                        <a:t>GPS Sensor</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Micro Servo SG90 1.5 Kg</a:t>
                      </a:r>
                      <a:endParaRPr sz="1600"/>
                    </a:p>
                  </a:txBody>
                  <a:tcPr marT="91425" marB="91425" marR="91425" marL="91425">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t>Deploy 1st container parachute</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Micro Servo SG90 1.5 Kg</a:t>
                      </a:r>
                      <a:endParaRPr sz="1600"/>
                    </a:p>
                  </a:txBody>
                  <a:tcPr marT="91425" marB="91425" marR="91425" marL="91425">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t>Deploy 2nd container parachute</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Mini Spy Camera (x2)</a:t>
                      </a:r>
                      <a:endParaRPr sz="1600"/>
                    </a:p>
                  </a:txBody>
                  <a:tcPr marT="91425" marB="91425" marR="91425" marL="91425">
                    <a:solidFill>
                      <a:srgbClr val="FFFFFF"/>
                    </a:solidFill>
                  </a:tcPr>
                </a:tc>
                <a:tc>
                  <a:txBody>
                    <a:bodyPr/>
                    <a:lstStyle/>
                    <a:p>
                      <a:pPr indent="0" lvl="0" marL="0" rtl="0" algn="ctr">
                        <a:spcBef>
                          <a:spcPts val="0"/>
                        </a:spcBef>
                        <a:spcAft>
                          <a:spcPts val="0"/>
                        </a:spcAft>
                        <a:buNone/>
                      </a:pPr>
                      <a:r>
                        <a:rPr lang="en-US" sz="1600"/>
                        <a:t>Record the descent and bonus camera</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Switch</a:t>
                      </a:r>
                      <a:endParaRPr sz="1600"/>
                    </a:p>
                  </a:txBody>
                  <a:tcPr marT="91425" marB="91425" marR="91425" marL="91425">
                    <a:solidFill>
                      <a:srgbClr val="FFFFFF"/>
                    </a:solidFill>
                  </a:tcPr>
                </a:tc>
                <a:tc>
                  <a:txBody>
                    <a:bodyPr/>
                    <a:lstStyle/>
                    <a:p>
                      <a:pPr indent="0" lvl="0" marL="0" rtl="0" algn="ctr">
                        <a:spcBef>
                          <a:spcPts val="0"/>
                        </a:spcBef>
                        <a:spcAft>
                          <a:spcPts val="0"/>
                        </a:spcAft>
                        <a:buNone/>
                      </a:pPr>
                      <a:r>
                        <a:rPr lang="en-US" sz="1600"/>
                        <a:t>ON/OFF the Cansat</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Buzzer</a:t>
                      </a:r>
                      <a:endParaRPr sz="1600"/>
                    </a:p>
                  </a:txBody>
                  <a:tcPr marT="91425" marB="91425" marR="91425" marL="91425">
                    <a:solidFill>
                      <a:srgbClr val="FFFFFF"/>
                    </a:solidFill>
                  </a:tcPr>
                </a:tc>
                <a:tc>
                  <a:txBody>
                    <a:bodyPr/>
                    <a:lstStyle/>
                    <a:p>
                      <a:pPr indent="0" lvl="0" marL="0" rtl="0" algn="ctr">
                        <a:spcBef>
                          <a:spcPts val="0"/>
                        </a:spcBef>
                        <a:spcAft>
                          <a:spcPts val="0"/>
                        </a:spcAft>
                        <a:buNone/>
                      </a:pPr>
                      <a:r>
                        <a:rPr lang="en-US" sz="1600"/>
                        <a:t>Audio Beacon</a:t>
                      </a:r>
                      <a:endParaRPr sz="1600"/>
                    </a:p>
                  </a:txBody>
                  <a:tcPr marT="91425" marB="91425" marR="91425" marL="91425">
                    <a:solidFill>
                      <a:srgbClr val="FFFFFF"/>
                    </a:solidFill>
                  </a:tcPr>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g120f6bd1166_1_13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CDR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534" name="Google Shape;1534;g120f6bd1166_1_13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SzPts val="1000"/>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35" name="Google Shape;1535;g120f6bd1166_1_136"/>
          <p:cNvSpPr txBox="1"/>
          <p:nvPr>
            <p:ph type="title"/>
          </p:nvPr>
        </p:nvSpPr>
        <p:spPr>
          <a:xfrm>
            <a:off x="1600200" y="76200"/>
            <a:ext cx="54102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EPS Overview (2 of 4)</a:t>
            </a:r>
            <a:endParaRPr/>
          </a:p>
        </p:txBody>
      </p:sp>
      <p:sp>
        <p:nvSpPr>
          <p:cNvPr id="1536" name="Google Shape;1536;g120f6bd1166_1_13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37" name="Google Shape;1537;g120f6bd1166_1_13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Juárez Enzo</a:t>
            </a:r>
            <a:endParaRPr b="0" i="0" sz="1400" u="none" cap="none" strike="noStrike">
              <a:solidFill>
                <a:srgbClr val="000000"/>
              </a:solidFill>
              <a:latin typeface="Arial"/>
              <a:ea typeface="Arial"/>
              <a:cs typeface="Arial"/>
              <a:sym typeface="Arial"/>
            </a:endParaRPr>
          </a:p>
        </p:txBody>
      </p:sp>
      <p:pic>
        <p:nvPicPr>
          <p:cNvPr id="1538" name="Google Shape;1538;g120f6bd1166_1_136"/>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graphicFrame>
        <p:nvGraphicFramePr>
          <p:cNvPr id="1539" name="Google Shape;1539;g120f6bd1166_1_136"/>
          <p:cNvGraphicFramePr/>
          <p:nvPr/>
        </p:nvGraphicFramePr>
        <p:xfrm>
          <a:off x="228600" y="1211600"/>
          <a:ext cx="3000000" cy="3000000"/>
        </p:xfrm>
        <a:graphic>
          <a:graphicData uri="http://schemas.openxmlformats.org/drawingml/2006/table">
            <a:tbl>
              <a:tblPr>
                <a:noFill/>
                <a:tableStyleId>{A9ED1627-924B-4930-AA3C-071C1F8F71B4}</a:tableStyleId>
              </a:tblPr>
              <a:tblGrid>
                <a:gridCol w="4414850"/>
                <a:gridCol w="4333775"/>
              </a:tblGrid>
              <a:tr h="516150">
                <a:tc>
                  <a:txBody>
                    <a:bodyPr/>
                    <a:lstStyle/>
                    <a:p>
                      <a:pPr indent="0" lvl="0" marL="0" rtl="0" algn="ctr">
                        <a:spcBef>
                          <a:spcPts val="0"/>
                        </a:spcBef>
                        <a:spcAft>
                          <a:spcPts val="0"/>
                        </a:spcAft>
                        <a:buNone/>
                      </a:pPr>
                      <a:r>
                        <a:rPr b="1" lang="en-US" sz="2200"/>
                        <a:t>Component</a:t>
                      </a:r>
                      <a:endParaRPr b="1" sz="2200"/>
                    </a:p>
                  </a:txBody>
                  <a:tcPr marT="91425" marB="91425" marR="91425" marL="91425">
                    <a:solidFill>
                      <a:srgbClr val="FFFF00"/>
                    </a:solidFill>
                  </a:tcPr>
                </a:tc>
                <a:tc>
                  <a:txBody>
                    <a:bodyPr/>
                    <a:lstStyle/>
                    <a:p>
                      <a:pPr indent="0" lvl="0" marL="0" rtl="0" algn="ctr">
                        <a:spcBef>
                          <a:spcPts val="0"/>
                        </a:spcBef>
                        <a:spcAft>
                          <a:spcPts val="0"/>
                        </a:spcAft>
                        <a:buNone/>
                      </a:pPr>
                      <a:r>
                        <a:rPr b="1" lang="en-US" sz="2200"/>
                        <a:t>Purpose</a:t>
                      </a:r>
                      <a:endParaRPr b="1" sz="2200"/>
                    </a:p>
                  </a:txBody>
                  <a:tcPr marT="91425" marB="91425" marR="91425" marL="91425">
                    <a:solidFill>
                      <a:srgbClr val="FFFF00"/>
                    </a:solidFill>
                  </a:tcPr>
                </a:tc>
              </a:tr>
              <a:tr h="516150">
                <a:tc>
                  <a:txBody>
                    <a:bodyPr/>
                    <a:lstStyle/>
                    <a:p>
                      <a:pPr indent="0" lvl="0" marL="0" rtl="0" algn="ctr">
                        <a:spcBef>
                          <a:spcPts val="0"/>
                        </a:spcBef>
                        <a:spcAft>
                          <a:spcPts val="0"/>
                        </a:spcAft>
                        <a:buNone/>
                      </a:pPr>
                      <a:r>
                        <a:rPr lang="en-US" sz="1600"/>
                        <a:t>STorm32 Controller</a:t>
                      </a:r>
                      <a:endParaRPr sz="1600"/>
                    </a:p>
                  </a:txBody>
                  <a:tcPr marT="91425" marB="91425" marR="91425" marL="91425">
                    <a:solidFill>
                      <a:srgbClr val="FFFFFF"/>
                    </a:solidFill>
                  </a:tcPr>
                </a:tc>
                <a:tc>
                  <a:txBody>
                    <a:bodyPr/>
                    <a:lstStyle/>
                    <a:p>
                      <a:pPr indent="0" lvl="0" marL="0" rtl="0" algn="ctr">
                        <a:spcBef>
                          <a:spcPts val="0"/>
                        </a:spcBef>
                        <a:spcAft>
                          <a:spcPts val="0"/>
                        </a:spcAft>
                        <a:buNone/>
                      </a:pPr>
                      <a:r>
                        <a:rPr lang="en-US" sz="1600"/>
                        <a:t>Gimbal Camera and Motor Controller</a:t>
                      </a:r>
                      <a:endParaRPr sz="1600"/>
                    </a:p>
                  </a:txBody>
                  <a:tcPr marT="91425" marB="91425" marR="91425" marL="91425">
                    <a:solidFill>
                      <a:srgbClr val="FFFFFF"/>
                    </a:solidFill>
                  </a:tcPr>
                </a:tc>
              </a:tr>
              <a:tr h="516150">
                <a:tc>
                  <a:txBody>
                    <a:bodyPr/>
                    <a:lstStyle/>
                    <a:p>
                      <a:pPr indent="0" lvl="0" marL="0" rtl="0" algn="ctr">
                        <a:spcBef>
                          <a:spcPts val="0"/>
                        </a:spcBef>
                        <a:spcAft>
                          <a:spcPts val="0"/>
                        </a:spcAft>
                        <a:buNone/>
                      </a:pPr>
                      <a:r>
                        <a:rPr lang="en-US" sz="1600"/>
                        <a:t>Motor 2208 80T</a:t>
                      </a:r>
                      <a:endParaRPr sz="1600"/>
                    </a:p>
                  </a:txBody>
                  <a:tcPr marT="91425" marB="91425" marR="91425" marL="91425">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t>Move and stabilize Camera</a:t>
                      </a:r>
                      <a:endParaRPr sz="1600"/>
                    </a:p>
                  </a:txBody>
                  <a:tcPr marT="91425" marB="91425" marR="91425" marL="91425">
                    <a:solidFill>
                      <a:srgbClr val="FFFFFF"/>
                    </a:solidFill>
                  </a:tcPr>
                </a:tc>
              </a:tr>
              <a:tr h="516150">
                <a:tc>
                  <a:txBody>
                    <a:bodyPr/>
                    <a:lstStyle/>
                    <a:p>
                      <a:pPr indent="0" lvl="0" marL="0" rtl="0" algn="ctr">
                        <a:spcBef>
                          <a:spcPts val="0"/>
                        </a:spcBef>
                        <a:spcAft>
                          <a:spcPts val="0"/>
                        </a:spcAft>
                        <a:buNone/>
                      </a:pPr>
                      <a:r>
                        <a:rPr lang="en-US" sz="1600"/>
                        <a:t>Motor 2208 80T</a:t>
                      </a:r>
                      <a:endParaRPr sz="1600"/>
                    </a:p>
                  </a:txBody>
                  <a:tcPr marT="91425" marB="91425" marR="91425" marL="91425">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solidFill>
                            <a:srgbClr val="000000"/>
                          </a:solidFill>
                        </a:rPr>
                        <a:t>Move and stabilize Camera</a:t>
                      </a:r>
                      <a:endParaRPr sz="1600"/>
                    </a:p>
                  </a:txBody>
                  <a:tcPr marT="91425" marB="91425" marR="91425" marL="91425">
                    <a:solidFill>
                      <a:srgbClr val="FFFFFF"/>
                    </a:solidFill>
                  </a:tcPr>
                </a:tc>
              </a:tr>
              <a:tr h="516150">
                <a:tc>
                  <a:txBody>
                    <a:bodyPr/>
                    <a:lstStyle/>
                    <a:p>
                      <a:pPr indent="0" lvl="0" marL="0" rtl="0" algn="ctr">
                        <a:spcBef>
                          <a:spcPts val="0"/>
                        </a:spcBef>
                        <a:spcAft>
                          <a:spcPts val="0"/>
                        </a:spcAft>
                        <a:buNone/>
                      </a:pPr>
                      <a:r>
                        <a:rPr lang="en-US" sz="1600"/>
                        <a:t>Motor 2804 100T</a:t>
                      </a:r>
                      <a:endParaRPr sz="1600"/>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solidFill>
                            <a:srgbClr val="000000"/>
                          </a:solidFill>
                        </a:rPr>
                        <a:t>Move and stabilize Camera</a:t>
                      </a:r>
                      <a:endParaRPr sz="1600"/>
                    </a:p>
                  </a:txBody>
                  <a:tcPr marT="91425" marB="91425" marR="91425" marL="91425">
                    <a:lnB cap="flat" cmpd="sng" w="9525">
                      <a:solidFill>
                        <a:srgbClr val="9E9E9E"/>
                      </a:solidFill>
                      <a:prstDash val="solid"/>
                      <a:round/>
                      <a:headEnd len="sm" w="sm" type="none"/>
                      <a:tailEnd len="sm" w="sm" type="none"/>
                    </a:lnB>
                    <a:solidFill>
                      <a:srgbClr val="FFFFFF"/>
                    </a:solidFill>
                  </a:tcPr>
                </a:tc>
              </a:tr>
              <a:tr h="794100">
                <a:tc>
                  <a:txBody>
                    <a:bodyPr/>
                    <a:lstStyle/>
                    <a:p>
                      <a:pPr indent="0" lvl="0" marL="0" rtl="0" algn="ctr">
                        <a:spcBef>
                          <a:spcPts val="0"/>
                        </a:spcBef>
                        <a:spcAft>
                          <a:spcPts val="0"/>
                        </a:spcAft>
                        <a:buClr>
                          <a:srgbClr val="000000"/>
                        </a:buClr>
                        <a:buSzPts val="1100"/>
                        <a:buFont typeface="Arial"/>
                        <a:buNone/>
                      </a:pPr>
                      <a:r>
                        <a:rPr lang="en-US" sz="1600">
                          <a:solidFill>
                            <a:srgbClr val="000000"/>
                          </a:solidFill>
                        </a:rPr>
                        <a:t>10 DOF IMU Sensor</a:t>
                      </a:r>
                      <a:endParaRPr sz="1600">
                        <a:solidFill>
                          <a:srgbClr val="000000"/>
                        </a:solidFill>
                      </a:endParaRPr>
                    </a:p>
                    <a:p>
                      <a:pPr indent="0" lvl="0" marL="0" rtl="0" algn="l">
                        <a:spcBef>
                          <a:spcPts val="0"/>
                        </a:spcBef>
                        <a:spcAft>
                          <a:spcPts val="0"/>
                        </a:spcAft>
                        <a:buNone/>
                      </a:pPr>
                      <a:r>
                        <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solidFill>
                            <a:srgbClr val="000000"/>
                          </a:solidFill>
                        </a:rPr>
                        <a:t>Stabilization, Navigation, temperature and pressure sensor</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150">
                <a:tc>
                  <a:txBody>
                    <a:bodyPr/>
                    <a:lstStyle/>
                    <a:p>
                      <a:pPr indent="0" lvl="0" marL="0" rtl="0" algn="ctr">
                        <a:spcBef>
                          <a:spcPts val="0"/>
                        </a:spcBef>
                        <a:spcAft>
                          <a:spcPts val="0"/>
                        </a:spcAft>
                        <a:buNone/>
                      </a:pPr>
                      <a:r>
                        <a:rPr lang="en-US" sz="1600"/>
                        <a:t>Module Step UP 2A DC-DC XY-016</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t>Gimbal Controller Power Supply Stabilizer</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150">
                <a:tc>
                  <a:txBody>
                    <a:bodyPr/>
                    <a:lstStyle/>
                    <a:p>
                      <a:pPr indent="0" lvl="0" marL="0" rtl="0" algn="ctr">
                        <a:spcBef>
                          <a:spcPts val="0"/>
                        </a:spcBef>
                        <a:spcAft>
                          <a:spcPts val="0"/>
                        </a:spcAft>
                        <a:buNone/>
                      </a:pPr>
                      <a:r>
                        <a:rPr lang="en-US" sz="1600"/>
                        <a:t>AMS1117 5.0 HT242E</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600"/>
                        <a:t>Provides clean 5V Supply</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150">
                <a:tc>
                  <a:txBody>
                    <a:bodyPr/>
                    <a:lstStyle/>
                    <a:p>
                      <a:pPr indent="0" lvl="0" marL="0" rtl="0" algn="ctr">
                        <a:spcBef>
                          <a:spcPts val="0"/>
                        </a:spcBef>
                        <a:spcAft>
                          <a:spcPts val="0"/>
                        </a:spcAft>
                        <a:buNone/>
                      </a:pPr>
                      <a:r>
                        <a:rPr lang="en-US" sz="1600"/>
                        <a:t>Arduino Mega 2560 Mini</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t>Microcontroller Based Control Board</a:t>
                      </a:r>
                      <a:endParaRPr sz="1600">
                        <a:solidFill>
                          <a:srgbClr val="0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